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5"/>
  </p:notesMasterIdLst>
  <p:handoutMasterIdLst>
    <p:handoutMasterId r:id="rId186"/>
  </p:handoutMasterIdLst>
  <p:sldIdLst>
    <p:sldId id="763" r:id="rId2"/>
    <p:sldId id="394" r:id="rId3"/>
    <p:sldId id="850" r:id="rId4"/>
    <p:sldId id="852" r:id="rId5"/>
    <p:sldId id="999" r:id="rId6"/>
    <p:sldId id="1000" r:id="rId7"/>
    <p:sldId id="1004" r:id="rId8"/>
    <p:sldId id="1005" r:id="rId9"/>
    <p:sldId id="1006" r:id="rId10"/>
    <p:sldId id="1001" r:id="rId11"/>
    <p:sldId id="960" r:id="rId12"/>
    <p:sldId id="931" r:id="rId13"/>
    <p:sldId id="930" r:id="rId14"/>
    <p:sldId id="939" r:id="rId15"/>
    <p:sldId id="940" r:id="rId16"/>
    <p:sldId id="941" r:id="rId17"/>
    <p:sldId id="942" r:id="rId18"/>
    <p:sldId id="932" r:id="rId19"/>
    <p:sldId id="943" r:id="rId20"/>
    <p:sldId id="944" r:id="rId21"/>
    <p:sldId id="945" r:id="rId22"/>
    <p:sldId id="998" r:id="rId23"/>
    <p:sldId id="965" r:id="rId24"/>
    <p:sldId id="966" r:id="rId25"/>
    <p:sldId id="967" r:id="rId26"/>
    <p:sldId id="968" r:id="rId27"/>
    <p:sldId id="946" r:id="rId28"/>
    <p:sldId id="947" r:id="rId29"/>
    <p:sldId id="772" r:id="rId30"/>
    <p:sldId id="764" r:id="rId31"/>
    <p:sldId id="1002" r:id="rId32"/>
    <p:sldId id="854" r:id="rId33"/>
    <p:sldId id="855" r:id="rId34"/>
    <p:sldId id="856" r:id="rId35"/>
    <p:sldId id="971" r:id="rId36"/>
    <p:sldId id="765" r:id="rId37"/>
    <p:sldId id="766" r:id="rId38"/>
    <p:sldId id="825" r:id="rId39"/>
    <p:sldId id="857" r:id="rId40"/>
    <p:sldId id="858" r:id="rId41"/>
    <p:sldId id="972" r:id="rId42"/>
    <p:sldId id="859" r:id="rId43"/>
    <p:sldId id="860" r:id="rId44"/>
    <p:sldId id="861" r:id="rId45"/>
    <p:sldId id="956" r:id="rId46"/>
    <p:sldId id="973" r:id="rId47"/>
    <p:sldId id="863" r:id="rId48"/>
    <p:sldId id="864" r:id="rId49"/>
    <p:sldId id="865" r:id="rId50"/>
    <p:sldId id="974" r:id="rId51"/>
    <p:sldId id="977" r:id="rId52"/>
    <p:sldId id="978" r:id="rId53"/>
    <p:sldId id="868" r:id="rId54"/>
    <p:sldId id="869" r:id="rId55"/>
    <p:sldId id="957" r:id="rId56"/>
    <p:sldId id="875" r:id="rId57"/>
    <p:sldId id="876" r:id="rId58"/>
    <p:sldId id="877" r:id="rId59"/>
    <p:sldId id="1007" r:id="rId60"/>
    <p:sldId id="983" r:id="rId61"/>
    <p:sldId id="878" r:id="rId62"/>
    <p:sldId id="879" r:id="rId63"/>
    <p:sldId id="880" r:id="rId64"/>
    <p:sldId id="881" r:id="rId65"/>
    <p:sldId id="882" r:id="rId66"/>
    <p:sldId id="883" r:id="rId67"/>
    <p:sldId id="884" r:id="rId68"/>
    <p:sldId id="885" r:id="rId69"/>
    <p:sldId id="886" r:id="rId70"/>
    <p:sldId id="887" r:id="rId71"/>
    <p:sldId id="888" r:id="rId72"/>
    <p:sldId id="889" r:id="rId73"/>
    <p:sldId id="890" r:id="rId74"/>
    <p:sldId id="981" r:id="rId75"/>
    <p:sldId id="891" r:id="rId76"/>
    <p:sldId id="892" r:id="rId77"/>
    <p:sldId id="893" r:id="rId78"/>
    <p:sldId id="894" r:id="rId79"/>
    <p:sldId id="1009" r:id="rId80"/>
    <p:sldId id="1008" r:id="rId81"/>
    <p:sldId id="1010" r:id="rId82"/>
    <p:sldId id="1040" r:id="rId83"/>
    <p:sldId id="895" r:id="rId84"/>
    <p:sldId id="897" r:id="rId85"/>
    <p:sldId id="898" r:id="rId86"/>
    <p:sldId id="896" r:id="rId87"/>
    <p:sldId id="900" r:id="rId88"/>
    <p:sldId id="901" r:id="rId89"/>
    <p:sldId id="902" r:id="rId90"/>
    <p:sldId id="903" r:id="rId91"/>
    <p:sldId id="904" r:id="rId92"/>
    <p:sldId id="1043" r:id="rId93"/>
    <p:sldId id="1044" r:id="rId94"/>
    <p:sldId id="1045" r:id="rId95"/>
    <p:sldId id="1046" r:id="rId96"/>
    <p:sldId id="1047" r:id="rId97"/>
    <p:sldId id="1048" r:id="rId98"/>
    <p:sldId id="1049" r:id="rId99"/>
    <p:sldId id="1050" r:id="rId100"/>
    <p:sldId id="1051" r:id="rId101"/>
    <p:sldId id="1052" r:id="rId102"/>
    <p:sldId id="1053" r:id="rId103"/>
    <p:sldId id="1055" r:id="rId104"/>
    <p:sldId id="1056" r:id="rId105"/>
    <p:sldId id="1057" r:id="rId106"/>
    <p:sldId id="1058" r:id="rId107"/>
    <p:sldId id="1059" r:id="rId108"/>
    <p:sldId id="1060" r:id="rId109"/>
    <p:sldId id="1061" r:id="rId110"/>
    <p:sldId id="1062" r:id="rId111"/>
    <p:sldId id="1063" r:id="rId112"/>
    <p:sldId id="1064" r:id="rId113"/>
    <p:sldId id="1065" r:id="rId114"/>
    <p:sldId id="1066" r:id="rId115"/>
    <p:sldId id="1067" r:id="rId116"/>
    <p:sldId id="1068" r:id="rId117"/>
    <p:sldId id="1069" r:id="rId118"/>
    <p:sldId id="1070" r:id="rId119"/>
    <p:sldId id="1071" r:id="rId120"/>
    <p:sldId id="1072" r:id="rId121"/>
    <p:sldId id="1073" r:id="rId122"/>
    <p:sldId id="1074" r:id="rId123"/>
    <p:sldId id="1075" r:id="rId124"/>
    <p:sldId id="1076" r:id="rId125"/>
    <p:sldId id="1077" r:id="rId126"/>
    <p:sldId id="1078" r:id="rId127"/>
    <p:sldId id="1079" r:id="rId128"/>
    <p:sldId id="1080" r:id="rId129"/>
    <p:sldId id="1081" r:id="rId130"/>
    <p:sldId id="1082" r:id="rId131"/>
    <p:sldId id="1083" r:id="rId132"/>
    <p:sldId id="1084" r:id="rId133"/>
    <p:sldId id="1085" r:id="rId134"/>
    <p:sldId id="1086" r:id="rId135"/>
    <p:sldId id="1087" r:id="rId136"/>
    <p:sldId id="1088" r:id="rId137"/>
    <p:sldId id="1089" r:id="rId138"/>
    <p:sldId id="1090" r:id="rId139"/>
    <p:sldId id="1091" r:id="rId140"/>
    <p:sldId id="1092" r:id="rId141"/>
    <p:sldId id="1093" r:id="rId142"/>
    <p:sldId id="1094" r:id="rId143"/>
    <p:sldId id="1095" r:id="rId144"/>
    <p:sldId id="1096" r:id="rId145"/>
    <p:sldId id="1097" r:id="rId146"/>
    <p:sldId id="1098" r:id="rId147"/>
    <p:sldId id="1099" r:id="rId148"/>
    <p:sldId id="1100" r:id="rId149"/>
    <p:sldId id="1101" r:id="rId150"/>
    <p:sldId id="958" r:id="rId151"/>
    <p:sldId id="996" r:id="rId152"/>
    <p:sldId id="997" r:id="rId153"/>
    <p:sldId id="1027" r:id="rId154"/>
    <p:sldId id="1028" r:id="rId155"/>
    <p:sldId id="1029" r:id="rId156"/>
    <p:sldId id="1030" r:id="rId157"/>
    <p:sldId id="1031" r:id="rId158"/>
    <p:sldId id="1032" r:id="rId159"/>
    <p:sldId id="1033" r:id="rId160"/>
    <p:sldId id="1034" r:id="rId161"/>
    <p:sldId id="1035" r:id="rId162"/>
    <p:sldId id="1036" r:id="rId163"/>
    <p:sldId id="1037" r:id="rId164"/>
    <p:sldId id="1038" r:id="rId165"/>
    <p:sldId id="1039" r:id="rId166"/>
    <p:sldId id="923" r:id="rId167"/>
    <p:sldId id="948" r:id="rId168"/>
    <p:sldId id="949" r:id="rId169"/>
    <p:sldId id="950" r:id="rId170"/>
    <p:sldId id="951" r:id="rId171"/>
    <p:sldId id="952" r:id="rId172"/>
    <p:sldId id="961" r:id="rId173"/>
    <p:sldId id="962" r:id="rId174"/>
    <p:sldId id="953" r:id="rId175"/>
    <p:sldId id="924" r:id="rId176"/>
    <p:sldId id="925" r:id="rId177"/>
    <p:sldId id="926" r:id="rId178"/>
    <p:sldId id="927" r:id="rId179"/>
    <p:sldId id="928" r:id="rId180"/>
    <p:sldId id="929" r:id="rId181"/>
    <p:sldId id="954" r:id="rId182"/>
    <p:sldId id="969" r:id="rId183"/>
    <p:sldId id="955" r:id="rId184"/>
  </p:sldIdLst>
  <p:sldSz cx="9144000" cy="6858000" type="screen4x3"/>
  <p:notesSz cx="6805613" cy="99393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990099"/>
    <a:srgbClr val="F9FC8C"/>
    <a:srgbClr val="CC0000"/>
    <a:srgbClr val="FF00FF"/>
    <a:srgbClr val="FF6600"/>
    <a:srgbClr val="006600"/>
    <a:srgbClr val="CC00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523" autoAdjust="0"/>
  </p:normalViewPr>
  <p:slideViewPr>
    <p:cSldViewPr>
      <p:cViewPr varScale="1">
        <p:scale>
          <a:sx n="68" d="100"/>
          <a:sy n="68" d="100"/>
        </p:scale>
        <p:origin x="1136"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iagrams/colors1.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EA134-4D8A-47E8-8ED7-84801EDBB129}" type="doc">
      <dgm:prSet loTypeId="urn:microsoft.com/office/officeart/2009/3/layout/IncreasingArrowsProcess" loCatId="process" qsTypeId="urn:microsoft.com/office/officeart/2005/8/quickstyle/simple1#20" qsCatId="simple" csTypeId="urn:microsoft.com/office/officeart/2005/8/colors/accent1_2#13" csCatId="accent1" phldr="1"/>
      <dgm:spPr/>
      <dgm:t>
        <a:bodyPr/>
        <a:lstStyle/>
        <a:p>
          <a:endParaRPr lang="zh-TW" altLang="en-US"/>
        </a:p>
      </dgm:t>
    </dgm:pt>
    <dgm:pt modelId="{CABCB3A1-5FD1-41D6-92F6-B8808F4779D7}">
      <dgm:prSet phldrT="[文字]" custT="1">
        <dgm:style>
          <a:lnRef idx="3">
            <a:schemeClr val="lt1"/>
          </a:lnRef>
          <a:fillRef idx="1">
            <a:schemeClr val="accent4"/>
          </a:fillRef>
          <a:effectRef idx="1">
            <a:schemeClr val="accent4"/>
          </a:effectRef>
          <a:fontRef idx="minor">
            <a:schemeClr val="lt1"/>
          </a:fontRef>
        </dgm:style>
      </dgm:prSet>
      <dgm:spPr/>
      <dgm:t>
        <a:bodyPr/>
        <a:lstStyle/>
        <a:p>
          <a:r>
            <a:rPr lang="zh-TW" altLang="en-US" sz="2400" b="1" dirty="0">
              <a:solidFill>
                <a:srgbClr val="FFFF00"/>
              </a:solidFill>
              <a:latin typeface="標楷體" pitchFamily="65" charset="-120"/>
              <a:ea typeface="標楷體" pitchFamily="65" charset="-120"/>
            </a:rPr>
            <a:t>學生學習成就檢視</a:t>
          </a:r>
        </a:p>
      </dgm:t>
    </dgm:pt>
    <dgm:pt modelId="{FBA968CC-7B73-470E-86E2-B68577E3F600}" type="parTrans" cxnId="{5F2F13FA-2DFA-4167-9A30-EF76C7E37D52}">
      <dgm:prSet/>
      <dgm:spPr/>
      <dgm:t>
        <a:bodyPr/>
        <a:lstStyle/>
        <a:p>
          <a:endParaRPr lang="zh-TW" altLang="en-US"/>
        </a:p>
      </dgm:t>
    </dgm:pt>
    <dgm:pt modelId="{E452A9DC-DCF6-4373-B84A-07646AAC2197}" type="sibTrans" cxnId="{5F2F13FA-2DFA-4167-9A30-EF76C7E37D52}">
      <dgm:prSet/>
      <dgm:spPr/>
      <dgm:t>
        <a:bodyPr/>
        <a:lstStyle/>
        <a:p>
          <a:endParaRPr lang="zh-TW" altLang="en-US"/>
        </a:p>
      </dgm:t>
    </dgm:pt>
    <dgm:pt modelId="{47309869-22A8-4FEF-BEE8-65549271AEFF}">
      <dgm:prSet phldrT="[文字]"/>
      <dgm:spPr/>
      <dgm:t>
        <a:bodyPr/>
        <a:lstStyle/>
        <a:p>
          <a:r>
            <a:rPr lang="zh-TW" altLang="zh-TW" b="1" dirty="0">
              <a:solidFill>
                <a:srgbClr val="000099"/>
              </a:solidFill>
              <a:latin typeface="標楷體" pitchFamily="65" charset="-120"/>
              <a:ea typeface="標楷體" pitchFamily="65" charset="-120"/>
            </a:rPr>
            <a:t>讓</a:t>
          </a:r>
          <a:r>
            <a:rPr lang="zh-TW" altLang="zh-TW"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a:t>
          </a:r>
          <a:r>
            <a:rPr lang="zh-TW" altLang="zh-TW"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瞭解自我的學習情形</a:t>
          </a:r>
          <a:r>
            <a:rPr lang="zh-TW" altLang="zh-TW" b="1" dirty="0">
              <a:solidFill>
                <a:srgbClr val="000099"/>
              </a:solidFill>
              <a:latin typeface="標楷體" pitchFamily="65" charset="-120"/>
              <a:ea typeface="標楷體" pitchFamily="65" charset="-120"/>
            </a:rPr>
            <a:t>，不必因和他人比較，產生分分計較的考試壓力</a:t>
          </a:r>
          <a:endParaRPr lang="zh-TW" altLang="en-US" dirty="0"/>
        </a:p>
      </dgm:t>
    </dgm:pt>
    <dgm:pt modelId="{4D077754-5E94-4AEF-BAEB-9CA672A7263B}" type="parTrans" cxnId="{40FCF8DA-9991-44BE-BA1C-1F3E627FE49F}">
      <dgm:prSet/>
      <dgm:spPr/>
      <dgm:t>
        <a:bodyPr/>
        <a:lstStyle/>
        <a:p>
          <a:endParaRPr lang="zh-TW" altLang="en-US"/>
        </a:p>
      </dgm:t>
    </dgm:pt>
    <dgm:pt modelId="{A9BABBA0-5D74-4869-93C2-E3D24C790B4E}" type="sibTrans" cxnId="{40FCF8DA-9991-44BE-BA1C-1F3E627FE49F}">
      <dgm:prSet/>
      <dgm:spPr/>
      <dgm:t>
        <a:bodyPr/>
        <a:lstStyle/>
        <a:p>
          <a:endParaRPr lang="zh-TW" altLang="en-US"/>
        </a:p>
      </dgm:t>
    </dgm:pt>
    <dgm:pt modelId="{8B7580B1-6E58-4EC0-AE46-E3D5252485CB}">
      <dgm:prSet phldrT="[文字]" custT="1">
        <dgm:style>
          <a:lnRef idx="3">
            <a:schemeClr val="lt1"/>
          </a:lnRef>
          <a:fillRef idx="1">
            <a:schemeClr val="accent4"/>
          </a:fillRef>
          <a:effectRef idx="1">
            <a:schemeClr val="accent4"/>
          </a:effectRef>
          <a:fontRef idx="minor">
            <a:schemeClr val="lt1"/>
          </a:fontRef>
        </dgm:style>
      </dgm:prSet>
      <dgm:spPr/>
      <dgm:t>
        <a:bodyPr/>
        <a:lstStyle/>
        <a:p>
          <a:r>
            <a:rPr lang="zh-TW" altLang="en-US" sz="2400" b="1" dirty="0">
              <a:solidFill>
                <a:srgbClr val="FFFF00"/>
              </a:solidFill>
              <a:latin typeface="標楷體" pitchFamily="65" charset="-120"/>
              <a:ea typeface="標楷體" pitchFamily="65" charset="-120"/>
            </a:rPr>
            <a:t>教師教學成效檢視</a:t>
          </a:r>
        </a:p>
      </dgm:t>
    </dgm:pt>
    <dgm:pt modelId="{B507C76E-43CA-428E-AF49-693D637805AB}" type="parTrans" cxnId="{98016D06-C53E-47C7-ACD6-B2E7FE4315E9}">
      <dgm:prSet/>
      <dgm:spPr/>
      <dgm:t>
        <a:bodyPr/>
        <a:lstStyle/>
        <a:p>
          <a:endParaRPr lang="zh-TW" altLang="en-US"/>
        </a:p>
      </dgm:t>
    </dgm:pt>
    <dgm:pt modelId="{311C96B1-F59C-4388-8FF5-B880C077F770}" type="sibTrans" cxnId="{98016D06-C53E-47C7-ACD6-B2E7FE4315E9}">
      <dgm:prSet/>
      <dgm:spPr/>
      <dgm:t>
        <a:bodyPr/>
        <a:lstStyle/>
        <a:p>
          <a:endParaRPr lang="zh-TW" altLang="en-US"/>
        </a:p>
      </dgm:t>
    </dgm:pt>
    <dgm:pt modelId="{97485158-E018-4278-915B-9DF46B30D0CA}">
      <dgm:prSet phldrT="[文字]"/>
      <dgm:spPr/>
      <dgm:t>
        <a:bodyPr/>
        <a:lstStyle/>
        <a:p>
          <a:r>
            <a:rPr lang="zh-TW" altLang="zh-TW" b="1" dirty="0">
              <a:solidFill>
                <a:srgbClr val="000099"/>
              </a:solidFill>
              <a:latin typeface="標楷體" pitchFamily="65" charset="-120"/>
              <a:ea typeface="標楷體" pitchFamily="65" charset="-120"/>
            </a:rPr>
            <a:t>檢驗</a:t>
          </a:r>
          <a:r>
            <a:rPr lang="zh-TW" altLang="en-US"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國中</a:t>
          </a:r>
          <a:r>
            <a:rPr lang="zh-TW" altLang="zh-TW"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教師教學</a:t>
          </a:r>
          <a:r>
            <a:rPr lang="zh-TW" altLang="zh-TW" b="1" dirty="0">
              <a:solidFill>
                <a:srgbClr val="000099"/>
              </a:solidFill>
              <a:latin typeface="標楷體" pitchFamily="65" charset="-120"/>
              <a:ea typeface="標楷體" pitchFamily="65" charset="-120"/>
            </a:rPr>
            <a:t>與</a:t>
          </a:r>
          <a:r>
            <a:rPr lang="zh-TW" altLang="zh-TW"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學校的辦學成效</a:t>
          </a:r>
          <a:r>
            <a:rPr lang="zh-TW" altLang="zh-TW" b="1" dirty="0">
              <a:solidFill>
                <a:srgbClr val="000099"/>
              </a:solidFill>
              <a:latin typeface="標楷體" pitchFamily="65" charset="-120"/>
              <a:ea typeface="標楷體" pitchFamily="65" charset="-120"/>
            </a:rPr>
            <a:t>，維持我國的</a:t>
          </a:r>
          <a:r>
            <a:rPr lang="zh-TW" altLang="en-US" b="1" dirty="0">
              <a:solidFill>
                <a:srgbClr val="000099"/>
              </a:solidFill>
              <a:latin typeface="標楷體" pitchFamily="65" charset="-120"/>
              <a:ea typeface="標楷體" pitchFamily="65" charset="-120"/>
            </a:rPr>
            <a:t>學生</a:t>
          </a:r>
          <a:r>
            <a:rPr lang="zh-TW" altLang="zh-TW"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學力水準</a:t>
          </a:r>
          <a:r>
            <a:rPr lang="zh-TW" altLang="en-US" b="1" dirty="0">
              <a:solidFill>
                <a:srgbClr val="000099"/>
              </a:solidFill>
              <a:latin typeface="標楷體" pitchFamily="65" charset="-120"/>
              <a:ea typeface="標楷體" pitchFamily="65" charset="-120"/>
            </a:rPr>
            <a:t>。</a:t>
          </a:r>
          <a:endParaRPr lang="zh-TW" altLang="en-US" dirty="0"/>
        </a:p>
      </dgm:t>
    </dgm:pt>
    <dgm:pt modelId="{4B0F4907-D84A-4BA3-9FD9-35BF5E9172E4}" type="parTrans" cxnId="{6FA8691D-5808-4701-BA64-EBBEE10B4EE0}">
      <dgm:prSet/>
      <dgm:spPr/>
      <dgm:t>
        <a:bodyPr/>
        <a:lstStyle/>
        <a:p>
          <a:endParaRPr lang="zh-TW" altLang="en-US"/>
        </a:p>
      </dgm:t>
    </dgm:pt>
    <dgm:pt modelId="{06B54CD8-49E1-4FA7-8E61-194C62B592D0}" type="sibTrans" cxnId="{6FA8691D-5808-4701-BA64-EBBEE10B4EE0}">
      <dgm:prSet/>
      <dgm:spPr/>
      <dgm:t>
        <a:bodyPr/>
        <a:lstStyle/>
        <a:p>
          <a:endParaRPr lang="zh-TW" altLang="en-US"/>
        </a:p>
      </dgm:t>
    </dgm:pt>
    <dgm:pt modelId="{A2352704-A4A2-4A89-9798-7ACFD9F2F41F}">
      <dgm:prSet phldrT="[文字]" custT="1">
        <dgm:style>
          <a:lnRef idx="3">
            <a:schemeClr val="lt1"/>
          </a:lnRef>
          <a:fillRef idx="1">
            <a:schemeClr val="accent4"/>
          </a:fillRef>
          <a:effectRef idx="1">
            <a:schemeClr val="accent4"/>
          </a:effectRef>
          <a:fontRef idx="minor">
            <a:schemeClr val="lt1"/>
          </a:fontRef>
        </dgm:style>
      </dgm:prSet>
      <dgm:spPr/>
      <dgm:t>
        <a:bodyPr/>
        <a:lstStyle/>
        <a:p>
          <a:r>
            <a:rPr lang="zh-TW" altLang="en-US" sz="2400" b="1" dirty="0">
              <a:solidFill>
                <a:srgbClr val="FFFF00"/>
              </a:solidFill>
              <a:latin typeface="標楷體" pitchFamily="65" charset="-120"/>
              <a:ea typeface="標楷體" pitchFamily="65" charset="-120"/>
            </a:rPr>
            <a:t>維持國中學生學力品質</a:t>
          </a:r>
        </a:p>
      </dgm:t>
    </dgm:pt>
    <dgm:pt modelId="{60925D22-385D-4A7E-91CB-8D500517CD21}" type="parTrans" cxnId="{48B86E69-B3AA-4792-8DFB-3FE93259DA93}">
      <dgm:prSet/>
      <dgm:spPr/>
      <dgm:t>
        <a:bodyPr/>
        <a:lstStyle/>
        <a:p>
          <a:endParaRPr lang="zh-TW" altLang="en-US"/>
        </a:p>
      </dgm:t>
    </dgm:pt>
    <dgm:pt modelId="{C604FF6D-E6E4-4ADE-9681-B71BDFCD3476}" type="sibTrans" cxnId="{48B86E69-B3AA-4792-8DFB-3FE93259DA93}">
      <dgm:prSet/>
      <dgm:spPr/>
      <dgm:t>
        <a:bodyPr/>
        <a:lstStyle/>
        <a:p>
          <a:endParaRPr lang="zh-TW" altLang="en-US"/>
        </a:p>
      </dgm:t>
    </dgm:pt>
    <dgm:pt modelId="{725E6CA5-A08C-43ED-988B-341EB91E46E1}">
      <dgm:prSet phldrT="[文字]"/>
      <dgm:spPr/>
      <dgm:t>
        <a:bodyPr/>
        <a:lstStyle/>
        <a:p>
          <a:r>
            <a:rPr lang="zh-TW" altLang="en-US"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高中職、五專教師</a:t>
          </a:r>
          <a:r>
            <a:rPr lang="zh-TW" altLang="en-US" b="1" dirty="0">
              <a:solidFill>
                <a:srgbClr val="000099"/>
              </a:solidFill>
              <a:latin typeface="標楷體" pitchFamily="65" charset="-120"/>
              <a:ea typeface="標楷體" pitchFamily="65" charset="-120"/>
            </a:rPr>
            <a:t>據以掌握</a:t>
          </a:r>
          <a:r>
            <a:rPr lang="zh-TW" altLang="en-US"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學生學習起點行為</a:t>
          </a:r>
          <a:r>
            <a:rPr lang="zh-TW" altLang="en-US" b="1" dirty="0">
              <a:solidFill>
                <a:srgbClr val="000099"/>
              </a:solidFill>
              <a:latin typeface="標楷體" pitchFamily="65" charset="-120"/>
              <a:ea typeface="標楷體" pitchFamily="65" charset="-120"/>
            </a:rPr>
            <a:t>，進行</a:t>
          </a:r>
          <a:r>
            <a:rPr lang="zh-TW" altLang="en-US"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差異化教學</a:t>
          </a:r>
          <a:r>
            <a:rPr lang="zh-TW" altLang="en-US" b="1" dirty="0">
              <a:solidFill>
                <a:srgbClr val="000099"/>
              </a:solidFill>
              <a:latin typeface="標楷體" pitchFamily="65" charset="-120"/>
              <a:ea typeface="標楷體" pitchFamily="65" charset="-120"/>
            </a:rPr>
            <a:t>與</a:t>
          </a:r>
          <a:r>
            <a:rPr lang="zh-TW" altLang="en-US"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補救教學</a:t>
          </a:r>
          <a:r>
            <a:rPr lang="zh-TW" altLang="en-US" b="1" dirty="0">
              <a:solidFill>
                <a:srgbClr val="000099"/>
              </a:solidFill>
              <a:latin typeface="標楷體" pitchFamily="65" charset="-120"/>
              <a:ea typeface="標楷體" pitchFamily="65" charset="-120"/>
            </a:rPr>
            <a:t>之規劃參考。</a:t>
          </a:r>
        </a:p>
      </dgm:t>
    </dgm:pt>
    <dgm:pt modelId="{78BA3A8E-82A9-4D3F-B6B3-3E61FE4A4F8F}" type="parTrans" cxnId="{59DF4995-25C3-45A1-8CDC-80D8F66E5137}">
      <dgm:prSet/>
      <dgm:spPr/>
      <dgm:t>
        <a:bodyPr/>
        <a:lstStyle/>
        <a:p>
          <a:endParaRPr lang="zh-TW" altLang="en-US"/>
        </a:p>
      </dgm:t>
    </dgm:pt>
    <dgm:pt modelId="{F8D76E9B-663F-40AA-A4D0-374E8D7DEB80}" type="sibTrans" cxnId="{59DF4995-25C3-45A1-8CDC-80D8F66E5137}">
      <dgm:prSet/>
      <dgm:spPr/>
      <dgm:t>
        <a:bodyPr/>
        <a:lstStyle/>
        <a:p>
          <a:endParaRPr lang="zh-TW" altLang="en-US"/>
        </a:p>
      </dgm:t>
    </dgm:pt>
    <dgm:pt modelId="{1462D715-ACB1-448F-92E8-6A62034B2580}" type="pres">
      <dgm:prSet presAssocID="{470EA134-4D8A-47E8-8ED7-84801EDBB129}" presName="Name0" presStyleCnt="0">
        <dgm:presLayoutVars>
          <dgm:chMax val="5"/>
          <dgm:chPref val="5"/>
          <dgm:dir/>
          <dgm:animLvl val="lvl"/>
        </dgm:presLayoutVars>
      </dgm:prSet>
      <dgm:spPr/>
    </dgm:pt>
    <dgm:pt modelId="{1DC25961-5EDF-4B25-B29F-E73BC44F0611}" type="pres">
      <dgm:prSet presAssocID="{CABCB3A1-5FD1-41D6-92F6-B8808F4779D7}" presName="parentText1" presStyleLbl="node1" presStyleIdx="0" presStyleCnt="3">
        <dgm:presLayoutVars>
          <dgm:chMax/>
          <dgm:chPref val="3"/>
          <dgm:bulletEnabled val="1"/>
        </dgm:presLayoutVars>
      </dgm:prSet>
      <dgm:spPr/>
    </dgm:pt>
    <dgm:pt modelId="{299B7A06-CDB5-4C89-B0BB-265B37CDB3D0}" type="pres">
      <dgm:prSet presAssocID="{CABCB3A1-5FD1-41D6-92F6-B8808F4779D7}" presName="childText1" presStyleLbl="solidAlignAcc1" presStyleIdx="0" presStyleCnt="3">
        <dgm:presLayoutVars>
          <dgm:chMax val="0"/>
          <dgm:chPref val="0"/>
          <dgm:bulletEnabled val="1"/>
        </dgm:presLayoutVars>
      </dgm:prSet>
      <dgm:spPr/>
    </dgm:pt>
    <dgm:pt modelId="{8BA48EBC-1127-4348-A3E8-554A190E18BD}" type="pres">
      <dgm:prSet presAssocID="{8B7580B1-6E58-4EC0-AE46-E3D5252485CB}" presName="parentText2" presStyleLbl="node1" presStyleIdx="1" presStyleCnt="3" custScaleY="137077" custLinFactNeighborY="11884">
        <dgm:presLayoutVars>
          <dgm:chMax/>
          <dgm:chPref val="3"/>
          <dgm:bulletEnabled val="1"/>
        </dgm:presLayoutVars>
      </dgm:prSet>
      <dgm:spPr/>
    </dgm:pt>
    <dgm:pt modelId="{8824670E-D72E-4B28-9A71-2A70879B1BAC}" type="pres">
      <dgm:prSet presAssocID="{8B7580B1-6E58-4EC0-AE46-E3D5252485CB}" presName="childText2" presStyleLbl="solidAlignAcc1" presStyleIdx="1" presStyleCnt="3" custLinFactNeighborY="7676">
        <dgm:presLayoutVars>
          <dgm:chMax val="0"/>
          <dgm:chPref val="0"/>
          <dgm:bulletEnabled val="1"/>
        </dgm:presLayoutVars>
      </dgm:prSet>
      <dgm:spPr/>
    </dgm:pt>
    <dgm:pt modelId="{64FEC514-E209-4DEA-A089-0BD21395DAA2}" type="pres">
      <dgm:prSet presAssocID="{A2352704-A4A2-4A89-9798-7ACFD9F2F41F}" presName="parentText3" presStyleLbl="node1" presStyleIdx="2" presStyleCnt="3" custScaleX="100043" custScaleY="142656" custLinFactNeighborY="16889">
        <dgm:presLayoutVars>
          <dgm:chMax/>
          <dgm:chPref val="3"/>
          <dgm:bulletEnabled val="1"/>
        </dgm:presLayoutVars>
      </dgm:prSet>
      <dgm:spPr/>
    </dgm:pt>
    <dgm:pt modelId="{D2DD42F0-4BFB-4993-B14B-C7108996C864}" type="pres">
      <dgm:prSet presAssocID="{A2352704-A4A2-4A89-9798-7ACFD9F2F41F}" presName="childText3" presStyleLbl="solidAlignAcc1" presStyleIdx="2" presStyleCnt="3" custLinFactNeighborY="11206">
        <dgm:presLayoutVars>
          <dgm:chMax val="0"/>
          <dgm:chPref val="0"/>
          <dgm:bulletEnabled val="1"/>
        </dgm:presLayoutVars>
      </dgm:prSet>
      <dgm:spPr/>
    </dgm:pt>
  </dgm:ptLst>
  <dgm:cxnLst>
    <dgm:cxn modelId="{98016D06-C53E-47C7-ACD6-B2E7FE4315E9}" srcId="{470EA134-4D8A-47E8-8ED7-84801EDBB129}" destId="{8B7580B1-6E58-4EC0-AE46-E3D5252485CB}" srcOrd="1" destOrd="0" parTransId="{B507C76E-43CA-428E-AF49-693D637805AB}" sibTransId="{311C96B1-F59C-4388-8FF5-B880C077F770}"/>
    <dgm:cxn modelId="{EFEC881A-40C6-426D-AF5D-D2EE874C7689}" type="presOf" srcId="{CABCB3A1-5FD1-41D6-92F6-B8808F4779D7}" destId="{1DC25961-5EDF-4B25-B29F-E73BC44F0611}" srcOrd="0" destOrd="0" presId="urn:microsoft.com/office/officeart/2009/3/layout/IncreasingArrowsProcess"/>
    <dgm:cxn modelId="{6FA8691D-5808-4701-BA64-EBBEE10B4EE0}" srcId="{8B7580B1-6E58-4EC0-AE46-E3D5252485CB}" destId="{97485158-E018-4278-915B-9DF46B30D0CA}" srcOrd="0" destOrd="0" parTransId="{4B0F4907-D84A-4BA3-9FD9-35BF5E9172E4}" sibTransId="{06B54CD8-49E1-4FA7-8E61-194C62B592D0}"/>
    <dgm:cxn modelId="{03322125-1E55-4D24-A40B-FD207215061A}" type="presOf" srcId="{97485158-E018-4278-915B-9DF46B30D0CA}" destId="{8824670E-D72E-4B28-9A71-2A70879B1BAC}" srcOrd="0" destOrd="0" presId="urn:microsoft.com/office/officeart/2009/3/layout/IncreasingArrowsProcess"/>
    <dgm:cxn modelId="{FB9CE52C-7CA4-4C00-A9AE-A718DDE8DE7E}" type="presOf" srcId="{725E6CA5-A08C-43ED-988B-341EB91E46E1}" destId="{D2DD42F0-4BFB-4993-B14B-C7108996C864}" srcOrd="0" destOrd="0" presId="urn:microsoft.com/office/officeart/2009/3/layout/IncreasingArrowsProcess"/>
    <dgm:cxn modelId="{48B86E69-B3AA-4792-8DFB-3FE93259DA93}" srcId="{470EA134-4D8A-47E8-8ED7-84801EDBB129}" destId="{A2352704-A4A2-4A89-9798-7ACFD9F2F41F}" srcOrd="2" destOrd="0" parTransId="{60925D22-385D-4A7E-91CB-8D500517CD21}" sibTransId="{C604FF6D-E6E4-4ADE-9681-B71BDFCD3476}"/>
    <dgm:cxn modelId="{C67AFE49-20DD-4EA9-A5B9-9DA207A1311A}" type="presOf" srcId="{A2352704-A4A2-4A89-9798-7ACFD9F2F41F}" destId="{64FEC514-E209-4DEA-A089-0BD21395DAA2}" srcOrd="0" destOrd="0" presId="urn:microsoft.com/office/officeart/2009/3/layout/IncreasingArrowsProcess"/>
    <dgm:cxn modelId="{A5E7F672-2FC5-47FA-8384-EF6920F0FB0F}" type="presOf" srcId="{470EA134-4D8A-47E8-8ED7-84801EDBB129}" destId="{1462D715-ACB1-448F-92E8-6A62034B2580}" srcOrd="0" destOrd="0" presId="urn:microsoft.com/office/officeart/2009/3/layout/IncreasingArrowsProcess"/>
    <dgm:cxn modelId="{5BCBE056-E052-4300-B77F-63B6FE2FB0F6}" type="presOf" srcId="{47309869-22A8-4FEF-BEE8-65549271AEFF}" destId="{299B7A06-CDB5-4C89-B0BB-265B37CDB3D0}" srcOrd="0" destOrd="0" presId="urn:microsoft.com/office/officeart/2009/3/layout/IncreasingArrowsProcess"/>
    <dgm:cxn modelId="{59DF4995-25C3-45A1-8CDC-80D8F66E5137}" srcId="{A2352704-A4A2-4A89-9798-7ACFD9F2F41F}" destId="{725E6CA5-A08C-43ED-988B-341EB91E46E1}" srcOrd="0" destOrd="0" parTransId="{78BA3A8E-82A9-4D3F-B6B3-3E61FE4A4F8F}" sibTransId="{F8D76E9B-663F-40AA-A4D0-374E8D7DEB80}"/>
    <dgm:cxn modelId="{40FCF8DA-9991-44BE-BA1C-1F3E627FE49F}" srcId="{CABCB3A1-5FD1-41D6-92F6-B8808F4779D7}" destId="{47309869-22A8-4FEF-BEE8-65549271AEFF}" srcOrd="0" destOrd="0" parTransId="{4D077754-5E94-4AEF-BAEB-9CA672A7263B}" sibTransId="{A9BABBA0-5D74-4869-93C2-E3D24C790B4E}"/>
    <dgm:cxn modelId="{7FD75FDE-70A2-4BA5-941B-A9212227CC76}" type="presOf" srcId="{8B7580B1-6E58-4EC0-AE46-E3D5252485CB}" destId="{8BA48EBC-1127-4348-A3E8-554A190E18BD}" srcOrd="0" destOrd="0" presId="urn:microsoft.com/office/officeart/2009/3/layout/IncreasingArrowsProcess"/>
    <dgm:cxn modelId="{5F2F13FA-2DFA-4167-9A30-EF76C7E37D52}" srcId="{470EA134-4D8A-47E8-8ED7-84801EDBB129}" destId="{CABCB3A1-5FD1-41D6-92F6-B8808F4779D7}" srcOrd="0" destOrd="0" parTransId="{FBA968CC-7B73-470E-86E2-B68577E3F600}" sibTransId="{E452A9DC-DCF6-4373-B84A-07646AAC2197}"/>
    <dgm:cxn modelId="{8E5836C6-573D-471C-ADED-B9FDED2421DB}" type="presParOf" srcId="{1462D715-ACB1-448F-92E8-6A62034B2580}" destId="{1DC25961-5EDF-4B25-B29F-E73BC44F0611}" srcOrd="0" destOrd="0" presId="urn:microsoft.com/office/officeart/2009/3/layout/IncreasingArrowsProcess"/>
    <dgm:cxn modelId="{91E453A4-39EB-468C-8434-CDF205ABBBE9}" type="presParOf" srcId="{1462D715-ACB1-448F-92E8-6A62034B2580}" destId="{299B7A06-CDB5-4C89-B0BB-265B37CDB3D0}" srcOrd="1" destOrd="0" presId="urn:microsoft.com/office/officeart/2009/3/layout/IncreasingArrowsProcess"/>
    <dgm:cxn modelId="{BB5AFE61-D68A-4E9C-B5CE-45DD1BB34433}" type="presParOf" srcId="{1462D715-ACB1-448F-92E8-6A62034B2580}" destId="{8BA48EBC-1127-4348-A3E8-554A190E18BD}" srcOrd="2" destOrd="0" presId="urn:microsoft.com/office/officeart/2009/3/layout/IncreasingArrowsProcess"/>
    <dgm:cxn modelId="{9219A3F1-E8F4-426D-9AFB-A1C5C6B66E75}" type="presParOf" srcId="{1462D715-ACB1-448F-92E8-6A62034B2580}" destId="{8824670E-D72E-4B28-9A71-2A70879B1BAC}" srcOrd="3" destOrd="0" presId="urn:microsoft.com/office/officeart/2009/3/layout/IncreasingArrowsProcess"/>
    <dgm:cxn modelId="{79DA4903-FB61-4FEA-A5C7-22566D7B4F1B}" type="presParOf" srcId="{1462D715-ACB1-448F-92E8-6A62034B2580}" destId="{64FEC514-E209-4DEA-A089-0BD21395DAA2}" srcOrd="4" destOrd="0" presId="urn:microsoft.com/office/officeart/2009/3/layout/IncreasingArrowsProcess"/>
    <dgm:cxn modelId="{BB9818D4-D48A-4742-A933-C026D7D3A992}" type="presParOf" srcId="{1462D715-ACB1-448F-92E8-6A62034B2580}" destId="{D2DD42F0-4BFB-4993-B14B-C7108996C86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EEF56-AF01-482D-8897-03805D42A5F0}" type="doc">
      <dgm:prSet loTypeId="urn:microsoft.com/office/officeart/2008/layout/VerticalCurvedList" loCatId="list" qsTypeId="urn:microsoft.com/office/officeart/2005/8/quickstyle/3d2#1" qsCatId="3D" csTypeId="urn:microsoft.com/office/officeart/2005/8/colors/colorful1#1" csCatId="colorful" phldr="1"/>
      <dgm:spPr/>
      <dgm:t>
        <a:bodyPr/>
        <a:lstStyle/>
        <a:p>
          <a:endParaRPr lang="zh-TW" altLang="en-US"/>
        </a:p>
      </dgm:t>
    </dgm:pt>
    <dgm:pt modelId="{FD86508D-C749-46BE-9C0B-252E0A03175B}">
      <dgm:prSet phldrT="[文字]"/>
      <dgm:spPr/>
      <dgm:t>
        <a:bodyPr/>
        <a:lstStyle/>
        <a:p>
          <a:r>
            <a:rPr lang="zh-TW" altLang="en-US" b="1" dirty="0">
              <a:latin typeface="微軟正黑體" pitchFamily="34" charset="-120"/>
              <a:ea typeface="微軟正黑體" pitchFamily="34" charset="-120"/>
            </a:rPr>
            <a:t>原就讀學區未設置適性群別或產業特殊類科</a:t>
          </a:r>
        </a:p>
      </dgm:t>
    </dgm:pt>
    <dgm:pt modelId="{48531431-C640-48EC-9BBD-61F2004D7B4E}" type="parTrans" cxnId="{47FB0F8F-D251-48BA-ADE3-4F1ED0CB1DD2}">
      <dgm:prSet/>
      <dgm:spPr/>
      <dgm:t>
        <a:bodyPr/>
        <a:lstStyle/>
        <a:p>
          <a:endParaRPr lang="zh-TW" altLang="en-US" b="1">
            <a:latin typeface="微軟正黑體" pitchFamily="34" charset="-120"/>
            <a:ea typeface="微軟正黑體" pitchFamily="34" charset="-120"/>
          </a:endParaRPr>
        </a:p>
      </dgm:t>
    </dgm:pt>
    <dgm:pt modelId="{451A33EE-0F18-45FA-A84E-F89B16632175}" type="sibTrans" cxnId="{47FB0F8F-D251-48BA-ADE3-4F1ED0CB1DD2}">
      <dgm:prSet/>
      <dgm:spPr/>
      <dgm:t>
        <a:bodyPr/>
        <a:lstStyle/>
        <a:p>
          <a:endParaRPr lang="zh-TW" altLang="en-US" b="1">
            <a:latin typeface="微軟正黑體" pitchFamily="34" charset="-120"/>
            <a:ea typeface="微軟正黑體" pitchFamily="34" charset="-120"/>
          </a:endParaRPr>
        </a:p>
      </dgm:t>
    </dgm:pt>
    <dgm:pt modelId="{AAEA369D-0E0E-4901-AEF7-AE0FABEEDC69}">
      <dgm:prSet phldrT="[文字]"/>
      <dgm:spPr/>
      <dgm:t>
        <a:bodyPr/>
        <a:lstStyle/>
        <a:p>
          <a:r>
            <a:rPr lang="zh-TW" altLang="en-US" b="1" dirty="0">
              <a:latin typeface="微軟正黑體" pitchFamily="34" charset="-120"/>
              <a:ea typeface="微軟正黑體" pitchFamily="34" charset="-120"/>
            </a:rPr>
            <a:t>因搬家遷徙至本區居住者</a:t>
          </a:r>
        </a:p>
      </dgm:t>
    </dgm:pt>
    <dgm:pt modelId="{9906F1E7-BC4F-4DDC-AB86-45F57F2515ED}" type="parTrans" cxnId="{E10471CC-FC55-4243-BC6A-F038772703CF}">
      <dgm:prSet/>
      <dgm:spPr/>
      <dgm:t>
        <a:bodyPr/>
        <a:lstStyle/>
        <a:p>
          <a:endParaRPr lang="zh-TW" altLang="en-US" b="1">
            <a:latin typeface="微軟正黑體" pitchFamily="34" charset="-120"/>
            <a:ea typeface="微軟正黑體" pitchFamily="34" charset="-120"/>
          </a:endParaRPr>
        </a:p>
      </dgm:t>
    </dgm:pt>
    <dgm:pt modelId="{7D0EB60E-B984-4F4E-B45C-3725F90C299C}" type="sibTrans" cxnId="{E10471CC-FC55-4243-BC6A-F038772703CF}">
      <dgm:prSet/>
      <dgm:spPr/>
      <dgm:t>
        <a:bodyPr/>
        <a:lstStyle/>
        <a:p>
          <a:endParaRPr lang="zh-TW" altLang="en-US" b="1">
            <a:latin typeface="微軟正黑體" pitchFamily="34" charset="-120"/>
            <a:ea typeface="微軟正黑體" pitchFamily="34" charset="-120"/>
          </a:endParaRPr>
        </a:p>
      </dgm:t>
    </dgm:pt>
    <dgm:pt modelId="{353A6386-A744-4B00-8851-DC63F0946C8F}">
      <dgm:prSet phldrT="[文字]"/>
      <dgm:spPr/>
      <dgm:t>
        <a:bodyPr/>
        <a:lstStyle/>
        <a:p>
          <a:r>
            <a:rPr lang="zh-TW" altLang="en-US" b="1" dirty="0">
              <a:latin typeface="微軟正黑體" pitchFamily="34" charset="-120"/>
              <a:ea typeface="微軟正黑體" pitchFamily="34" charset="-120"/>
            </a:rPr>
            <a:t>跨區學生申請返回本區戶籍所在地就讀</a:t>
          </a:r>
        </a:p>
      </dgm:t>
    </dgm:pt>
    <dgm:pt modelId="{BFCDE4D9-3115-466F-AEF8-C9CEF0548972}" type="parTrans" cxnId="{83DF7D2A-B24A-429F-8A2C-40AA96495D22}">
      <dgm:prSet/>
      <dgm:spPr/>
      <dgm:t>
        <a:bodyPr/>
        <a:lstStyle/>
        <a:p>
          <a:endParaRPr lang="zh-TW" altLang="en-US" b="1">
            <a:latin typeface="微軟正黑體" pitchFamily="34" charset="-120"/>
            <a:ea typeface="微軟正黑體" pitchFamily="34" charset="-120"/>
          </a:endParaRPr>
        </a:p>
      </dgm:t>
    </dgm:pt>
    <dgm:pt modelId="{FE51A1CA-FD74-4705-8B48-FEE720A8E1A7}" type="sibTrans" cxnId="{83DF7D2A-B24A-429F-8A2C-40AA96495D22}">
      <dgm:prSet/>
      <dgm:spPr/>
      <dgm:t>
        <a:bodyPr/>
        <a:lstStyle/>
        <a:p>
          <a:endParaRPr lang="zh-TW" altLang="en-US" b="1">
            <a:latin typeface="微軟正黑體" pitchFamily="34" charset="-120"/>
            <a:ea typeface="微軟正黑體" pitchFamily="34" charset="-120"/>
          </a:endParaRPr>
        </a:p>
      </dgm:t>
    </dgm:pt>
    <dgm:pt modelId="{F31FF26B-48A7-4546-A3CC-EE8BAA38DDE9}">
      <dgm:prSet phldrT="[文字]"/>
      <dgm:spPr/>
      <dgm:t>
        <a:bodyPr/>
        <a:lstStyle/>
        <a:p>
          <a:r>
            <a:rPr lang="zh-TW" altLang="en-US" b="1" dirty="0">
              <a:latin typeface="微軟正黑體" pitchFamily="34" charset="-120"/>
              <a:ea typeface="微軟正黑體" pitchFamily="34" charset="-120"/>
            </a:rPr>
            <a:t>台商子女學校或海外返國就讀</a:t>
          </a:r>
        </a:p>
      </dgm:t>
    </dgm:pt>
    <dgm:pt modelId="{C45A9C26-291B-4888-B81D-D66CDA61F055}" type="parTrans" cxnId="{6F269914-7C65-4B0D-A31F-65625C269472}">
      <dgm:prSet/>
      <dgm:spPr/>
      <dgm:t>
        <a:bodyPr/>
        <a:lstStyle/>
        <a:p>
          <a:endParaRPr lang="zh-TW" altLang="en-US" b="1">
            <a:latin typeface="微軟正黑體" pitchFamily="34" charset="-120"/>
            <a:ea typeface="微軟正黑體" pitchFamily="34" charset="-120"/>
          </a:endParaRPr>
        </a:p>
      </dgm:t>
    </dgm:pt>
    <dgm:pt modelId="{83CF4BBD-C4D6-42E3-8E50-8CF07A10E185}" type="sibTrans" cxnId="{6F269914-7C65-4B0D-A31F-65625C269472}">
      <dgm:prSet/>
      <dgm:spPr/>
      <dgm:t>
        <a:bodyPr/>
        <a:lstStyle/>
        <a:p>
          <a:endParaRPr lang="zh-TW" altLang="en-US" b="1">
            <a:latin typeface="微軟正黑體" pitchFamily="34" charset="-120"/>
            <a:ea typeface="微軟正黑體" pitchFamily="34" charset="-120"/>
          </a:endParaRPr>
        </a:p>
      </dgm:t>
    </dgm:pt>
    <dgm:pt modelId="{23DE841E-1F55-42CA-8FE3-6641073BF411}">
      <dgm:prSet phldrT="[文字]"/>
      <dgm:spPr/>
      <dgm:t>
        <a:bodyPr/>
        <a:lstStyle/>
        <a:p>
          <a:r>
            <a:rPr lang="zh-TW" altLang="en-US" b="1" dirty="0">
              <a:latin typeface="微軟正黑體" pitchFamily="34" charset="-120"/>
              <a:ea typeface="微軟正黑體" pitchFamily="34" charset="-120"/>
            </a:rPr>
            <a:t>其他特殊原因</a:t>
          </a:r>
        </a:p>
      </dgm:t>
    </dgm:pt>
    <dgm:pt modelId="{B8B9A280-8CE5-4B42-B1C9-B4F53C372A92}" type="parTrans" cxnId="{CFD04448-C054-4D0D-A2CC-BCA85E86946B}">
      <dgm:prSet/>
      <dgm:spPr/>
      <dgm:t>
        <a:bodyPr/>
        <a:lstStyle/>
        <a:p>
          <a:endParaRPr lang="zh-TW" altLang="en-US">
            <a:latin typeface="微軟正黑體" pitchFamily="34" charset="-120"/>
            <a:ea typeface="微軟正黑體" pitchFamily="34" charset="-120"/>
          </a:endParaRPr>
        </a:p>
      </dgm:t>
    </dgm:pt>
    <dgm:pt modelId="{EEB52794-52A4-4118-859C-9D5B5B121259}" type="sibTrans" cxnId="{CFD04448-C054-4D0D-A2CC-BCA85E86946B}">
      <dgm:prSet/>
      <dgm:spPr/>
      <dgm:t>
        <a:bodyPr/>
        <a:lstStyle/>
        <a:p>
          <a:endParaRPr lang="zh-TW" altLang="en-US">
            <a:latin typeface="微軟正黑體" pitchFamily="34" charset="-120"/>
            <a:ea typeface="微軟正黑體" pitchFamily="34" charset="-120"/>
          </a:endParaRPr>
        </a:p>
      </dgm:t>
    </dgm:pt>
    <dgm:pt modelId="{C456F6BB-C661-4D40-8BB4-C33A27D08A39}" type="pres">
      <dgm:prSet presAssocID="{BA7EEF56-AF01-482D-8897-03805D42A5F0}" presName="Name0" presStyleCnt="0">
        <dgm:presLayoutVars>
          <dgm:chMax val="7"/>
          <dgm:chPref val="7"/>
          <dgm:dir/>
        </dgm:presLayoutVars>
      </dgm:prSet>
      <dgm:spPr/>
    </dgm:pt>
    <dgm:pt modelId="{6FEB6BE4-AA9B-4DFF-974D-4A3773B99717}" type="pres">
      <dgm:prSet presAssocID="{BA7EEF56-AF01-482D-8897-03805D42A5F0}" presName="Name1" presStyleCnt="0"/>
      <dgm:spPr/>
    </dgm:pt>
    <dgm:pt modelId="{27425C58-1CE4-48FE-8709-AF0EA22D1C74}" type="pres">
      <dgm:prSet presAssocID="{BA7EEF56-AF01-482D-8897-03805D42A5F0}" presName="cycle" presStyleCnt="0"/>
      <dgm:spPr/>
    </dgm:pt>
    <dgm:pt modelId="{B0293681-D7C8-4846-9D93-348F4CF2A018}" type="pres">
      <dgm:prSet presAssocID="{BA7EEF56-AF01-482D-8897-03805D42A5F0}" presName="srcNode" presStyleLbl="node1" presStyleIdx="0" presStyleCnt="5"/>
      <dgm:spPr/>
    </dgm:pt>
    <dgm:pt modelId="{C848A82E-AB00-4DFB-8002-DA6488437830}" type="pres">
      <dgm:prSet presAssocID="{BA7EEF56-AF01-482D-8897-03805D42A5F0}" presName="conn" presStyleLbl="parChTrans1D2" presStyleIdx="0" presStyleCnt="1"/>
      <dgm:spPr/>
    </dgm:pt>
    <dgm:pt modelId="{F0C6216E-3EB7-45F9-A99C-A6D8F768FFE4}" type="pres">
      <dgm:prSet presAssocID="{BA7EEF56-AF01-482D-8897-03805D42A5F0}" presName="extraNode" presStyleLbl="node1" presStyleIdx="0" presStyleCnt="5"/>
      <dgm:spPr/>
    </dgm:pt>
    <dgm:pt modelId="{92766C3A-1B80-4366-92B4-450C7B381070}" type="pres">
      <dgm:prSet presAssocID="{BA7EEF56-AF01-482D-8897-03805D42A5F0}" presName="dstNode" presStyleLbl="node1" presStyleIdx="0" presStyleCnt="5"/>
      <dgm:spPr/>
    </dgm:pt>
    <dgm:pt modelId="{87C32EE2-572F-4BE5-8A0C-937DB636B144}" type="pres">
      <dgm:prSet presAssocID="{FD86508D-C749-46BE-9C0B-252E0A03175B}" presName="text_1" presStyleLbl="node1" presStyleIdx="0" presStyleCnt="5">
        <dgm:presLayoutVars>
          <dgm:bulletEnabled val="1"/>
        </dgm:presLayoutVars>
      </dgm:prSet>
      <dgm:spPr/>
    </dgm:pt>
    <dgm:pt modelId="{E583E0BE-2B7F-473F-8D75-0594A505B486}" type="pres">
      <dgm:prSet presAssocID="{FD86508D-C749-46BE-9C0B-252E0A03175B}" presName="accent_1" presStyleCnt="0"/>
      <dgm:spPr/>
    </dgm:pt>
    <dgm:pt modelId="{F86C117C-AAE0-48D2-843F-93FA4FFFAFCD}" type="pres">
      <dgm:prSet presAssocID="{FD86508D-C749-46BE-9C0B-252E0A03175B}" presName="accentRepeatNode" presStyleLbl="solidFgAcc1" presStyleIdx="0" presStyleCnt="5" custLinFactNeighborX="-696" custLinFactNeighborY="693"/>
      <dgm:spPr/>
    </dgm:pt>
    <dgm:pt modelId="{E9EB7000-EEF1-41C1-A9AF-46DE3ABA9938}" type="pres">
      <dgm:prSet presAssocID="{AAEA369D-0E0E-4901-AEF7-AE0FABEEDC69}" presName="text_2" presStyleLbl="node1" presStyleIdx="1" presStyleCnt="5">
        <dgm:presLayoutVars>
          <dgm:bulletEnabled val="1"/>
        </dgm:presLayoutVars>
      </dgm:prSet>
      <dgm:spPr/>
    </dgm:pt>
    <dgm:pt modelId="{4E123BE5-6808-481A-8057-E071E3954EAE}" type="pres">
      <dgm:prSet presAssocID="{AAEA369D-0E0E-4901-AEF7-AE0FABEEDC69}" presName="accent_2" presStyleCnt="0"/>
      <dgm:spPr/>
    </dgm:pt>
    <dgm:pt modelId="{205BFE64-89B3-4879-8DA6-087207728515}" type="pres">
      <dgm:prSet presAssocID="{AAEA369D-0E0E-4901-AEF7-AE0FABEEDC69}" presName="accentRepeatNode" presStyleLbl="solidFgAcc1" presStyleIdx="1" presStyleCnt="5"/>
      <dgm:spPr>
        <a:prstGeom prst="smileyFace">
          <a:avLst/>
        </a:prstGeom>
      </dgm:spPr>
    </dgm:pt>
    <dgm:pt modelId="{E4FF4302-3C06-4B82-AB1B-4AE28D155572}" type="pres">
      <dgm:prSet presAssocID="{353A6386-A744-4B00-8851-DC63F0946C8F}" presName="text_3" presStyleLbl="node1" presStyleIdx="2" presStyleCnt="5">
        <dgm:presLayoutVars>
          <dgm:bulletEnabled val="1"/>
        </dgm:presLayoutVars>
      </dgm:prSet>
      <dgm:spPr/>
    </dgm:pt>
    <dgm:pt modelId="{1F6B5742-B79B-4869-BD82-D667794F87E2}" type="pres">
      <dgm:prSet presAssocID="{353A6386-A744-4B00-8851-DC63F0946C8F}" presName="accent_3" presStyleCnt="0"/>
      <dgm:spPr/>
    </dgm:pt>
    <dgm:pt modelId="{5B008F7F-FB57-4E27-91DE-4C6153DD672E}" type="pres">
      <dgm:prSet presAssocID="{353A6386-A744-4B00-8851-DC63F0946C8F}" presName="accentRepeatNode" presStyleLbl="solidFgAcc1" presStyleIdx="2" presStyleCnt="5"/>
      <dgm:spPr/>
    </dgm:pt>
    <dgm:pt modelId="{CDB21CEF-4B40-4F7A-80A9-601EA1ECCBB0}" type="pres">
      <dgm:prSet presAssocID="{F31FF26B-48A7-4546-A3CC-EE8BAA38DDE9}" presName="text_4" presStyleLbl="node1" presStyleIdx="3" presStyleCnt="5">
        <dgm:presLayoutVars>
          <dgm:bulletEnabled val="1"/>
        </dgm:presLayoutVars>
      </dgm:prSet>
      <dgm:spPr/>
    </dgm:pt>
    <dgm:pt modelId="{275BC219-91CF-4D3D-8827-D08A0F7893AD}" type="pres">
      <dgm:prSet presAssocID="{F31FF26B-48A7-4546-A3CC-EE8BAA38DDE9}" presName="accent_4" presStyleCnt="0"/>
      <dgm:spPr/>
    </dgm:pt>
    <dgm:pt modelId="{5A4A8DDD-51A4-4AFB-8689-F8BDCA08A075}" type="pres">
      <dgm:prSet presAssocID="{F31FF26B-48A7-4546-A3CC-EE8BAA38DDE9}" presName="accentRepeatNode" presStyleLbl="solidFgAcc1" presStyleIdx="3" presStyleCnt="5"/>
      <dgm:spPr/>
    </dgm:pt>
    <dgm:pt modelId="{382CD61E-7CD0-4883-BE6D-7B88BD103B18}" type="pres">
      <dgm:prSet presAssocID="{23DE841E-1F55-42CA-8FE3-6641073BF411}" presName="text_5" presStyleLbl="node1" presStyleIdx="4" presStyleCnt="5">
        <dgm:presLayoutVars>
          <dgm:bulletEnabled val="1"/>
        </dgm:presLayoutVars>
      </dgm:prSet>
      <dgm:spPr/>
    </dgm:pt>
    <dgm:pt modelId="{B877E391-6057-46B7-9EC7-F84199AD831C}" type="pres">
      <dgm:prSet presAssocID="{23DE841E-1F55-42CA-8FE3-6641073BF411}" presName="accent_5" presStyleCnt="0"/>
      <dgm:spPr/>
    </dgm:pt>
    <dgm:pt modelId="{E2F369BC-B8E5-43AC-98C5-00BD2BCA4FFB}" type="pres">
      <dgm:prSet presAssocID="{23DE841E-1F55-42CA-8FE3-6641073BF411}" presName="accentRepeatNode" presStyleLbl="solidFgAcc1" presStyleIdx="4" presStyleCnt="5"/>
      <dgm:spPr/>
    </dgm:pt>
  </dgm:ptLst>
  <dgm:cxnLst>
    <dgm:cxn modelId="{1DCFEC13-72E6-44DB-92C6-8AE165141B8A}" type="presOf" srcId="{451A33EE-0F18-45FA-A84E-F89B16632175}" destId="{C848A82E-AB00-4DFB-8002-DA6488437830}" srcOrd="0" destOrd="0" presId="urn:microsoft.com/office/officeart/2008/layout/VerticalCurvedList"/>
    <dgm:cxn modelId="{6F269914-7C65-4B0D-A31F-65625C269472}" srcId="{BA7EEF56-AF01-482D-8897-03805D42A5F0}" destId="{F31FF26B-48A7-4546-A3CC-EE8BAA38DDE9}" srcOrd="3" destOrd="0" parTransId="{C45A9C26-291B-4888-B81D-D66CDA61F055}" sibTransId="{83CF4BBD-C4D6-42E3-8E50-8CF07A10E185}"/>
    <dgm:cxn modelId="{2F075E1D-732C-4C8A-B7D0-0F62D62CA715}" type="presOf" srcId="{353A6386-A744-4B00-8851-DC63F0946C8F}" destId="{E4FF4302-3C06-4B82-AB1B-4AE28D155572}" srcOrd="0" destOrd="0" presId="urn:microsoft.com/office/officeart/2008/layout/VerticalCurvedList"/>
    <dgm:cxn modelId="{83DF7D2A-B24A-429F-8A2C-40AA96495D22}" srcId="{BA7EEF56-AF01-482D-8897-03805D42A5F0}" destId="{353A6386-A744-4B00-8851-DC63F0946C8F}" srcOrd="2" destOrd="0" parTransId="{BFCDE4D9-3115-466F-AEF8-C9CEF0548972}" sibTransId="{FE51A1CA-FD74-4705-8B48-FEE720A8E1A7}"/>
    <dgm:cxn modelId="{AE5D682D-5391-4C0B-A20D-C9850959233F}" type="presOf" srcId="{FD86508D-C749-46BE-9C0B-252E0A03175B}" destId="{87C32EE2-572F-4BE5-8A0C-937DB636B144}" srcOrd="0" destOrd="0" presId="urn:microsoft.com/office/officeart/2008/layout/VerticalCurvedList"/>
    <dgm:cxn modelId="{0DF09465-F1D6-4CCF-8689-E2EC68CA09B4}" type="presOf" srcId="{23DE841E-1F55-42CA-8FE3-6641073BF411}" destId="{382CD61E-7CD0-4883-BE6D-7B88BD103B18}" srcOrd="0" destOrd="0" presId="urn:microsoft.com/office/officeart/2008/layout/VerticalCurvedList"/>
    <dgm:cxn modelId="{12FC6368-4C64-4320-B8FE-69F9EA2A2EBE}" type="presOf" srcId="{AAEA369D-0E0E-4901-AEF7-AE0FABEEDC69}" destId="{E9EB7000-EEF1-41C1-A9AF-46DE3ABA9938}" srcOrd="0" destOrd="0" presId="urn:microsoft.com/office/officeart/2008/layout/VerticalCurvedList"/>
    <dgm:cxn modelId="{CFD04448-C054-4D0D-A2CC-BCA85E86946B}" srcId="{BA7EEF56-AF01-482D-8897-03805D42A5F0}" destId="{23DE841E-1F55-42CA-8FE3-6641073BF411}" srcOrd="4" destOrd="0" parTransId="{B8B9A280-8CE5-4B42-B1C9-B4F53C372A92}" sibTransId="{EEB52794-52A4-4118-859C-9D5B5B121259}"/>
    <dgm:cxn modelId="{4A3CC35A-BC0C-46AA-BC17-BC832DD47E0E}" type="presOf" srcId="{BA7EEF56-AF01-482D-8897-03805D42A5F0}" destId="{C456F6BB-C661-4D40-8BB4-C33A27D08A39}" srcOrd="0" destOrd="0" presId="urn:microsoft.com/office/officeart/2008/layout/VerticalCurvedList"/>
    <dgm:cxn modelId="{47FB0F8F-D251-48BA-ADE3-4F1ED0CB1DD2}" srcId="{BA7EEF56-AF01-482D-8897-03805D42A5F0}" destId="{FD86508D-C749-46BE-9C0B-252E0A03175B}" srcOrd="0" destOrd="0" parTransId="{48531431-C640-48EC-9BBD-61F2004D7B4E}" sibTransId="{451A33EE-0F18-45FA-A84E-F89B16632175}"/>
    <dgm:cxn modelId="{E10471CC-FC55-4243-BC6A-F038772703CF}" srcId="{BA7EEF56-AF01-482D-8897-03805D42A5F0}" destId="{AAEA369D-0E0E-4901-AEF7-AE0FABEEDC69}" srcOrd="1" destOrd="0" parTransId="{9906F1E7-BC4F-4DDC-AB86-45F57F2515ED}" sibTransId="{7D0EB60E-B984-4F4E-B45C-3725F90C299C}"/>
    <dgm:cxn modelId="{8E3848E7-B9B3-43C0-9224-82D0DA0CDA3D}" type="presOf" srcId="{F31FF26B-48A7-4546-A3CC-EE8BAA38DDE9}" destId="{CDB21CEF-4B40-4F7A-80A9-601EA1ECCBB0}" srcOrd="0" destOrd="0" presId="urn:microsoft.com/office/officeart/2008/layout/VerticalCurvedList"/>
    <dgm:cxn modelId="{A88B595F-6C94-46BF-B92A-125CD5EAF6EA}" type="presParOf" srcId="{C456F6BB-C661-4D40-8BB4-C33A27D08A39}" destId="{6FEB6BE4-AA9B-4DFF-974D-4A3773B99717}" srcOrd="0" destOrd="0" presId="urn:microsoft.com/office/officeart/2008/layout/VerticalCurvedList"/>
    <dgm:cxn modelId="{16B10053-D858-4488-9AE3-520B5C2202FE}" type="presParOf" srcId="{6FEB6BE4-AA9B-4DFF-974D-4A3773B99717}" destId="{27425C58-1CE4-48FE-8709-AF0EA22D1C74}" srcOrd="0" destOrd="0" presId="urn:microsoft.com/office/officeart/2008/layout/VerticalCurvedList"/>
    <dgm:cxn modelId="{464C6C4C-E914-44EE-8C17-E76BD07F6A55}" type="presParOf" srcId="{27425C58-1CE4-48FE-8709-AF0EA22D1C74}" destId="{B0293681-D7C8-4846-9D93-348F4CF2A018}" srcOrd="0" destOrd="0" presId="urn:microsoft.com/office/officeart/2008/layout/VerticalCurvedList"/>
    <dgm:cxn modelId="{8692D03A-8EBB-457E-9680-C64157590714}" type="presParOf" srcId="{27425C58-1CE4-48FE-8709-AF0EA22D1C74}" destId="{C848A82E-AB00-4DFB-8002-DA6488437830}" srcOrd="1" destOrd="0" presId="urn:microsoft.com/office/officeart/2008/layout/VerticalCurvedList"/>
    <dgm:cxn modelId="{51260243-8182-4279-94EB-256948493531}" type="presParOf" srcId="{27425C58-1CE4-48FE-8709-AF0EA22D1C74}" destId="{F0C6216E-3EB7-45F9-A99C-A6D8F768FFE4}" srcOrd="2" destOrd="0" presId="urn:microsoft.com/office/officeart/2008/layout/VerticalCurvedList"/>
    <dgm:cxn modelId="{3909F289-04ED-49A5-AA0C-9334316621BE}" type="presParOf" srcId="{27425C58-1CE4-48FE-8709-AF0EA22D1C74}" destId="{92766C3A-1B80-4366-92B4-450C7B381070}" srcOrd="3" destOrd="0" presId="urn:microsoft.com/office/officeart/2008/layout/VerticalCurvedList"/>
    <dgm:cxn modelId="{A5B90F6C-039C-4256-8DA1-9FB8729F25D8}" type="presParOf" srcId="{6FEB6BE4-AA9B-4DFF-974D-4A3773B99717}" destId="{87C32EE2-572F-4BE5-8A0C-937DB636B144}" srcOrd="1" destOrd="0" presId="urn:microsoft.com/office/officeart/2008/layout/VerticalCurvedList"/>
    <dgm:cxn modelId="{11B3C863-67C7-4AF9-8C6C-0294BD3D5924}" type="presParOf" srcId="{6FEB6BE4-AA9B-4DFF-974D-4A3773B99717}" destId="{E583E0BE-2B7F-473F-8D75-0594A505B486}" srcOrd="2" destOrd="0" presId="urn:microsoft.com/office/officeart/2008/layout/VerticalCurvedList"/>
    <dgm:cxn modelId="{27E783DF-506B-49F8-95F7-6C7B9D33F7C9}" type="presParOf" srcId="{E583E0BE-2B7F-473F-8D75-0594A505B486}" destId="{F86C117C-AAE0-48D2-843F-93FA4FFFAFCD}" srcOrd="0" destOrd="0" presId="urn:microsoft.com/office/officeart/2008/layout/VerticalCurvedList"/>
    <dgm:cxn modelId="{C06F4B36-FB0B-4E98-882F-AEF8F3FEF495}" type="presParOf" srcId="{6FEB6BE4-AA9B-4DFF-974D-4A3773B99717}" destId="{E9EB7000-EEF1-41C1-A9AF-46DE3ABA9938}" srcOrd="3" destOrd="0" presId="urn:microsoft.com/office/officeart/2008/layout/VerticalCurvedList"/>
    <dgm:cxn modelId="{F8F2432D-CF79-47D0-AD1E-D9D2993532FF}" type="presParOf" srcId="{6FEB6BE4-AA9B-4DFF-974D-4A3773B99717}" destId="{4E123BE5-6808-481A-8057-E071E3954EAE}" srcOrd="4" destOrd="0" presId="urn:microsoft.com/office/officeart/2008/layout/VerticalCurvedList"/>
    <dgm:cxn modelId="{7B717276-A5A4-4D83-A130-3F50D194F785}" type="presParOf" srcId="{4E123BE5-6808-481A-8057-E071E3954EAE}" destId="{205BFE64-89B3-4879-8DA6-087207728515}" srcOrd="0" destOrd="0" presId="urn:microsoft.com/office/officeart/2008/layout/VerticalCurvedList"/>
    <dgm:cxn modelId="{A1350D0B-3C56-44F9-B727-9BD39555DD78}" type="presParOf" srcId="{6FEB6BE4-AA9B-4DFF-974D-4A3773B99717}" destId="{E4FF4302-3C06-4B82-AB1B-4AE28D155572}" srcOrd="5" destOrd="0" presId="urn:microsoft.com/office/officeart/2008/layout/VerticalCurvedList"/>
    <dgm:cxn modelId="{B0C62358-CB6A-4D90-9F3A-2325F19D2F09}" type="presParOf" srcId="{6FEB6BE4-AA9B-4DFF-974D-4A3773B99717}" destId="{1F6B5742-B79B-4869-BD82-D667794F87E2}" srcOrd="6" destOrd="0" presId="urn:microsoft.com/office/officeart/2008/layout/VerticalCurvedList"/>
    <dgm:cxn modelId="{49C91D4A-B5C7-4297-99C0-53105185738D}" type="presParOf" srcId="{1F6B5742-B79B-4869-BD82-D667794F87E2}" destId="{5B008F7F-FB57-4E27-91DE-4C6153DD672E}" srcOrd="0" destOrd="0" presId="urn:microsoft.com/office/officeart/2008/layout/VerticalCurvedList"/>
    <dgm:cxn modelId="{A3FBBFD5-BAF4-4CD4-B34C-F653D032B1C3}" type="presParOf" srcId="{6FEB6BE4-AA9B-4DFF-974D-4A3773B99717}" destId="{CDB21CEF-4B40-4F7A-80A9-601EA1ECCBB0}" srcOrd="7" destOrd="0" presId="urn:microsoft.com/office/officeart/2008/layout/VerticalCurvedList"/>
    <dgm:cxn modelId="{3BF6139C-210B-4237-9902-43DFA8D24391}" type="presParOf" srcId="{6FEB6BE4-AA9B-4DFF-974D-4A3773B99717}" destId="{275BC219-91CF-4D3D-8827-D08A0F7893AD}" srcOrd="8" destOrd="0" presId="urn:microsoft.com/office/officeart/2008/layout/VerticalCurvedList"/>
    <dgm:cxn modelId="{E5228190-0403-4F67-9B7D-1F903CF0D4D1}" type="presParOf" srcId="{275BC219-91CF-4D3D-8827-D08A0F7893AD}" destId="{5A4A8DDD-51A4-4AFB-8689-F8BDCA08A075}" srcOrd="0" destOrd="0" presId="urn:microsoft.com/office/officeart/2008/layout/VerticalCurvedList"/>
    <dgm:cxn modelId="{ED884203-07F0-4FD8-A529-90E8A69F6F1E}" type="presParOf" srcId="{6FEB6BE4-AA9B-4DFF-974D-4A3773B99717}" destId="{382CD61E-7CD0-4883-BE6D-7B88BD103B18}" srcOrd="9" destOrd="0" presId="urn:microsoft.com/office/officeart/2008/layout/VerticalCurvedList"/>
    <dgm:cxn modelId="{CAAEC558-E4A7-45B2-B884-897106B59CA5}" type="presParOf" srcId="{6FEB6BE4-AA9B-4DFF-974D-4A3773B99717}" destId="{B877E391-6057-46B7-9EC7-F84199AD831C}" srcOrd="10" destOrd="0" presId="urn:microsoft.com/office/officeart/2008/layout/VerticalCurvedList"/>
    <dgm:cxn modelId="{9B93217C-4F28-4CE8-9688-02808614B89C}" type="presParOf" srcId="{B877E391-6057-46B7-9EC7-F84199AD831C}" destId="{E2F369BC-B8E5-43AC-98C5-00BD2BCA4F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06D2A7-1DCB-48B6-859B-B7630E69A82D}" type="doc">
      <dgm:prSet loTypeId="urn:microsoft.com/office/officeart/2005/8/layout/process2" loCatId="process" qsTypeId="urn:microsoft.com/office/officeart/2005/8/quickstyle/3d2#2" qsCatId="3D" csTypeId="urn:microsoft.com/office/officeart/2005/8/colors/colorful4" csCatId="colorful" phldr="1"/>
      <dgm:spPr/>
      <dgm:t>
        <a:bodyPr/>
        <a:lstStyle/>
        <a:p>
          <a:endParaRPr lang="zh-TW" altLang="en-US"/>
        </a:p>
      </dgm:t>
    </dgm:pt>
    <dgm:pt modelId="{2586631C-72DF-4590-96CF-FD05EA0B4F37}">
      <dgm:prSet phldrT="[文字]" custT="1"/>
      <dgm:spPr/>
      <dgm:t>
        <a:bodyPr/>
        <a:lstStyle/>
        <a:p>
          <a:pPr algn="l">
            <a:lnSpc>
              <a:spcPct val="75000"/>
            </a:lnSpc>
            <a:spcBef>
              <a:spcPts val="0"/>
            </a:spcBef>
            <a:spcAft>
              <a:spcPts val="0"/>
            </a:spcAft>
          </a:pPr>
          <a:r>
            <a:rPr lang="zh-TW" altLang="en-US" sz="2000" b="1" dirty="0">
              <a:latin typeface="微軟正黑體" pitchFamily="34" charset="-120"/>
              <a:ea typeface="微軟正黑體" pitchFamily="34" charset="-120"/>
            </a:rPr>
            <a:t>一、進入</a:t>
          </a:r>
          <a:r>
            <a:rPr lang="zh-TW" altLang="en-US" sz="2000" b="1" dirty="0">
              <a:solidFill>
                <a:srgbClr val="FFFF00"/>
              </a:solidFill>
              <a:latin typeface="微軟正黑體" pitchFamily="34" charset="-120"/>
              <a:ea typeface="微軟正黑體" pitchFamily="34" charset="-120"/>
            </a:rPr>
            <a:t>免試入學</a:t>
          </a:r>
          <a:r>
            <a:rPr lang="zh-TW" sz="2000" b="1" dirty="0">
              <a:solidFill>
                <a:srgbClr val="FFFF00"/>
              </a:solidFill>
              <a:latin typeface="微軟正黑體" pitchFamily="34" charset="-120"/>
              <a:ea typeface="微軟正黑體" pitchFamily="34" charset="-120"/>
            </a:rPr>
            <a:t>資訊平台</a:t>
          </a:r>
          <a:endParaRPr lang="zh-TW" altLang="en-US" sz="2000" b="1" dirty="0">
            <a:solidFill>
              <a:srgbClr val="FFFF00"/>
            </a:solidFill>
            <a:latin typeface="微軟正黑體" pitchFamily="34" charset="-120"/>
            <a:ea typeface="微軟正黑體" pitchFamily="34" charset="-120"/>
          </a:endParaRPr>
        </a:p>
      </dgm:t>
    </dgm:pt>
    <dgm:pt modelId="{8A4CDA5B-756D-4991-B1A3-4E1508806D4D}" type="parTrans" cxnId="{EAA98120-33F6-4E41-9FAE-09BD74776E5C}">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AC491ACA-D578-4C8F-819E-9466480387FF}" type="sibTrans" cxnId="{EAA98120-33F6-4E41-9FAE-09BD74776E5C}">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28452A2B-1902-4CD9-8EC4-102AA633AB98}">
      <dgm:prSet phldrT="[文字]" custT="1"/>
      <dgm:spPr/>
      <dgm:t>
        <a:bodyPr/>
        <a:lstStyle/>
        <a:p>
          <a:pPr algn="l">
            <a:lnSpc>
              <a:spcPct val="75000"/>
            </a:lnSpc>
            <a:spcBef>
              <a:spcPts val="0"/>
            </a:spcBef>
            <a:spcAft>
              <a:spcPts val="0"/>
            </a:spcAft>
          </a:pPr>
          <a:r>
            <a:rPr lang="zh-TW" altLang="en-US" sz="2000" b="1" dirty="0">
              <a:latin typeface="微軟正黑體" pitchFamily="34" charset="-120"/>
              <a:ea typeface="微軟正黑體" pitchFamily="34" charset="-120"/>
            </a:rPr>
            <a:t>二、點選</a:t>
          </a:r>
          <a:r>
            <a:rPr lang="zh-TW" altLang="en-US" sz="2000" b="1" dirty="0">
              <a:solidFill>
                <a:srgbClr val="FFFF00"/>
              </a:solidFill>
              <a:latin typeface="微軟正黑體" pitchFamily="34" charset="-120"/>
              <a:ea typeface="微軟正黑體" pitchFamily="34" charset="-120"/>
            </a:rPr>
            <a:t>變更就學區</a:t>
          </a:r>
        </a:p>
      </dgm:t>
    </dgm:pt>
    <dgm:pt modelId="{BB29FA2C-D36D-41FA-B9C2-F6994DC6511F}" type="parTrans" cxnId="{35E03E03-EDD0-4C10-86A8-8A13603A3644}">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60603511-9ED8-4649-BE98-C6AE74C8948E}" type="sibTrans" cxnId="{35E03E03-EDD0-4C10-86A8-8A13603A3644}">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D2D792E5-DA99-4717-B720-F93FC9AAD518}">
      <dgm:prSet phldrT="[文字]" custT="1"/>
      <dgm:spPr/>
      <dgm:t>
        <a:bodyPr/>
        <a:lstStyle/>
        <a:p>
          <a:pPr marL="539750" indent="-539750" algn="l">
            <a:lnSpc>
              <a:spcPct val="75000"/>
            </a:lnSpc>
            <a:spcBef>
              <a:spcPts val="0"/>
            </a:spcBef>
            <a:spcAft>
              <a:spcPts val="0"/>
            </a:spcAft>
          </a:pPr>
          <a:r>
            <a:rPr lang="zh-TW" altLang="en-US" sz="2000" b="1" dirty="0">
              <a:latin typeface="微軟正黑體" pitchFamily="34" charset="-120"/>
              <a:ea typeface="微軟正黑體" pitchFamily="34" charset="-120"/>
            </a:rPr>
            <a:t>三、</a:t>
          </a:r>
          <a:r>
            <a:rPr lang="zh-TW" sz="2000" b="1" dirty="0">
              <a:latin typeface="微軟正黑體" pitchFamily="34" charset="-120"/>
              <a:ea typeface="微軟正黑體" pitchFamily="34" charset="-120"/>
            </a:rPr>
            <a:t>閱讀個人資料授權宣告，並勾選</a:t>
          </a:r>
          <a:r>
            <a:rPr lang="zh-TW" sz="2000" b="1" u="wavy" dirty="0">
              <a:solidFill>
                <a:srgbClr val="FFFF00"/>
              </a:solidFill>
              <a:latin typeface="微軟正黑體" pitchFamily="34" charset="-120"/>
              <a:ea typeface="微軟正黑體" pitchFamily="34" charset="-120"/>
            </a:rPr>
            <a:t>我已閱讀，並同意授權</a:t>
          </a:r>
          <a:r>
            <a:rPr lang="zh-TW" sz="2000" b="1" dirty="0">
              <a:latin typeface="微軟正黑體" pitchFamily="34" charset="-120"/>
              <a:ea typeface="微軟正黑體" pitchFamily="34" charset="-120"/>
            </a:rPr>
            <a:t>選項</a:t>
          </a:r>
          <a:endParaRPr lang="zh-TW" altLang="en-US" sz="2000" b="1" dirty="0">
            <a:latin typeface="微軟正黑體" pitchFamily="34" charset="-120"/>
            <a:ea typeface="微軟正黑體" pitchFamily="34" charset="-120"/>
          </a:endParaRPr>
        </a:p>
      </dgm:t>
    </dgm:pt>
    <dgm:pt modelId="{081339C0-D662-41F2-B739-9829E22F8982}" type="parTrans" cxnId="{8886E415-7F0D-45B6-8C05-6956B0089383}">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E15451D7-AE88-44D7-BD90-6F7B5F87DDF4}" type="sibTrans" cxnId="{8886E415-7F0D-45B6-8C05-6956B0089383}">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D26754FA-106F-4544-AEAD-2C15D5CEDE10}">
      <dgm:prSet phldrT="[文字]" custT="1"/>
      <dgm:spPr/>
      <dgm:t>
        <a:bodyPr/>
        <a:lstStyle/>
        <a:p>
          <a:pPr marL="452438" indent="-452438" algn="l"/>
          <a:r>
            <a:rPr lang="zh-TW" altLang="en-US" sz="2000" b="1" dirty="0">
              <a:latin typeface="微軟正黑體" pitchFamily="34" charset="-120"/>
              <a:ea typeface="微軟正黑體" pitchFamily="34" charset="-120"/>
            </a:rPr>
            <a:t>四、</a:t>
          </a:r>
          <a:r>
            <a:rPr lang="zh-TW" sz="2000" b="1" dirty="0">
              <a:latin typeface="微軟正黑體" pitchFamily="34" charset="-120"/>
              <a:ea typeface="微軟正黑體" pitchFamily="34" charset="-120"/>
            </a:rPr>
            <a:t>輸入</a:t>
          </a:r>
          <a:r>
            <a:rPr lang="zh-TW" sz="2000" b="1" dirty="0">
              <a:solidFill>
                <a:srgbClr val="FFFF00"/>
              </a:solidFill>
              <a:latin typeface="微軟正黑體" pitchFamily="34" charset="-120"/>
              <a:ea typeface="微軟正黑體" pitchFamily="34" charset="-120"/>
            </a:rPr>
            <a:t>帳號</a:t>
          </a:r>
          <a:r>
            <a:rPr lang="en-US" sz="1600" b="1" dirty="0">
              <a:solidFill>
                <a:srgbClr val="FFFF00"/>
              </a:solidFill>
              <a:latin typeface="微軟正黑體" pitchFamily="34" charset="-120"/>
              <a:ea typeface="微軟正黑體" pitchFamily="34" charset="-120"/>
            </a:rPr>
            <a:t>(</a:t>
          </a:r>
          <a:r>
            <a:rPr lang="zh-TW" sz="1600" b="1" dirty="0">
              <a:solidFill>
                <a:srgbClr val="FFFF00"/>
              </a:solidFill>
              <a:latin typeface="微軟正黑體" pitchFamily="34" charset="-120"/>
              <a:ea typeface="微軟正黑體" pitchFamily="34" charset="-120"/>
            </a:rPr>
            <a:t>國中教育會考准考證號碼</a:t>
          </a:r>
          <a:r>
            <a:rPr lang="en-US" sz="1600" b="1" dirty="0">
              <a:solidFill>
                <a:srgbClr val="FFFF00"/>
              </a:solidFill>
              <a:latin typeface="微軟正黑體" pitchFamily="34" charset="-120"/>
              <a:ea typeface="微軟正黑體" pitchFamily="34" charset="-120"/>
            </a:rPr>
            <a:t>)</a:t>
          </a:r>
          <a:r>
            <a:rPr lang="zh-TW" sz="2000" b="1" dirty="0">
              <a:latin typeface="微軟正黑體" pitchFamily="34" charset="-120"/>
              <a:ea typeface="微軟正黑體" pitchFamily="34" charset="-120"/>
            </a:rPr>
            <a:t>及</a:t>
          </a:r>
          <a:r>
            <a:rPr lang="zh-TW" sz="2000" b="1" dirty="0">
              <a:solidFill>
                <a:srgbClr val="FFFF00"/>
              </a:solidFill>
              <a:latin typeface="微軟正黑體" pitchFamily="34" charset="-120"/>
              <a:ea typeface="微軟正黑體" pitchFamily="34" charset="-120"/>
            </a:rPr>
            <a:t>密碼</a:t>
          </a:r>
          <a:r>
            <a:rPr lang="en-US" sz="1600" b="1" dirty="0">
              <a:solidFill>
                <a:srgbClr val="FFFF00"/>
              </a:solidFill>
              <a:latin typeface="微軟正黑體" pitchFamily="34" charset="-120"/>
              <a:ea typeface="微軟正黑體" pitchFamily="34" charset="-120"/>
            </a:rPr>
            <a:t>(</a:t>
          </a:r>
          <a:r>
            <a:rPr lang="zh-TW" sz="1600" b="1" dirty="0">
              <a:solidFill>
                <a:srgbClr val="FFFF00"/>
              </a:solidFill>
              <a:latin typeface="微軟正黑體" pitchFamily="34" charset="-120"/>
              <a:ea typeface="微軟正黑體" pitchFamily="34" charset="-120"/>
            </a:rPr>
            <a:t>預設為出生年月日共</a:t>
          </a:r>
          <a:r>
            <a:rPr lang="en-US" sz="1600" b="1" dirty="0">
              <a:solidFill>
                <a:srgbClr val="FFFF00"/>
              </a:solidFill>
              <a:latin typeface="微軟正黑體" pitchFamily="34" charset="-120"/>
              <a:ea typeface="微軟正黑體" pitchFamily="34" charset="-120"/>
            </a:rPr>
            <a:t>6</a:t>
          </a:r>
          <a:r>
            <a:rPr lang="zh-TW" sz="1600" b="1" dirty="0">
              <a:solidFill>
                <a:srgbClr val="FFFF00"/>
              </a:solidFill>
              <a:latin typeface="微軟正黑體" pitchFamily="34" charset="-120"/>
              <a:ea typeface="微軟正黑體" pitchFamily="34" charset="-120"/>
            </a:rPr>
            <a:t>碼</a:t>
          </a:r>
          <a:r>
            <a:rPr lang="en-US" sz="1600" b="1" dirty="0">
              <a:solidFill>
                <a:srgbClr val="FFFF00"/>
              </a:solidFill>
              <a:latin typeface="微軟正黑體" pitchFamily="34" charset="-120"/>
              <a:ea typeface="微軟正黑體" pitchFamily="34" charset="-120"/>
            </a:rPr>
            <a:t>)</a:t>
          </a:r>
          <a:r>
            <a:rPr lang="zh-TW" sz="2000" b="1" dirty="0">
              <a:latin typeface="微軟正黑體" pitchFamily="34" charset="-120"/>
              <a:ea typeface="微軟正黑體" pitchFamily="34" charset="-120"/>
            </a:rPr>
            <a:t>登錄</a:t>
          </a:r>
          <a:endParaRPr lang="zh-TW" altLang="en-US" sz="2000" b="1" dirty="0">
            <a:latin typeface="微軟正黑體" pitchFamily="34" charset="-120"/>
            <a:ea typeface="微軟正黑體" pitchFamily="34" charset="-120"/>
          </a:endParaRPr>
        </a:p>
      </dgm:t>
    </dgm:pt>
    <dgm:pt modelId="{07323900-56F8-4AEC-B9B2-19071EABBDF1}" type="parTrans" cxnId="{428A3596-8AA5-477C-AFDD-861F75677519}">
      <dgm:prSet/>
      <dgm:spPr/>
      <dgm:t>
        <a:bodyPr/>
        <a:lstStyle/>
        <a:p>
          <a:endParaRPr lang="zh-TW" altLang="en-US" sz="2000" b="1">
            <a:latin typeface="微軟正黑體" pitchFamily="34" charset="-120"/>
            <a:ea typeface="微軟正黑體" pitchFamily="34" charset="-120"/>
          </a:endParaRPr>
        </a:p>
      </dgm:t>
    </dgm:pt>
    <dgm:pt modelId="{59B4A5AB-B253-4038-805F-6631BE6519E9}" type="sibTrans" cxnId="{428A3596-8AA5-477C-AFDD-861F75677519}">
      <dgm:prSet custT="1"/>
      <dgm:spPr/>
      <dgm:t>
        <a:bodyPr/>
        <a:lstStyle/>
        <a:p>
          <a:endParaRPr lang="zh-TW" altLang="en-US" sz="2000" b="1">
            <a:latin typeface="微軟正黑體" pitchFamily="34" charset="-120"/>
            <a:ea typeface="微軟正黑體" pitchFamily="34" charset="-120"/>
          </a:endParaRPr>
        </a:p>
      </dgm:t>
    </dgm:pt>
    <dgm:pt modelId="{C794CB2A-8943-4ED0-BB2B-4626EA71955D}">
      <dgm:prSet phldrT="[文字]" custT="1"/>
      <dgm:spPr/>
      <dgm:t>
        <a:bodyPr/>
        <a:lstStyle/>
        <a:p>
          <a:pPr marL="539750" indent="-539750" algn="l"/>
          <a:r>
            <a:rPr lang="zh-TW" altLang="en-US" sz="2000" b="1" dirty="0">
              <a:latin typeface="微軟正黑體" pitchFamily="34" charset="-120"/>
              <a:ea typeface="微軟正黑體" pitchFamily="34" charset="-120"/>
            </a:rPr>
            <a:t>五、</a:t>
          </a:r>
          <a:r>
            <a:rPr lang="zh-TW" sz="2000" b="1" dirty="0">
              <a:latin typeface="微軟正黑體" pitchFamily="34" charset="-120"/>
              <a:ea typeface="微軟正黑體" pitchFamily="34" charset="-120"/>
            </a:rPr>
            <a:t>未參加國中會考者</a:t>
          </a:r>
          <a:r>
            <a:rPr lang="zh-TW" altLang="en-US" sz="2000" b="1" dirty="0">
              <a:latin typeface="微軟正黑體" pitchFamily="34" charset="-120"/>
              <a:ea typeface="微軟正黑體" pitchFamily="34" charset="-120"/>
            </a:rPr>
            <a:t>請以</a:t>
          </a:r>
          <a:r>
            <a:rPr lang="zh-TW" sz="2000" b="1" dirty="0">
              <a:solidFill>
                <a:srgbClr val="FFFF00"/>
              </a:solidFill>
              <a:latin typeface="微軟正黑體" pitchFamily="34" charset="-120"/>
              <a:ea typeface="微軟正黑體" pitchFamily="34" charset="-120"/>
            </a:rPr>
            <a:t>身分證</a:t>
          </a:r>
          <a:r>
            <a:rPr lang="zh-TW" altLang="en-US" sz="2000" b="1" dirty="0">
              <a:solidFill>
                <a:srgbClr val="FFFF00"/>
              </a:solidFill>
              <a:latin typeface="微軟正黑體" pitchFamily="34" charset="-120"/>
              <a:ea typeface="微軟正黑體" pitchFamily="34" charset="-120"/>
            </a:rPr>
            <a:t>統一編號</a:t>
          </a:r>
          <a:r>
            <a:rPr lang="zh-TW" sz="2000" b="1" dirty="0">
              <a:latin typeface="微軟正黑體" pitchFamily="34" charset="-120"/>
              <a:ea typeface="微軟正黑體" pitchFamily="34" charset="-120"/>
            </a:rPr>
            <a:t>進行</a:t>
          </a:r>
          <a:r>
            <a:rPr lang="zh-TW" sz="2000" b="1" dirty="0">
              <a:solidFill>
                <a:srgbClr val="FFFF00"/>
              </a:solidFill>
              <a:latin typeface="微軟正黑體" pitchFamily="34" charset="-120"/>
              <a:ea typeface="微軟正黑體" pitchFamily="34" charset="-120"/>
            </a:rPr>
            <a:t>註冊</a:t>
          </a:r>
          <a:endParaRPr lang="zh-TW" altLang="en-US" sz="2000" b="1" dirty="0">
            <a:solidFill>
              <a:srgbClr val="FFFF00"/>
            </a:solidFill>
            <a:latin typeface="微軟正黑體" pitchFamily="34" charset="-120"/>
            <a:ea typeface="微軟正黑體" pitchFamily="34" charset="-120"/>
          </a:endParaRPr>
        </a:p>
      </dgm:t>
    </dgm:pt>
    <dgm:pt modelId="{A7078AFB-3A9A-4EFD-A3DB-AB3FE7E380FD}" type="parTrans" cxnId="{4A2A2AAD-8555-47D5-9112-69596F1007C8}">
      <dgm:prSet/>
      <dgm:spPr/>
      <dgm:t>
        <a:bodyPr/>
        <a:lstStyle/>
        <a:p>
          <a:endParaRPr lang="zh-TW" altLang="en-US" sz="2000" b="1">
            <a:latin typeface="微軟正黑體" pitchFamily="34" charset="-120"/>
            <a:ea typeface="微軟正黑體" pitchFamily="34" charset="-120"/>
          </a:endParaRPr>
        </a:p>
      </dgm:t>
    </dgm:pt>
    <dgm:pt modelId="{1479E8B9-18FE-4A55-B6D3-23F2E32A48FE}" type="sibTrans" cxnId="{4A2A2AAD-8555-47D5-9112-69596F1007C8}">
      <dgm:prSet/>
      <dgm:spPr/>
      <dgm:t>
        <a:bodyPr/>
        <a:lstStyle/>
        <a:p>
          <a:endParaRPr lang="zh-TW" altLang="en-US" sz="2000" b="1">
            <a:latin typeface="微軟正黑體" pitchFamily="34" charset="-120"/>
            <a:ea typeface="微軟正黑體" pitchFamily="34" charset="-120"/>
          </a:endParaRPr>
        </a:p>
      </dgm:t>
    </dgm:pt>
    <dgm:pt modelId="{EF986BB8-4BD7-4A7F-8A6F-C8241FAEA631}" type="pres">
      <dgm:prSet presAssocID="{F806D2A7-1DCB-48B6-859B-B7630E69A82D}" presName="linearFlow" presStyleCnt="0">
        <dgm:presLayoutVars>
          <dgm:resizeHandles val="exact"/>
        </dgm:presLayoutVars>
      </dgm:prSet>
      <dgm:spPr/>
    </dgm:pt>
    <dgm:pt modelId="{FE0F0CF2-F7C9-4715-A649-B5EBA4586B74}" type="pres">
      <dgm:prSet presAssocID="{2586631C-72DF-4590-96CF-FD05EA0B4F37}" presName="node" presStyleLbl="node1" presStyleIdx="0" presStyleCnt="5" custScaleX="149346" custLinFactNeighborY="10411">
        <dgm:presLayoutVars>
          <dgm:bulletEnabled val="1"/>
        </dgm:presLayoutVars>
      </dgm:prSet>
      <dgm:spPr/>
    </dgm:pt>
    <dgm:pt modelId="{94372483-7177-43C0-BF99-82560AE20F47}" type="pres">
      <dgm:prSet presAssocID="{AC491ACA-D578-4C8F-819E-9466480387FF}" presName="sibTrans" presStyleLbl="sibTrans2D1" presStyleIdx="0" presStyleCnt="4"/>
      <dgm:spPr/>
    </dgm:pt>
    <dgm:pt modelId="{5EA27AC1-E1EA-49A5-AAE2-ADE50ABD8A1F}" type="pres">
      <dgm:prSet presAssocID="{AC491ACA-D578-4C8F-819E-9466480387FF}" presName="connectorText" presStyleLbl="sibTrans2D1" presStyleIdx="0" presStyleCnt="4"/>
      <dgm:spPr/>
    </dgm:pt>
    <dgm:pt modelId="{7EE6A867-2857-4402-AB47-BA0B105F9C2E}" type="pres">
      <dgm:prSet presAssocID="{28452A2B-1902-4CD9-8EC4-102AA633AB98}" presName="node" presStyleLbl="node1" presStyleIdx="1" presStyleCnt="5" custScaleX="149346" custLinFactNeighborY="10411">
        <dgm:presLayoutVars>
          <dgm:bulletEnabled val="1"/>
        </dgm:presLayoutVars>
      </dgm:prSet>
      <dgm:spPr/>
    </dgm:pt>
    <dgm:pt modelId="{D494690B-D544-4BFA-B42B-D33B6B8D7F60}" type="pres">
      <dgm:prSet presAssocID="{60603511-9ED8-4649-BE98-C6AE74C8948E}" presName="sibTrans" presStyleLbl="sibTrans2D1" presStyleIdx="1" presStyleCnt="4"/>
      <dgm:spPr/>
    </dgm:pt>
    <dgm:pt modelId="{22B9DAB6-963F-47B3-93A6-442F3F49F7BB}" type="pres">
      <dgm:prSet presAssocID="{60603511-9ED8-4649-BE98-C6AE74C8948E}" presName="connectorText" presStyleLbl="sibTrans2D1" presStyleIdx="1" presStyleCnt="4"/>
      <dgm:spPr/>
    </dgm:pt>
    <dgm:pt modelId="{B034C1C6-7DF2-463C-9B68-FD62C95B7EE7}" type="pres">
      <dgm:prSet presAssocID="{D2D792E5-DA99-4717-B720-F93FC9AAD518}" presName="node" presStyleLbl="node1" presStyleIdx="2" presStyleCnt="5" custScaleX="149346" custLinFactNeighborY="10411">
        <dgm:presLayoutVars>
          <dgm:bulletEnabled val="1"/>
        </dgm:presLayoutVars>
      </dgm:prSet>
      <dgm:spPr/>
    </dgm:pt>
    <dgm:pt modelId="{D9FDFAA5-4B68-4C47-A5E4-0FB5CC5F22EC}" type="pres">
      <dgm:prSet presAssocID="{E15451D7-AE88-44D7-BD90-6F7B5F87DDF4}" presName="sibTrans" presStyleLbl="sibTrans2D1" presStyleIdx="2" presStyleCnt="4"/>
      <dgm:spPr/>
    </dgm:pt>
    <dgm:pt modelId="{7BE42010-7684-4A9A-9739-0282900D3D82}" type="pres">
      <dgm:prSet presAssocID="{E15451D7-AE88-44D7-BD90-6F7B5F87DDF4}" presName="connectorText" presStyleLbl="sibTrans2D1" presStyleIdx="2" presStyleCnt="4"/>
      <dgm:spPr/>
    </dgm:pt>
    <dgm:pt modelId="{3743BC11-AFF0-4A3A-B18F-05E12EE3678B}" type="pres">
      <dgm:prSet presAssocID="{D26754FA-106F-4544-AEAD-2C15D5CEDE10}" presName="node" presStyleLbl="node1" presStyleIdx="3" presStyleCnt="5" custScaleX="149346" custLinFactNeighborY="10411">
        <dgm:presLayoutVars>
          <dgm:bulletEnabled val="1"/>
        </dgm:presLayoutVars>
      </dgm:prSet>
      <dgm:spPr/>
    </dgm:pt>
    <dgm:pt modelId="{E6CA3294-8BF0-4D27-97C1-991E18460532}" type="pres">
      <dgm:prSet presAssocID="{59B4A5AB-B253-4038-805F-6631BE6519E9}" presName="sibTrans" presStyleLbl="sibTrans2D1" presStyleIdx="3" presStyleCnt="4"/>
      <dgm:spPr/>
    </dgm:pt>
    <dgm:pt modelId="{1B1A4596-E86D-41A9-B811-3B3FBBF34D4E}" type="pres">
      <dgm:prSet presAssocID="{59B4A5AB-B253-4038-805F-6631BE6519E9}" presName="connectorText" presStyleLbl="sibTrans2D1" presStyleIdx="3" presStyleCnt="4"/>
      <dgm:spPr/>
    </dgm:pt>
    <dgm:pt modelId="{2868515F-6C95-4847-AB09-092DAFFCC335}" type="pres">
      <dgm:prSet presAssocID="{C794CB2A-8943-4ED0-BB2B-4626EA71955D}" presName="node" presStyleLbl="node1" presStyleIdx="4" presStyleCnt="5" custScaleX="149346">
        <dgm:presLayoutVars>
          <dgm:bulletEnabled val="1"/>
        </dgm:presLayoutVars>
      </dgm:prSet>
      <dgm:spPr/>
    </dgm:pt>
  </dgm:ptLst>
  <dgm:cxnLst>
    <dgm:cxn modelId="{35E03E03-EDD0-4C10-86A8-8A13603A3644}" srcId="{F806D2A7-1DCB-48B6-859B-B7630E69A82D}" destId="{28452A2B-1902-4CD9-8EC4-102AA633AB98}" srcOrd="1" destOrd="0" parTransId="{BB29FA2C-D36D-41FA-B9C2-F6994DC6511F}" sibTransId="{60603511-9ED8-4649-BE98-C6AE74C8948E}"/>
    <dgm:cxn modelId="{6AB13A06-5944-462F-850A-2DC38C11F51B}" type="presOf" srcId="{60603511-9ED8-4649-BE98-C6AE74C8948E}" destId="{22B9DAB6-963F-47B3-93A6-442F3F49F7BB}" srcOrd="1" destOrd="0" presId="urn:microsoft.com/office/officeart/2005/8/layout/process2"/>
    <dgm:cxn modelId="{8886E415-7F0D-45B6-8C05-6956B0089383}" srcId="{F806D2A7-1DCB-48B6-859B-B7630E69A82D}" destId="{D2D792E5-DA99-4717-B720-F93FC9AAD518}" srcOrd="2" destOrd="0" parTransId="{081339C0-D662-41F2-B739-9829E22F8982}" sibTransId="{E15451D7-AE88-44D7-BD90-6F7B5F87DDF4}"/>
    <dgm:cxn modelId="{DC62F51B-60DA-4E2B-8B9F-8A83F6740348}" type="presOf" srcId="{C794CB2A-8943-4ED0-BB2B-4626EA71955D}" destId="{2868515F-6C95-4847-AB09-092DAFFCC335}" srcOrd="0" destOrd="0" presId="urn:microsoft.com/office/officeart/2005/8/layout/process2"/>
    <dgm:cxn modelId="{EAA98120-33F6-4E41-9FAE-09BD74776E5C}" srcId="{F806D2A7-1DCB-48B6-859B-B7630E69A82D}" destId="{2586631C-72DF-4590-96CF-FD05EA0B4F37}" srcOrd="0" destOrd="0" parTransId="{8A4CDA5B-756D-4991-B1A3-4E1508806D4D}" sibTransId="{AC491ACA-D578-4C8F-819E-9466480387FF}"/>
    <dgm:cxn modelId="{C2CDB126-85BE-4C4F-A2C3-1AD4BD92D3AD}" type="presOf" srcId="{2586631C-72DF-4590-96CF-FD05EA0B4F37}" destId="{FE0F0CF2-F7C9-4715-A649-B5EBA4586B74}" srcOrd="0" destOrd="0" presId="urn:microsoft.com/office/officeart/2005/8/layout/process2"/>
    <dgm:cxn modelId="{D229F642-C2C3-46B1-8797-DD3C62C04471}" type="presOf" srcId="{AC491ACA-D578-4C8F-819E-9466480387FF}" destId="{94372483-7177-43C0-BF99-82560AE20F47}" srcOrd="0" destOrd="0" presId="urn:microsoft.com/office/officeart/2005/8/layout/process2"/>
    <dgm:cxn modelId="{66446A68-A366-407A-9624-5349D9C14197}" type="presOf" srcId="{D26754FA-106F-4544-AEAD-2C15D5CEDE10}" destId="{3743BC11-AFF0-4A3A-B18F-05E12EE3678B}" srcOrd="0" destOrd="0" presId="urn:microsoft.com/office/officeart/2005/8/layout/process2"/>
    <dgm:cxn modelId="{6C8BD07D-5AC4-44A4-A7BB-5CC6559976CB}" type="presOf" srcId="{60603511-9ED8-4649-BE98-C6AE74C8948E}" destId="{D494690B-D544-4BFA-B42B-D33B6B8D7F60}" srcOrd="0" destOrd="0" presId="urn:microsoft.com/office/officeart/2005/8/layout/process2"/>
    <dgm:cxn modelId="{DA9ACC8D-BAB4-45B7-8FF7-8B197B6A78A3}" type="presOf" srcId="{E15451D7-AE88-44D7-BD90-6F7B5F87DDF4}" destId="{7BE42010-7684-4A9A-9739-0282900D3D82}" srcOrd="1" destOrd="0" presId="urn:microsoft.com/office/officeart/2005/8/layout/process2"/>
    <dgm:cxn modelId="{27D16790-A5B5-4A2A-9022-7CDD47B4DE1F}" type="presOf" srcId="{F806D2A7-1DCB-48B6-859B-B7630E69A82D}" destId="{EF986BB8-4BD7-4A7F-8A6F-C8241FAEA631}" srcOrd="0" destOrd="0" presId="urn:microsoft.com/office/officeart/2005/8/layout/process2"/>
    <dgm:cxn modelId="{A05CC893-95FE-4334-95E7-9D88ED2E5089}" type="presOf" srcId="{D2D792E5-DA99-4717-B720-F93FC9AAD518}" destId="{B034C1C6-7DF2-463C-9B68-FD62C95B7EE7}" srcOrd="0" destOrd="0" presId="urn:microsoft.com/office/officeart/2005/8/layout/process2"/>
    <dgm:cxn modelId="{428A3596-8AA5-477C-AFDD-861F75677519}" srcId="{F806D2A7-1DCB-48B6-859B-B7630E69A82D}" destId="{D26754FA-106F-4544-AEAD-2C15D5CEDE10}" srcOrd="3" destOrd="0" parTransId="{07323900-56F8-4AEC-B9B2-19071EABBDF1}" sibTransId="{59B4A5AB-B253-4038-805F-6631BE6519E9}"/>
    <dgm:cxn modelId="{74591C9C-A74D-406F-9B84-B47957163AD1}" type="presOf" srcId="{28452A2B-1902-4CD9-8EC4-102AA633AB98}" destId="{7EE6A867-2857-4402-AB47-BA0B105F9C2E}" srcOrd="0" destOrd="0" presId="urn:microsoft.com/office/officeart/2005/8/layout/process2"/>
    <dgm:cxn modelId="{05D5A7A0-61CC-4DD6-8668-416684CAD750}" type="presOf" srcId="{E15451D7-AE88-44D7-BD90-6F7B5F87DDF4}" destId="{D9FDFAA5-4B68-4C47-A5E4-0FB5CC5F22EC}" srcOrd="0" destOrd="0" presId="urn:microsoft.com/office/officeart/2005/8/layout/process2"/>
    <dgm:cxn modelId="{4A2A2AAD-8555-47D5-9112-69596F1007C8}" srcId="{F806D2A7-1DCB-48B6-859B-B7630E69A82D}" destId="{C794CB2A-8943-4ED0-BB2B-4626EA71955D}" srcOrd="4" destOrd="0" parTransId="{A7078AFB-3A9A-4EFD-A3DB-AB3FE7E380FD}" sibTransId="{1479E8B9-18FE-4A55-B6D3-23F2E32A48FE}"/>
    <dgm:cxn modelId="{28459BB4-AADD-4C20-9B06-AB0C576ED27E}" type="presOf" srcId="{AC491ACA-D578-4C8F-819E-9466480387FF}" destId="{5EA27AC1-E1EA-49A5-AAE2-ADE50ABD8A1F}" srcOrd="1" destOrd="0" presId="urn:microsoft.com/office/officeart/2005/8/layout/process2"/>
    <dgm:cxn modelId="{2DB547E5-DD77-4D73-A75A-556010385020}" type="presOf" srcId="{59B4A5AB-B253-4038-805F-6631BE6519E9}" destId="{E6CA3294-8BF0-4D27-97C1-991E18460532}" srcOrd="0" destOrd="0" presId="urn:microsoft.com/office/officeart/2005/8/layout/process2"/>
    <dgm:cxn modelId="{7DEEC6F7-35E7-436D-900B-5EC1C75A7172}" type="presOf" srcId="{59B4A5AB-B253-4038-805F-6631BE6519E9}" destId="{1B1A4596-E86D-41A9-B811-3B3FBBF34D4E}" srcOrd="1" destOrd="0" presId="urn:microsoft.com/office/officeart/2005/8/layout/process2"/>
    <dgm:cxn modelId="{CF404ECE-C07E-4E42-B621-0BBEC7EE8C4C}" type="presParOf" srcId="{EF986BB8-4BD7-4A7F-8A6F-C8241FAEA631}" destId="{FE0F0CF2-F7C9-4715-A649-B5EBA4586B74}" srcOrd="0" destOrd="0" presId="urn:microsoft.com/office/officeart/2005/8/layout/process2"/>
    <dgm:cxn modelId="{A563E836-B68A-45AF-841D-97FBAE7D8ACF}" type="presParOf" srcId="{EF986BB8-4BD7-4A7F-8A6F-C8241FAEA631}" destId="{94372483-7177-43C0-BF99-82560AE20F47}" srcOrd="1" destOrd="0" presId="urn:microsoft.com/office/officeart/2005/8/layout/process2"/>
    <dgm:cxn modelId="{AEB76A97-6981-4622-925C-91FCFA2162EC}" type="presParOf" srcId="{94372483-7177-43C0-BF99-82560AE20F47}" destId="{5EA27AC1-E1EA-49A5-AAE2-ADE50ABD8A1F}" srcOrd="0" destOrd="0" presId="urn:microsoft.com/office/officeart/2005/8/layout/process2"/>
    <dgm:cxn modelId="{2C6A6F7F-DF2C-4380-8115-AC9435F63A0C}" type="presParOf" srcId="{EF986BB8-4BD7-4A7F-8A6F-C8241FAEA631}" destId="{7EE6A867-2857-4402-AB47-BA0B105F9C2E}" srcOrd="2" destOrd="0" presId="urn:microsoft.com/office/officeart/2005/8/layout/process2"/>
    <dgm:cxn modelId="{998B94B3-B5CB-4D65-B215-ABB679766C1B}" type="presParOf" srcId="{EF986BB8-4BD7-4A7F-8A6F-C8241FAEA631}" destId="{D494690B-D544-4BFA-B42B-D33B6B8D7F60}" srcOrd="3" destOrd="0" presId="urn:microsoft.com/office/officeart/2005/8/layout/process2"/>
    <dgm:cxn modelId="{7950308D-2927-4C08-95D9-35BE19F73883}" type="presParOf" srcId="{D494690B-D544-4BFA-B42B-D33B6B8D7F60}" destId="{22B9DAB6-963F-47B3-93A6-442F3F49F7BB}" srcOrd="0" destOrd="0" presId="urn:microsoft.com/office/officeart/2005/8/layout/process2"/>
    <dgm:cxn modelId="{1965F6F8-5DE0-4D68-9749-CC284030545C}" type="presParOf" srcId="{EF986BB8-4BD7-4A7F-8A6F-C8241FAEA631}" destId="{B034C1C6-7DF2-463C-9B68-FD62C95B7EE7}" srcOrd="4" destOrd="0" presId="urn:microsoft.com/office/officeart/2005/8/layout/process2"/>
    <dgm:cxn modelId="{0471A814-A5E7-4674-8BEB-4E001DD6E834}" type="presParOf" srcId="{EF986BB8-4BD7-4A7F-8A6F-C8241FAEA631}" destId="{D9FDFAA5-4B68-4C47-A5E4-0FB5CC5F22EC}" srcOrd="5" destOrd="0" presId="urn:microsoft.com/office/officeart/2005/8/layout/process2"/>
    <dgm:cxn modelId="{304BF066-F228-47CC-8B34-E6CE0A7D5208}" type="presParOf" srcId="{D9FDFAA5-4B68-4C47-A5E4-0FB5CC5F22EC}" destId="{7BE42010-7684-4A9A-9739-0282900D3D82}" srcOrd="0" destOrd="0" presId="urn:microsoft.com/office/officeart/2005/8/layout/process2"/>
    <dgm:cxn modelId="{10ECDB5F-20C9-4D77-88FD-A13BBFCD10C2}" type="presParOf" srcId="{EF986BB8-4BD7-4A7F-8A6F-C8241FAEA631}" destId="{3743BC11-AFF0-4A3A-B18F-05E12EE3678B}" srcOrd="6" destOrd="0" presId="urn:microsoft.com/office/officeart/2005/8/layout/process2"/>
    <dgm:cxn modelId="{0323BE32-D93A-47D7-B059-78B4A2C71B10}" type="presParOf" srcId="{EF986BB8-4BD7-4A7F-8A6F-C8241FAEA631}" destId="{E6CA3294-8BF0-4D27-97C1-991E18460532}" srcOrd="7" destOrd="0" presId="urn:microsoft.com/office/officeart/2005/8/layout/process2"/>
    <dgm:cxn modelId="{602BAFE6-0BDC-41E1-AFDF-11AD9C3DA4CD}" type="presParOf" srcId="{E6CA3294-8BF0-4D27-97C1-991E18460532}" destId="{1B1A4596-E86D-41A9-B811-3B3FBBF34D4E}" srcOrd="0" destOrd="0" presId="urn:microsoft.com/office/officeart/2005/8/layout/process2"/>
    <dgm:cxn modelId="{2D1104F1-BD88-461E-A980-DE7F4E288ADF}" type="presParOf" srcId="{EF986BB8-4BD7-4A7F-8A6F-C8241FAEA631}" destId="{2868515F-6C95-4847-AB09-092DAFFCC33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06D2A7-1DCB-48B6-859B-B7630E69A82D}" type="doc">
      <dgm:prSet loTypeId="urn:microsoft.com/office/officeart/2005/8/layout/process2" loCatId="process" qsTypeId="urn:microsoft.com/office/officeart/2005/8/quickstyle/3d2#3" qsCatId="3D" csTypeId="urn:microsoft.com/office/officeart/2005/8/colors/colorful1#2" csCatId="colorful" phldr="1"/>
      <dgm:spPr/>
      <dgm:t>
        <a:bodyPr/>
        <a:lstStyle/>
        <a:p>
          <a:endParaRPr lang="zh-TW" altLang="en-US"/>
        </a:p>
      </dgm:t>
    </dgm:pt>
    <dgm:pt modelId="{2586631C-72DF-4590-96CF-FD05EA0B4F37}">
      <dgm:prSet phldrT="[文字]" custT="1"/>
      <dgm:spPr/>
      <dgm:t>
        <a:bodyPr/>
        <a:lstStyle/>
        <a:p>
          <a:pPr algn="l">
            <a:lnSpc>
              <a:spcPct val="75000"/>
            </a:lnSpc>
            <a:spcBef>
              <a:spcPts val="0"/>
            </a:spcBef>
            <a:spcAft>
              <a:spcPts val="0"/>
            </a:spcAft>
          </a:pPr>
          <a:r>
            <a:rPr lang="zh-TW" altLang="en-US" sz="2000" b="1" dirty="0">
              <a:latin typeface="微軟正黑體" pitchFamily="34" charset="-120"/>
              <a:ea typeface="微軟正黑體" pitchFamily="34" charset="-120"/>
            </a:rPr>
            <a:t>六、</a:t>
          </a:r>
          <a:r>
            <a:rPr lang="zh-TW" sz="2000" b="1" dirty="0">
              <a:latin typeface="微軟正黑體" pitchFamily="34" charset="-120"/>
              <a:ea typeface="微軟正黑體" pitchFamily="34" charset="-120"/>
            </a:rPr>
            <a:t>選取</a:t>
          </a:r>
          <a:r>
            <a:rPr lang="zh-TW" sz="2000" b="1" u="wavy" dirty="0">
              <a:solidFill>
                <a:srgbClr val="FFFF00"/>
              </a:solidFill>
              <a:latin typeface="微軟正黑體" pitchFamily="34" charset="-120"/>
              <a:ea typeface="微軟正黑體" pitchFamily="34" charset="-120"/>
            </a:rPr>
            <a:t>欲參加之就學區</a:t>
          </a:r>
          <a:endParaRPr lang="zh-TW" altLang="en-US" sz="2000" b="1" dirty="0">
            <a:solidFill>
              <a:srgbClr val="FFFF00"/>
            </a:solidFill>
            <a:latin typeface="微軟正黑體" pitchFamily="34" charset="-120"/>
            <a:ea typeface="微軟正黑體" pitchFamily="34" charset="-120"/>
          </a:endParaRPr>
        </a:p>
      </dgm:t>
    </dgm:pt>
    <dgm:pt modelId="{8A4CDA5B-756D-4991-B1A3-4E1508806D4D}" type="parTrans" cxnId="{EAA98120-33F6-4E41-9FAE-09BD74776E5C}">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AC491ACA-D578-4C8F-819E-9466480387FF}" type="sibTrans" cxnId="{EAA98120-33F6-4E41-9FAE-09BD74776E5C}">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28452A2B-1902-4CD9-8EC4-102AA633AB98}">
      <dgm:prSet phldrT="[文字]" custT="1"/>
      <dgm:spPr/>
      <dgm:t>
        <a:bodyPr/>
        <a:lstStyle/>
        <a:p>
          <a:pPr algn="l">
            <a:lnSpc>
              <a:spcPct val="75000"/>
            </a:lnSpc>
            <a:spcBef>
              <a:spcPts val="0"/>
            </a:spcBef>
            <a:spcAft>
              <a:spcPts val="0"/>
            </a:spcAft>
          </a:pPr>
          <a:r>
            <a:rPr lang="zh-TW" altLang="en-US" sz="2000" b="1" dirty="0">
              <a:latin typeface="微軟正黑體" pitchFamily="34" charset="-120"/>
              <a:ea typeface="微軟正黑體" pitchFamily="34" charset="-120"/>
            </a:rPr>
            <a:t>七、</a:t>
          </a:r>
          <a:r>
            <a:rPr lang="zh-TW" sz="2000" b="1" dirty="0">
              <a:latin typeface="微軟正黑體" pitchFamily="34" charset="-120"/>
              <a:ea typeface="微軟正黑體" pitchFamily="34" charset="-120"/>
            </a:rPr>
            <a:t>選取</a:t>
          </a:r>
          <a:r>
            <a:rPr lang="zh-TW" sz="2000" b="1" u="wavy" dirty="0">
              <a:solidFill>
                <a:srgbClr val="FFFF00"/>
              </a:solidFill>
              <a:latin typeface="微軟正黑體" pitchFamily="34" charset="-120"/>
              <a:ea typeface="微軟正黑體" pitchFamily="34" charset="-120"/>
            </a:rPr>
            <a:t>申請原因</a:t>
          </a:r>
          <a:endParaRPr lang="zh-TW" altLang="en-US" sz="2000" b="1" dirty="0">
            <a:solidFill>
              <a:srgbClr val="FFFF00"/>
            </a:solidFill>
            <a:latin typeface="微軟正黑體" pitchFamily="34" charset="-120"/>
            <a:ea typeface="微軟正黑體" pitchFamily="34" charset="-120"/>
          </a:endParaRPr>
        </a:p>
      </dgm:t>
    </dgm:pt>
    <dgm:pt modelId="{BB29FA2C-D36D-41FA-B9C2-F6994DC6511F}" type="parTrans" cxnId="{35E03E03-EDD0-4C10-86A8-8A13603A3644}">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60603511-9ED8-4649-BE98-C6AE74C8948E}" type="sibTrans" cxnId="{35E03E03-EDD0-4C10-86A8-8A13603A3644}">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D2D792E5-DA99-4717-B720-F93FC9AAD518}">
      <dgm:prSet phldrT="[文字]" custT="1"/>
      <dgm:spPr/>
      <dgm:t>
        <a:bodyPr/>
        <a:lstStyle/>
        <a:p>
          <a:pPr algn="l">
            <a:lnSpc>
              <a:spcPct val="75000"/>
            </a:lnSpc>
            <a:spcBef>
              <a:spcPts val="0"/>
            </a:spcBef>
            <a:spcAft>
              <a:spcPts val="0"/>
            </a:spcAft>
          </a:pPr>
          <a:r>
            <a:rPr lang="zh-TW" altLang="en-US" sz="2000" b="1" dirty="0">
              <a:latin typeface="微軟正黑體" pitchFamily="34" charset="-120"/>
              <a:ea typeface="微軟正黑體" pitchFamily="34" charset="-120"/>
            </a:rPr>
            <a:t>八、</a:t>
          </a:r>
          <a:r>
            <a:rPr lang="zh-TW" sz="2000" b="1" dirty="0">
              <a:latin typeface="微軟正黑體" pitchFamily="34" charset="-120"/>
              <a:ea typeface="微軟正黑體" pitchFamily="34" charset="-120"/>
            </a:rPr>
            <a:t>確認</a:t>
          </a:r>
          <a:r>
            <a:rPr lang="zh-TW" sz="2000" b="1" dirty="0">
              <a:solidFill>
                <a:srgbClr val="FFFF00"/>
              </a:solidFill>
              <a:latin typeface="微軟正黑體" pitchFamily="34" charset="-120"/>
              <a:ea typeface="微軟正黑體" pitchFamily="34" charset="-120"/>
            </a:rPr>
            <a:t>儲存後列印申請書</a:t>
          </a:r>
          <a:endParaRPr lang="zh-TW" altLang="en-US" sz="2000" b="1" dirty="0">
            <a:solidFill>
              <a:srgbClr val="FFFF00"/>
            </a:solidFill>
            <a:latin typeface="微軟正黑體" pitchFamily="34" charset="-120"/>
            <a:ea typeface="微軟正黑體" pitchFamily="34" charset="-120"/>
          </a:endParaRPr>
        </a:p>
      </dgm:t>
    </dgm:pt>
    <dgm:pt modelId="{081339C0-D662-41F2-B739-9829E22F8982}" type="parTrans" cxnId="{8886E415-7F0D-45B6-8C05-6956B0089383}">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E15451D7-AE88-44D7-BD90-6F7B5F87DDF4}" type="sibTrans" cxnId="{8886E415-7F0D-45B6-8C05-6956B0089383}">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D26754FA-106F-4544-AEAD-2C15D5CEDE10}">
      <dgm:prSet phldrT="[文字]" custT="1"/>
      <dgm:spPr/>
      <dgm:t>
        <a:bodyPr/>
        <a:lstStyle/>
        <a:p>
          <a:pPr marL="539750" indent="-539750" algn="l"/>
          <a:r>
            <a:rPr lang="zh-TW" altLang="en-US" sz="2000" b="1" dirty="0">
              <a:latin typeface="微軟正黑體" pitchFamily="34" charset="-120"/>
              <a:ea typeface="微軟正黑體" pitchFamily="34" charset="-120"/>
            </a:rPr>
            <a:t>九、</a:t>
          </a:r>
          <a:r>
            <a:rPr lang="zh-TW" sz="2000" b="1" dirty="0">
              <a:solidFill>
                <a:srgbClr val="FFFF00"/>
              </a:solidFill>
              <a:latin typeface="微軟正黑體" pitchFamily="34" charset="-120"/>
              <a:ea typeface="微軟正黑體" pitchFamily="34" charset="-120"/>
            </a:rPr>
            <a:t>申請人</a:t>
          </a:r>
          <a:r>
            <a:rPr lang="zh-TW" altLang="en-US" sz="2000" b="1" dirty="0">
              <a:solidFill>
                <a:srgbClr val="FFFF00"/>
              </a:solidFill>
              <a:latin typeface="微軟正黑體" pitchFamily="34" charset="-120"/>
              <a:ea typeface="微軟正黑體" pitchFamily="34" charset="-120"/>
            </a:rPr>
            <a:t>、</a:t>
          </a:r>
          <a:r>
            <a:rPr lang="zh-TW" sz="2000" b="1" dirty="0">
              <a:solidFill>
                <a:srgbClr val="FFFF00"/>
              </a:solidFill>
              <a:latin typeface="微軟正黑體" pitchFamily="34" charset="-120"/>
              <a:ea typeface="微軟正黑體" pitchFamily="34" charset="-120"/>
            </a:rPr>
            <a:t>學生父母</a:t>
          </a:r>
          <a:r>
            <a:rPr lang="en-US" sz="2000" b="1" dirty="0">
              <a:solidFill>
                <a:srgbClr val="FFFF00"/>
              </a:solidFill>
              <a:latin typeface="微軟正黑體" pitchFamily="34" charset="-120"/>
              <a:ea typeface="微軟正黑體" pitchFamily="34" charset="-120"/>
            </a:rPr>
            <a:t>(</a:t>
          </a:r>
          <a:r>
            <a:rPr lang="zh-TW" sz="2000" b="1" dirty="0">
              <a:solidFill>
                <a:srgbClr val="FFFF00"/>
              </a:solidFill>
              <a:latin typeface="微軟正黑體" pitchFamily="34" charset="-120"/>
              <a:ea typeface="微軟正黑體" pitchFamily="34" charset="-120"/>
            </a:rPr>
            <a:t>監護人</a:t>
          </a:r>
          <a:r>
            <a:rPr lang="en-US" sz="2000" b="1" dirty="0">
              <a:solidFill>
                <a:srgbClr val="FFFF00"/>
              </a:solidFill>
              <a:latin typeface="微軟正黑體" pitchFamily="34" charset="-120"/>
              <a:ea typeface="微軟正黑體" pitchFamily="34" charset="-120"/>
            </a:rPr>
            <a:t>)</a:t>
          </a:r>
          <a:r>
            <a:rPr lang="zh-TW" sz="2000" b="1" dirty="0">
              <a:solidFill>
                <a:srgbClr val="FFFF00"/>
              </a:solidFill>
              <a:latin typeface="微軟正黑體" pitchFamily="34" charset="-120"/>
              <a:ea typeface="微軟正黑體" pitchFamily="34" charset="-120"/>
            </a:rPr>
            <a:t>簽章</a:t>
          </a:r>
          <a:endParaRPr lang="zh-TW" altLang="en-US" sz="2000" b="1" dirty="0">
            <a:solidFill>
              <a:srgbClr val="FFFF00"/>
            </a:solidFill>
            <a:latin typeface="微軟正黑體" pitchFamily="34" charset="-120"/>
            <a:ea typeface="微軟正黑體" pitchFamily="34" charset="-120"/>
          </a:endParaRPr>
        </a:p>
      </dgm:t>
    </dgm:pt>
    <dgm:pt modelId="{07323900-56F8-4AEC-B9B2-19071EABBDF1}" type="parTrans" cxnId="{428A3596-8AA5-477C-AFDD-861F75677519}">
      <dgm:prSet/>
      <dgm:spPr/>
      <dgm:t>
        <a:bodyPr/>
        <a:lstStyle/>
        <a:p>
          <a:endParaRPr lang="zh-TW" altLang="en-US" sz="2000" b="1">
            <a:latin typeface="微軟正黑體" pitchFamily="34" charset="-120"/>
            <a:ea typeface="微軟正黑體" pitchFamily="34" charset="-120"/>
          </a:endParaRPr>
        </a:p>
      </dgm:t>
    </dgm:pt>
    <dgm:pt modelId="{59B4A5AB-B253-4038-805F-6631BE6519E9}" type="sibTrans" cxnId="{428A3596-8AA5-477C-AFDD-861F75677519}">
      <dgm:prSet custT="1"/>
      <dgm:spPr/>
      <dgm:t>
        <a:bodyPr/>
        <a:lstStyle/>
        <a:p>
          <a:endParaRPr lang="zh-TW" altLang="en-US" sz="2000" b="1">
            <a:latin typeface="微軟正黑體" pitchFamily="34" charset="-120"/>
            <a:ea typeface="微軟正黑體" pitchFamily="34" charset="-120"/>
          </a:endParaRPr>
        </a:p>
      </dgm:t>
    </dgm:pt>
    <dgm:pt modelId="{C794CB2A-8943-4ED0-BB2B-4626EA71955D}">
      <dgm:prSet phldrT="[文字]" custT="1"/>
      <dgm:spPr/>
      <dgm:t>
        <a:bodyPr/>
        <a:lstStyle/>
        <a:p>
          <a:pPr marL="539750" indent="-539750" algn="l">
            <a:spcAft>
              <a:spcPts val="0"/>
            </a:spcAft>
          </a:pPr>
          <a:r>
            <a:rPr lang="zh-TW" altLang="en-US" sz="2000" b="1" dirty="0">
              <a:latin typeface="微軟正黑體" pitchFamily="34" charset="-120"/>
              <a:ea typeface="微軟正黑體" pitchFamily="34" charset="-120"/>
            </a:rPr>
            <a:t>十、</a:t>
          </a:r>
          <a:r>
            <a:rPr lang="zh-TW" sz="2000" b="1" dirty="0">
              <a:latin typeface="微軟正黑體" pitchFamily="34" charset="-120"/>
              <a:ea typeface="微軟正黑體" pitchFamily="34" charset="-120"/>
            </a:rPr>
            <a:t>備妥</a:t>
          </a:r>
          <a:r>
            <a:rPr lang="zh-TW" sz="2000" b="1" dirty="0">
              <a:solidFill>
                <a:srgbClr val="FFFF00"/>
              </a:solidFill>
              <a:latin typeface="微軟正黑體" pitchFamily="34" charset="-120"/>
              <a:ea typeface="微軟正黑體" pitchFamily="34" charset="-120"/>
            </a:rPr>
            <a:t>證明文件與申請書</a:t>
          </a:r>
          <a:r>
            <a:rPr lang="zh-TW" altLang="en-US" sz="2000" b="1" dirty="0">
              <a:latin typeface="微軟正黑體" pitchFamily="34" charset="-120"/>
              <a:ea typeface="微軟正黑體" pitchFamily="34" charset="-120"/>
            </a:rPr>
            <a:t>，</a:t>
          </a:r>
          <a:endParaRPr lang="en-US" altLang="zh-TW" sz="2000" b="1" dirty="0">
            <a:latin typeface="微軟正黑體" pitchFamily="34" charset="-120"/>
            <a:ea typeface="微軟正黑體" pitchFamily="34" charset="-120"/>
          </a:endParaRPr>
        </a:p>
        <a:p>
          <a:pPr marL="539750" indent="0" algn="l">
            <a:spcAft>
              <a:spcPts val="0"/>
            </a:spcAft>
          </a:pPr>
          <a:r>
            <a:rPr lang="zh-TW" sz="2000" b="1" dirty="0">
              <a:latin typeface="微軟正黑體" pitchFamily="34" charset="-120"/>
              <a:ea typeface="微軟正黑體" pitchFamily="34" charset="-120"/>
            </a:rPr>
            <a:t>送</a:t>
          </a:r>
          <a:r>
            <a:rPr lang="zh-TW" sz="2000" b="1" dirty="0">
              <a:solidFill>
                <a:srgbClr val="FFFF00"/>
              </a:solidFill>
              <a:latin typeface="微軟正黑體" pitchFamily="34" charset="-120"/>
              <a:ea typeface="微軟正黑體" pitchFamily="34" charset="-120"/>
            </a:rPr>
            <a:t>國中教務處</a:t>
          </a:r>
          <a:r>
            <a:rPr lang="zh-TW" sz="2000" b="1" dirty="0">
              <a:latin typeface="微軟正黑體" pitchFamily="34" charset="-120"/>
              <a:ea typeface="微軟正黑體" pitchFamily="34" charset="-120"/>
            </a:rPr>
            <a:t>提出申請</a:t>
          </a:r>
          <a:endParaRPr lang="zh-TW" altLang="en-US" sz="2000" b="1" dirty="0">
            <a:latin typeface="微軟正黑體" pitchFamily="34" charset="-120"/>
            <a:ea typeface="微軟正黑體" pitchFamily="34" charset="-120"/>
          </a:endParaRPr>
        </a:p>
      </dgm:t>
    </dgm:pt>
    <dgm:pt modelId="{A7078AFB-3A9A-4EFD-A3DB-AB3FE7E380FD}" type="parTrans" cxnId="{4A2A2AAD-8555-47D5-9112-69596F1007C8}">
      <dgm:prSet/>
      <dgm:spPr/>
      <dgm:t>
        <a:bodyPr/>
        <a:lstStyle/>
        <a:p>
          <a:endParaRPr lang="zh-TW" altLang="en-US" sz="2000" b="1">
            <a:latin typeface="微軟正黑體" pitchFamily="34" charset="-120"/>
            <a:ea typeface="微軟正黑體" pitchFamily="34" charset="-120"/>
          </a:endParaRPr>
        </a:p>
      </dgm:t>
    </dgm:pt>
    <dgm:pt modelId="{1479E8B9-18FE-4A55-B6D3-23F2E32A48FE}" type="sibTrans" cxnId="{4A2A2AAD-8555-47D5-9112-69596F1007C8}">
      <dgm:prSet/>
      <dgm:spPr/>
      <dgm:t>
        <a:bodyPr/>
        <a:lstStyle/>
        <a:p>
          <a:endParaRPr lang="zh-TW" altLang="en-US" sz="2000" b="1">
            <a:latin typeface="微軟正黑體" pitchFamily="34" charset="-120"/>
            <a:ea typeface="微軟正黑體" pitchFamily="34" charset="-120"/>
          </a:endParaRPr>
        </a:p>
      </dgm:t>
    </dgm:pt>
    <dgm:pt modelId="{EF986BB8-4BD7-4A7F-8A6F-C8241FAEA631}" type="pres">
      <dgm:prSet presAssocID="{F806D2A7-1DCB-48B6-859B-B7630E69A82D}" presName="linearFlow" presStyleCnt="0">
        <dgm:presLayoutVars>
          <dgm:resizeHandles val="exact"/>
        </dgm:presLayoutVars>
      </dgm:prSet>
      <dgm:spPr/>
    </dgm:pt>
    <dgm:pt modelId="{FE0F0CF2-F7C9-4715-A649-B5EBA4586B74}" type="pres">
      <dgm:prSet presAssocID="{2586631C-72DF-4590-96CF-FD05EA0B4F37}" presName="node" presStyleLbl="node1" presStyleIdx="0" presStyleCnt="5" custScaleX="149346" custLinFactNeighborY="10411">
        <dgm:presLayoutVars>
          <dgm:bulletEnabled val="1"/>
        </dgm:presLayoutVars>
      </dgm:prSet>
      <dgm:spPr/>
    </dgm:pt>
    <dgm:pt modelId="{94372483-7177-43C0-BF99-82560AE20F47}" type="pres">
      <dgm:prSet presAssocID="{AC491ACA-D578-4C8F-819E-9466480387FF}" presName="sibTrans" presStyleLbl="sibTrans2D1" presStyleIdx="0" presStyleCnt="4"/>
      <dgm:spPr/>
    </dgm:pt>
    <dgm:pt modelId="{5EA27AC1-E1EA-49A5-AAE2-ADE50ABD8A1F}" type="pres">
      <dgm:prSet presAssocID="{AC491ACA-D578-4C8F-819E-9466480387FF}" presName="connectorText" presStyleLbl="sibTrans2D1" presStyleIdx="0" presStyleCnt="4"/>
      <dgm:spPr/>
    </dgm:pt>
    <dgm:pt modelId="{7EE6A867-2857-4402-AB47-BA0B105F9C2E}" type="pres">
      <dgm:prSet presAssocID="{28452A2B-1902-4CD9-8EC4-102AA633AB98}" presName="node" presStyleLbl="node1" presStyleIdx="1" presStyleCnt="5" custScaleX="149346" custLinFactNeighborY="10411">
        <dgm:presLayoutVars>
          <dgm:bulletEnabled val="1"/>
        </dgm:presLayoutVars>
      </dgm:prSet>
      <dgm:spPr/>
    </dgm:pt>
    <dgm:pt modelId="{D494690B-D544-4BFA-B42B-D33B6B8D7F60}" type="pres">
      <dgm:prSet presAssocID="{60603511-9ED8-4649-BE98-C6AE74C8948E}" presName="sibTrans" presStyleLbl="sibTrans2D1" presStyleIdx="1" presStyleCnt="4"/>
      <dgm:spPr/>
    </dgm:pt>
    <dgm:pt modelId="{22B9DAB6-963F-47B3-93A6-442F3F49F7BB}" type="pres">
      <dgm:prSet presAssocID="{60603511-9ED8-4649-BE98-C6AE74C8948E}" presName="connectorText" presStyleLbl="sibTrans2D1" presStyleIdx="1" presStyleCnt="4"/>
      <dgm:spPr/>
    </dgm:pt>
    <dgm:pt modelId="{B034C1C6-7DF2-463C-9B68-FD62C95B7EE7}" type="pres">
      <dgm:prSet presAssocID="{D2D792E5-DA99-4717-B720-F93FC9AAD518}" presName="node" presStyleLbl="node1" presStyleIdx="2" presStyleCnt="5" custScaleX="149346" custLinFactNeighborY="10411">
        <dgm:presLayoutVars>
          <dgm:bulletEnabled val="1"/>
        </dgm:presLayoutVars>
      </dgm:prSet>
      <dgm:spPr/>
    </dgm:pt>
    <dgm:pt modelId="{D9FDFAA5-4B68-4C47-A5E4-0FB5CC5F22EC}" type="pres">
      <dgm:prSet presAssocID="{E15451D7-AE88-44D7-BD90-6F7B5F87DDF4}" presName="sibTrans" presStyleLbl="sibTrans2D1" presStyleIdx="2" presStyleCnt="4"/>
      <dgm:spPr/>
    </dgm:pt>
    <dgm:pt modelId="{7BE42010-7684-4A9A-9739-0282900D3D82}" type="pres">
      <dgm:prSet presAssocID="{E15451D7-AE88-44D7-BD90-6F7B5F87DDF4}" presName="connectorText" presStyleLbl="sibTrans2D1" presStyleIdx="2" presStyleCnt="4"/>
      <dgm:spPr/>
    </dgm:pt>
    <dgm:pt modelId="{3743BC11-AFF0-4A3A-B18F-05E12EE3678B}" type="pres">
      <dgm:prSet presAssocID="{D26754FA-106F-4544-AEAD-2C15D5CEDE10}" presName="node" presStyleLbl="node1" presStyleIdx="3" presStyleCnt="5" custScaleX="149346" custLinFactNeighborY="10411">
        <dgm:presLayoutVars>
          <dgm:bulletEnabled val="1"/>
        </dgm:presLayoutVars>
      </dgm:prSet>
      <dgm:spPr/>
    </dgm:pt>
    <dgm:pt modelId="{E6CA3294-8BF0-4D27-97C1-991E18460532}" type="pres">
      <dgm:prSet presAssocID="{59B4A5AB-B253-4038-805F-6631BE6519E9}" presName="sibTrans" presStyleLbl="sibTrans2D1" presStyleIdx="3" presStyleCnt="4"/>
      <dgm:spPr/>
    </dgm:pt>
    <dgm:pt modelId="{1B1A4596-E86D-41A9-B811-3B3FBBF34D4E}" type="pres">
      <dgm:prSet presAssocID="{59B4A5AB-B253-4038-805F-6631BE6519E9}" presName="connectorText" presStyleLbl="sibTrans2D1" presStyleIdx="3" presStyleCnt="4"/>
      <dgm:spPr/>
    </dgm:pt>
    <dgm:pt modelId="{2868515F-6C95-4847-AB09-092DAFFCC335}" type="pres">
      <dgm:prSet presAssocID="{C794CB2A-8943-4ED0-BB2B-4626EA71955D}" presName="node" presStyleLbl="node1" presStyleIdx="4" presStyleCnt="5" custScaleX="149346">
        <dgm:presLayoutVars>
          <dgm:bulletEnabled val="1"/>
        </dgm:presLayoutVars>
      </dgm:prSet>
      <dgm:spPr/>
    </dgm:pt>
  </dgm:ptLst>
  <dgm:cxnLst>
    <dgm:cxn modelId="{35E03E03-EDD0-4C10-86A8-8A13603A3644}" srcId="{F806D2A7-1DCB-48B6-859B-B7630E69A82D}" destId="{28452A2B-1902-4CD9-8EC4-102AA633AB98}" srcOrd="1" destOrd="0" parTransId="{BB29FA2C-D36D-41FA-B9C2-F6994DC6511F}" sibTransId="{60603511-9ED8-4649-BE98-C6AE74C8948E}"/>
    <dgm:cxn modelId="{4B1D740A-91EC-476A-9D8F-F84382A7A1B3}" type="presOf" srcId="{AC491ACA-D578-4C8F-819E-9466480387FF}" destId="{5EA27AC1-E1EA-49A5-AAE2-ADE50ABD8A1F}" srcOrd="1" destOrd="0" presId="urn:microsoft.com/office/officeart/2005/8/layout/process2"/>
    <dgm:cxn modelId="{FB8B0B0F-04C0-47DA-8145-E0B5A7BDF915}" type="presOf" srcId="{E15451D7-AE88-44D7-BD90-6F7B5F87DDF4}" destId="{D9FDFAA5-4B68-4C47-A5E4-0FB5CC5F22EC}" srcOrd="0" destOrd="0" presId="urn:microsoft.com/office/officeart/2005/8/layout/process2"/>
    <dgm:cxn modelId="{8886E415-7F0D-45B6-8C05-6956B0089383}" srcId="{F806D2A7-1DCB-48B6-859B-B7630E69A82D}" destId="{D2D792E5-DA99-4717-B720-F93FC9AAD518}" srcOrd="2" destOrd="0" parTransId="{081339C0-D662-41F2-B739-9829E22F8982}" sibTransId="{E15451D7-AE88-44D7-BD90-6F7B5F87DDF4}"/>
    <dgm:cxn modelId="{EAA98120-33F6-4E41-9FAE-09BD74776E5C}" srcId="{F806D2A7-1DCB-48B6-859B-B7630E69A82D}" destId="{2586631C-72DF-4590-96CF-FD05EA0B4F37}" srcOrd="0" destOrd="0" parTransId="{8A4CDA5B-756D-4991-B1A3-4E1508806D4D}" sibTransId="{AC491ACA-D578-4C8F-819E-9466480387FF}"/>
    <dgm:cxn modelId="{E3C7732C-7A70-44E8-9942-FDB4A628BB1E}" type="presOf" srcId="{D26754FA-106F-4544-AEAD-2C15D5CEDE10}" destId="{3743BC11-AFF0-4A3A-B18F-05E12EE3678B}" srcOrd="0" destOrd="0" presId="urn:microsoft.com/office/officeart/2005/8/layout/process2"/>
    <dgm:cxn modelId="{2EDD4E36-1D74-4EC2-86F7-1F90B4250D7A}" type="presOf" srcId="{E15451D7-AE88-44D7-BD90-6F7B5F87DDF4}" destId="{7BE42010-7684-4A9A-9739-0282900D3D82}" srcOrd="1" destOrd="0" presId="urn:microsoft.com/office/officeart/2005/8/layout/process2"/>
    <dgm:cxn modelId="{BAF8523E-1040-4FCC-AA40-C12A5F2935E6}" type="presOf" srcId="{C794CB2A-8943-4ED0-BB2B-4626EA71955D}" destId="{2868515F-6C95-4847-AB09-092DAFFCC335}" srcOrd="0" destOrd="0" presId="urn:microsoft.com/office/officeart/2005/8/layout/process2"/>
    <dgm:cxn modelId="{79D1C868-E079-4107-B7BF-6A070F511F34}" type="presOf" srcId="{AC491ACA-D578-4C8F-819E-9466480387FF}" destId="{94372483-7177-43C0-BF99-82560AE20F47}" srcOrd="0" destOrd="0" presId="urn:microsoft.com/office/officeart/2005/8/layout/process2"/>
    <dgm:cxn modelId="{7050306D-076E-48CB-8C7C-1CF0BA05AF5F}" type="presOf" srcId="{59B4A5AB-B253-4038-805F-6631BE6519E9}" destId="{E6CA3294-8BF0-4D27-97C1-991E18460532}" srcOrd="0" destOrd="0" presId="urn:microsoft.com/office/officeart/2005/8/layout/process2"/>
    <dgm:cxn modelId="{AA1DBC7A-C316-4681-9D95-55CA655FB9F2}" type="presOf" srcId="{D2D792E5-DA99-4717-B720-F93FC9AAD518}" destId="{B034C1C6-7DF2-463C-9B68-FD62C95B7EE7}" srcOrd="0" destOrd="0" presId="urn:microsoft.com/office/officeart/2005/8/layout/process2"/>
    <dgm:cxn modelId="{D36EAE81-6864-4ED5-AA21-FB8044B4D016}" type="presOf" srcId="{60603511-9ED8-4649-BE98-C6AE74C8948E}" destId="{D494690B-D544-4BFA-B42B-D33B6B8D7F60}" srcOrd="0" destOrd="0" presId="urn:microsoft.com/office/officeart/2005/8/layout/process2"/>
    <dgm:cxn modelId="{428A3596-8AA5-477C-AFDD-861F75677519}" srcId="{F806D2A7-1DCB-48B6-859B-B7630E69A82D}" destId="{D26754FA-106F-4544-AEAD-2C15D5CEDE10}" srcOrd="3" destOrd="0" parTransId="{07323900-56F8-4AEC-B9B2-19071EABBDF1}" sibTransId="{59B4A5AB-B253-4038-805F-6631BE6519E9}"/>
    <dgm:cxn modelId="{4A2A2AAD-8555-47D5-9112-69596F1007C8}" srcId="{F806D2A7-1DCB-48B6-859B-B7630E69A82D}" destId="{C794CB2A-8943-4ED0-BB2B-4626EA71955D}" srcOrd="4" destOrd="0" parTransId="{A7078AFB-3A9A-4EFD-A3DB-AB3FE7E380FD}" sibTransId="{1479E8B9-18FE-4A55-B6D3-23F2E32A48FE}"/>
    <dgm:cxn modelId="{9645B1B5-0B8A-4A48-A0C6-E006517D3D70}" type="presOf" srcId="{2586631C-72DF-4590-96CF-FD05EA0B4F37}" destId="{FE0F0CF2-F7C9-4715-A649-B5EBA4586B74}" srcOrd="0" destOrd="0" presId="urn:microsoft.com/office/officeart/2005/8/layout/process2"/>
    <dgm:cxn modelId="{DFAE7DD4-334A-4A19-9C35-BB7DD0AB0471}" type="presOf" srcId="{F806D2A7-1DCB-48B6-859B-B7630E69A82D}" destId="{EF986BB8-4BD7-4A7F-8A6F-C8241FAEA631}" srcOrd="0" destOrd="0" presId="urn:microsoft.com/office/officeart/2005/8/layout/process2"/>
    <dgm:cxn modelId="{554C4DE6-DD52-4B4B-B3ED-A33DC8CD3F8D}" type="presOf" srcId="{60603511-9ED8-4649-BE98-C6AE74C8948E}" destId="{22B9DAB6-963F-47B3-93A6-442F3F49F7BB}" srcOrd="1" destOrd="0" presId="urn:microsoft.com/office/officeart/2005/8/layout/process2"/>
    <dgm:cxn modelId="{C404FEE8-2DF8-43B4-B299-7DC6B7C61BD5}" type="presOf" srcId="{28452A2B-1902-4CD9-8EC4-102AA633AB98}" destId="{7EE6A867-2857-4402-AB47-BA0B105F9C2E}" srcOrd="0" destOrd="0" presId="urn:microsoft.com/office/officeart/2005/8/layout/process2"/>
    <dgm:cxn modelId="{D544FAEC-B209-4DAE-82E1-9EDC1D7B8535}" type="presOf" srcId="{59B4A5AB-B253-4038-805F-6631BE6519E9}" destId="{1B1A4596-E86D-41A9-B811-3B3FBBF34D4E}" srcOrd="1" destOrd="0" presId="urn:microsoft.com/office/officeart/2005/8/layout/process2"/>
    <dgm:cxn modelId="{ADB3325B-5BF6-4A58-8D8B-99C01406DC86}" type="presParOf" srcId="{EF986BB8-4BD7-4A7F-8A6F-C8241FAEA631}" destId="{FE0F0CF2-F7C9-4715-A649-B5EBA4586B74}" srcOrd="0" destOrd="0" presId="urn:microsoft.com/office/officeart/2005/8/layout/process2"/>
    <dgm:cxn modelId="{4BFF0EF5-982D-4AE8-864C-BB096EDB9B54}" type="presParOf" srcId="{EF986BB8-4BD7-4A7F-8A6F-C8241FAEA631}" destId="{94372483-7177-43C0-BF99-82560AE20F47}" srcOrd="1" destOrd="0" presId="urn:microsoft.com/office/officeart/2005/8/layout/process2"/>
    <dgm:cxn modelId="{812C407C-DBB0-433A-AB1D-3CFF6C549AD5}" type="presParOf" srcId="{94372483-7177-43C0-BF99-82560AE20F47}" destId="{5EA27AC1-E1EA-49A5-AAE2-ADE50ABD8A1F}" srcOrd="0" destOrd="0" presId="urn:microsoft.com/office/officeart/2005/8/layout/process2"/>
    <dgm:cxn modelId="{67556E77-4118-4026-9751-731984483ED1}" type="presParOf" srcId="{EF986BB8-4BD7-4A7F-8A6F-C8241FAEA631}" destId="{7EE6A867-2857-4402-AB47-BA0B105F9C2E}" srcOrd="2" destOrd="0" presId="urn:microsoft.com/office/officeart/2005/8/layout/process2"/>
    <dgm:cxn modelId="{EA35D142-635E-4E75-9777-ED4488D034FE}" type="presParOf" srcId="{EF986BB8-4BD7-4A7F-8A6F-C8241FAEA631}" destId="{D494690B-D544-4BFA-B42B-D33B6B8D7F60}" srcOrd="3" destOrd="0" presId="urn:microsoft.com/office/officeart/2005/8/layout/process2"/>
    <dgm:cxn modelId="{6CF20493-AB5D-4FA5-83E3-79C32849B8FF}" type="presParOf" srcId="{D494690B-D544-4BFA-B42B-D33B6B8D7F60}" destId="{22B9DAB6-963F-47B3-93A6-442F3F49F7BB}" srcOrd="0" destOrd="0" presId="urn:microsoft.com/office/officeart/2005/8/layout/process2"/>
    <dgm:cxn modelId="{D6811E38-E7E6-4D7F-9392-FBC31D99E77E}" type="presParOf" srcId="{EF986BB8-4BD7-4A7F-8A6F-C8241FAEA631}" destId="{B034C1C6-7DF2-463C-9B68-FD62C95B7EE7}" srcOrd="4" destOrd="0" presId="urn:microsoft.com/office/officeart/2005/8/layout/process2"/>
    <dgm:cxn modelId="{7A7D6DD5-4C74-4505-AEF0-A3EDE25D8646}" type="presParOf" srcId="{EF986BB8-4BD7-4A7F-8A6F-C8241FAEA631}" destId="{D9FDFAA5-4B68-4C47-A5E4-0FB5CC5F22EC}" srcOrd="5" destOrd="0" presId="urn:microsoft.com/office/officeart/2005/8/layout/process2"/>
    <dgm:cxn modelId="{FCF1331A-8F72-4A55-8F25-D848E73CD12E}" type="presParOf" srcId="{D9FDFAA5-4B68-4C47-A5E4-0FB5CC5F22EC}" destId="{7BE42010-7684-4A9A-9739-0282900D3D82}" srcOrd="0" destOrd="0" presId="urn:microsoft.com/office/officeart/2005/8/layout/process2"/>
    <dgm:cxn modelId="{D59995AB-0C54-4535-8385-554FA2AF3B16}" type="presParOf" srcId="{EF986BB8-4BD7-4A7F-8A6F-C8241FAEA631}" destId="{3743BC11-AFF0-4A3A-B18F-05E12EE3678B}" srcOrd="6" destOrd="0" presId="urn:microsoft.com/office/officeart/2005/8/layout/process2"/>
    <dgm:cxn modelId="{C376222E-34A8-419B-8365-74C29500675C}" type="presParOf" srcId="{EF986BB8-4BD7-4A7F-8A6F-C8241FAEA631}" destId="{E6CA3294-8BF0-4D27-97C1-991E18460532}" srcOrd="7" destOrd="0" presId="urn:microsoft.com/office/officeart/2005/8/layout/process2"/>
    <dgm:cxn modelId="{F5D6144E-2F3A-4D45-9FCC-0C156D4A0DB3}" type="presParOf" srcId="{E6CA3294-8BF0-4D27-97C1-991E18460532}" destId="{1B1A4596-E86D-41A9-B811-3B3FBBF34D4E}" srcOrd="0" destOrd="0" presId="urn:microsoft.com/office/officeart/2005/8/layout/process2"/>
    <dgm:cxn modelId="{512A016A-EC64-4A01-9AA6-EC33326026EF}" type="presParOf" srcId="{EF986BB8-4BD7-4A7F-8A6F-C8241FAEA631}" destId="{2868515F-6C95-4847-AB09-092DAFFCC335}" srcOrd="8"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5E4696-CE36-40FB-8726-EC24909286A6}" type="doc">
      <dgm:prSet loTypeId="urn:microsoft.com/office/officeart/2005/8/layout/vList6" loCatId="list" qsTypeId="urn:microsoft.com/office/officeart/2005/8/quickstyle/simple1#4" qsCatId="simple" csTypeId="urn:microsoft.com/office/officeart/2005/8/colors/accent2_2" csCatId="accent2" phldr="1"/>
      <dgm:spPr/>
      <dgm:t>
        <a:bodyPr/>
        <a:lstStyle/>
        <a:p>
          <a:endParaRPr lang="zh-TW" altLang="en-US"/>
        </a:p>
      </dgm:t>
    </dgm:pt>
    <dgm:pt modelId="{B625F2EB-10E5-4149-8948-148379F6CACA}">
      <dgm:prSet phldrT="[文字]" custT="1"/>
      <dgm:spPr>
        <a:solidFill>
          <a:srgbClr val="000090"/>
        </a:solidFill>
      </dgm:spPr>
      <dgm:t>
        <a:bodyPr/>
        <a:lstStyle/>
        <a:p>
          <a:r>
            <a:rPr lang="zh-TW" altLang="en-US" sz="3600" b="0" cap="none" spc="0" dirty="0">
              <a:ln w="19050">
                <a:solidFill>
                  <a:schemeClr val="tx2">
                    <a:tint val="1000"/>
                  </a:schemeClr>
                </a:solidFill>
                <a:prstDash val="solid"/>
              </a:ln>
              <a:solidFill>
                <a:schemeClr val="bg1"/>
              </a:solidFill>
              <a:effectLst>
                <a:outerShdw blurRad="38100" dist="38100" dir="2700000" algn="tl">
                  <a:srgbClr val="000000">
                    <a:alpha val="43137"/>
                  </a:srgbClr>
                </a:outerShdw>
              </a:effectLst>
            </a:rPr>
            <a:t>適性輔導</a:t>
          </a:r>
        </a:p>
      </dgm:t>
    </dgm:pt>
    <dgm:pt modelId="{4538D5EC-F26F-48D5-A6E0-75ECE2C745A7}" type="parTrans" cxnId="{DE954ED6-D966-4ADE-B96B-11239B33A9DE}">
      <dgm:prSet/>
      <dgm:spPr/>
      <dgm:t>
        <a:bodyPr/>
        <a:lstStyle/>
        <a:p>
          <a:endParaRPr lang="zh-TW" altLang="en-US">
            <a:solidFill>
              <a:schemeClr val="tx1"/>
            </a:solidFill>
          </a:endParaRPr>
        </a:p>
      </dgm:t>
    </dgm:pt>
    <dgm:pt modelId="{F6CBCB96-AAC9-4331-A6E3-92D55FF819FA}" type="sibTrans" cxnId="{DE954ED6-D966-4ADE-B96B-11239B33A9DE}">
      <dgm:prSet/>
      <dgm:spPr/>
      <dgm:t>
        <a:bodyPr/>
        <a:lstStyle/>
        <a:p>
          <a:endParaRPr lang="zh-TW" altLang="en-US">
            <a:solidFill>
              <a:schemeClr val="tx1"/>
            </a:solidFill>
          </a:endParaRPr>
        </a:p>
      </dgm:t>
    </dgm:pt>
    <dgm:pt modelId="{C0BA452B-58F9-4D08-9C12-EE745668566A}">
      <dgm:prSet phldrT="[文字]" custT="1"/>
      <dgm:spPr>
        <a:solidFill>
          <a:srgbClr val="000090"/>
        </a:solidFill>
      </dgm:spPr>
      <dgm:t>
        <a:bodyPr/>
        <a:lstStyle/>
        <a:p>
          <a:r>
            <a:rPr lang="zh-TW" altLang="en-US" sz="3600" b="0" cap="none" spc="0" dirty="0">
              <a:ln w="19050">
                <a:solidFill>
                  <a:schemeClr val="tx2">
                    <a:tint val="1000"/>
                  </a:schemeClr>
                </a:solidFill>
                <a:prstDash val="solid"/>
              </a:ln>
              <a:solidFill>
                <a:schemeClr val="bg1"/>
              </a:solidFill>
              <a:effectLst>
                <a:outerShdw blurRad="38100" dist="38100" dir="2700000" algn="tl">
                  <a:srgbClr val="000000">
                    <a:alpha val="43137"/>
                  </a:srgbClr>
                </a:outerShdw>
              </a:effectLst>
            </a:rPr>
            <a:t>多元學習</a:t>
          </a:r>
        </a:p>
      </dgm:t>
    </dgm:pt>
    <dgm:pt modelId="{288EAFA3-7AFA-4E08-9F83-DD1D789A95C9}" type="sibTrans" cxnId="{098F245B-042A-4729-A996-24DD4446AD25}">
      <dgm:prSet/>
      <dgm:spPr/>
      <dgm:t>
        <a:bodyPr/>
        <a:lstStyle/>
        <a:p>
          <a:endParaRPr lang="zh-TW" altLang="en-US">
            <a:solidFill>
              <a:schemeClr val="tx1"/>
            </a:solidFill>
          </a:endParaRPr>
        </a:p>
      </dgm:t>
    </dgm:pt>
    <dgm:pt modelId="{F0D173E7-34E4-45CD-8598-B168AA3E55AE}" type="parTrans" cxnId="{098F245B-042A-4729-A996-24DD4446AD25}">
      <dgm:prSet/>
      <dgm:spPr/>
      <dgm:t>
        <a:bodyPr/>
        <a:lstStyle/>
        <a:p>
          <a:endParaRPr lang="zh-TW" altLang="en-US">
            <a:solidFill>
              <a:schemeClr val="tx1"/>
            </a:solidFill>
          </a:endParaRPr>
        </a:p>
      </dgm:t>
    </dgm:pt>
    <dgm:pt modelId="{19249124-F0DD-4A7E-A6ED-2EC7309F368E}">
      <dgm:prSet phldrT="[文字]" custT="1"/>
      <dgm:spPr>
        <a:solidFill>
          <a:srgbClr val="B1FFFF">
            <a:alpha val="90000"/>
          </a:srgbClr>
        </a:solidFill>
        <a:ln>
          <a:solidFill>
            <a:schemeClr val="tx1">
              <a:alpha val="90000"/>
            </a:schemeClr>
          </a:solidFill>
        </a:ln>
      </dgm:spPr>
      <dgm:t>
        <a:bodyPr anchor="ctr"/>
        <a:lstStyle/>
        <a:p>
          <a:pPr algn="ctr"/>
          <a:r>
            <a:rPr lang="en-US" altLang="zh-TW" sz="2400" dirty="0">
              <a:solidFill>
                <a:schemeClr val="tx1"/>
              </a:solidFill>
            </a:rPr>
            <a:t>20</a:t>
          </a:r>
          <a:r>
            <a:rPr lang="zh-TW" altLang="en-US" sz="2400" dirty="0">
              <a:solidFill>
                <a:schemeClr val="tx1"/>
              </a:solidFill>
            </a:rPr>
            <a:t>分</a:t>
          </a:r>
          <a:endParaRPr lang="zh-TW" altLang="en-US" sz="2400" b="1" u="sng" dirty="0">
            <a:solidFill>
              <a:schemeClr val="tx1"/>
            </a:solidFill>
          </a:endParaRPr>
        </a:p>
      </dgm:t>
    </dgm:pt>
    <dgm:pt modelId="{10AC73A9-FE8C-49C0-8B57-082B3D964D3F}" type="sibTrans" cxnId="{87D4FEEE-CC21-4C22-87C8-4DCFCB83206E}">
      <dgm:prSet/>
      <dgm:spPr/>
      <dgm:t>
        <a:bodyPr/>
        <a:lstStyle/>
        <a:p>
          <a:endParaRPr lang="zh-TW" altLang="en-US">
            <a:solidFill>
              <a:schemeClr val="tx1"/>
            </a:solidFill>
          </a:endParaRPr>
        </a:p>
      </dgm:t>
    </dgm:pt>
    <dgm:pt modelId="{7F6AF54F-00ED-444A-B0F9-39340F8718BE}" type="parTrans" cxnId="{87D4FEEE-CC21-4C22-87C8-4DCFCB83206E}">
      <dgm:prSet/>
      <dgm:spPr/>
      <dgm:t>
        <a:bodyPr/>
        <a:lstStyle/>
        <a:p>
          <a:endParaRPr lang="zh-TW" altLang="en-US">
            <a:solidFill>
              <a:schemeClr val="tx1"/>
            </a:solidFill>
          </a:endParaRPr>
        </a:p>
      </dgm:t>
    </dgm:pt>
    <dgm:pt modelId="{BF3883D0-7001-44C2-901B-A585C73FBE5F}">
      <dgm:prSet phldrT="[文字]" custT="1"/>
      <dgm:spPr>
        <a:solidFill>
          <a:srgbClr val="B1FFFF">
            <a:alpha val="90000"/>
          </a:srgbClr>
        </a:solidFill>
        <a:ln>
          <a:solidFill>
            <a:srgbClr val="000000">
              <a:alpha val="90000"/>
            </a:srgbClr>
          </a:solidFill>
        </a:ln>
      </dgm:spPr>
      <dgm:t>
        <a:bodyPr anchor="ctr"/>
        <a:lstStyle/>
        <a:p>
          <a:r>
            <a:rPr lang="zh-TW" altLang="en-US" sz="2400" b="1" u="sng" dirty="0">
              <a:solidFill>
                <a:srgbClr val="FF0000"/>
              </a:solidFill>
            </a:rPr>
            <a:t>至多採計</a:t>
          </a:r>
          <a:r>
            <a:rPr lang="en-US" altLang="zh-TW" sz="2400" b="1" u="sng" dirty="0">
              <a:solidFill>
                <a:srgbClr val="FF0000"/>
              </a:solidFill>
            </a:rPr>
            <a:t>47</a:t>
          </a:r>
          <a:r>
            <a:rPr lang="zh-TW" altLang="en-US" sz="2400" b="1" u="sng" dirty="0">
              <a:solidFill>
                <a:srgbClr val="FF0000"/>
              </a:solidFill>
            </a:rPr>
            <a:t>分</a:t>
          </a:r>
        </a:p>
      </dgm:t>
    </dgm:pt>
    <dgm:pt modelId="{BB0400D1-699A-4D9A-8473-DB385D4EF011}" type="sibTrans" cxnId="{6E3925E8-3950-49DD-B576-1730647D7EB2}">
      <dgm:prSet/>
      <dgm:spPr/>
      <dgm:t>
        <a:bodyPr/>
        <a:lstStyle/>
        <a:p>
          <a:endParaRPr lang="zh-TW" altLang="en-US">
            <a:solidFill>
              <a:schemeClr val="tx1"/>
            </a:solidFill>
          </a:endParaRPr>
        </a:p>
      </dgm:t>
    </dgm:pt>
    <dgm:pt modelId="{B5525506-3FA0-4083-BB46-A2AC44E20EED}" type="parTrans" cxnId="{6E3925E8-3950-49DD-B576-1730647D7EB2}">
      <dgm:prSet/>
      <dgm:spPr/>
      <dgm:t>
        <a:bodyPr/>
        <a:lstStyle/>
        <a:p>
          <a:endParaRPr lang="zh-TW" altLang="en-US">
            <a:solidFill>
              <a:schemeClr val="tx1"/>
            </a:solidFill>
          </a:endParaRPr>
        </a:p>
      </dgm:t>
    </dgm:pt>
    <dgm:pt modelId="{33D1DF83-6FA8-491B-AE46-8C5470B6695B}">
      <dgm:prSet phldrT="[文字]" custT="1"/>
      <dgm:spPr>
        <a:solidFill>
          <a:srgbClr val="000090"/>
        </a:solidFill>
      </dgm:spPr>
      <dgm:t>
        <a:bodyPr/>
        <a:lstStyle/>
        <a:p>
          <a:r>
            <a:rPr lang="zh-TW" altLang="en-US" sz="3600" b="0" cap="none" spc="0" dirty="0">
              <a:ln w="19050">
                <a:solidFill>
                  <a:schemeClr val="tx2">
                    <a:tint val="1000"/>
                  </a:schemeClr>
                </a:solidFill>
                <a:prstDash val="solid"/>
              </a:ln>
              <a:solidFill>
                <a:schemeClr val="bg1"/>
              </a:solidFill>
              <a:effectLst>
                <a:outerShdw blurRad="38100" dist="38100" dir="2700000" algn="tl">
                  <a:srgbClr val="000000">
                    <a:alpha val="43137"/>
                  </a:srgbClr>
                </a:outerShdw>
              </a:effectLst>
            </a:rPr>
            <a:t>教育會考</a:t>
          </a:r>
        </a:p>
      </dgm:t>
    </dgm:pt>
    <dgm:pt modelId="{20706A68-CA4F-4245-B745-AD5B3F276025}" type="sibTrans" cxnId="{FAC25FA9-73F4-4151-9AB1-14B2A6F7D99B}">
      <dgm:prSet/>
      <dgm:spPr/>
      <dgm:t>
        <a:bodyPr/>
        <a:lstStyle/>
        <a:p>
          <a:endParaRPr lang="zh-TW" altLang="en-US">
            <a:solidFill>
              <a:schemeClr val="tx1"/>
            </a:solidFill>
          </a:endParaRPr>
        </a:p>
      </dgm:t>
    </dgm:pt>
    <dgm:pt modelId="{26971985-E956-48B4-8640-A3266AF6487F}" type="parTrans" cxnId="{FAC25FA9-73F4-4151-9AB1-14B2A6F7D99B}">
      <dgm:prSet/>
      <dgm:spPr/>
      <dgm:t>
        <a:bodyPr/>
        <a:lstStyle/>
        <a:p>
          <a:endParaRPr lang="zh-TW" altLang="en-US">
            <a:solidFill>
              <a:schemeClr val="tx1"/>
            </a:solidFill>
          </a:endParaRPr>
        </a:p>
      </dgm:t>
    </dgm:pt>
    <dgm:pt modelId="{B3610B96-9831-4385-9E04-145E174BBD05}">
      <dgm:prSet phldrT="[文字]" custT="1"/>
      <dgm:spPr>
        <a:solidFill>
          <a:srgbClr val="B1FFFF">
            <a:alpha val="90000"/>
          </a:srgbClr>
        </a:solidFill>
        <a:ln>
          <a:solidFill>
            <a:srgbClr val="000000">
              <a:alpha val="90000"/>
            </a:srgbClr>
          </a:solidFill>
        </a:ln>
      </dgm:spPr>
      <dgm:t>
        <a:bodyPr lIns="39600" rIns="0" anchor="ctr"/>
        <a:lstStyle/>
        <a:p>
          <a:pPr marL="0" indent="0" algn="r">
            <a:spcBef>
              <a:spcPts val="200"/>
            </a:spcBef>
          </a:pPr>
          <a:r>
            <a:rPr lang="en-US" altLang="zh-TW" sz="2400" dirty="0">
              <a:solidFill>
                <a:schemeClr val="tx1"/>
              </a:solidFill>
              <a:latin typeface="+mn-lt"/>
            </a:rPr>
            <a:t>30</a:t>
          </a:r>
          <a:r>
            <a:rPr lang="zh-TW" altLang="en-US" sz="2400" dirty="0">
              <a:solidFill>
                <a:schemeClr val="tx1"/>
              </a:solidFill>
              <a:latin typeface="+mn-lt"/>
            </a:rPr>
            <a:t>分</a:t>
          </a:r>
        </a:p>
      </dgm:t>
    </dgm:pt>
    <dgm:pt modelId="{38BBA93C-610F-486A-83AD-0394B3C56FA5}" type="parTrans" cxnId="{0243C094-73D1-4100-B6DA-9EED1F06B1FE}">
      <dgm:prSet/>
      <dgm:spPr/>
      <dgm:t>
        <a:bodyPr/>
        <a:lstStyle/>
        <a:p>
          <a:endParaRPr lang="zh-TW" altLang="en-US"/>
        </a:p>
      </dgm:t>
    </dgm:pt>
    <dgm:pt modelId="{BD25B0E8-2E13-4567-88C9-E2DAE686CB30}" type="sibTrans" cxnId="{0243C094-73D1-4100-B6DA-9EED1F06B1FE}">
      <dgm:prSet/>
      <dgm:spPr/>
      <dgm:t>
        <a:bodyPr/>
        <a:lstStyle/>
        <a:p>
          <a:endParaRPr lang="zh-TW" altLang="en-US"/>
        </a:p>
      </dgm:t>
    </dgm:pt>
    <dgm:pt modelId="{150F7682-F0E3-4F9F-8F47-25756A893E4D}">
      <dgm:prSet phldrT="[文字]" custT="1"/>
      <dgm:spPr>
        <a:solidFill>
          <a:srgbClr val="000090"/>
        </a:solidFill>
      </dgm:spPr>
      <dgm:t>
        <a:bodyPr/>
        <a:lstStyle/>
        <a:p>
          <a:r>
            <a:rPr lang="zh-TW" altLang="en-US" sz="3600" b="0" cap="none" spc="0" dirty="0">
              <a:ln w="19050">
                <a:solidFill>
                  <a:schemeClr val="tx2">
                    <a:tint val="1000"/>
                  </a:schemeClr>
                </a:solidFill>
                <a:prstDash val="solid"/>
              </a:ln>
              <a:solidFill>
                <a:schemeClr val="bg1"/>
              </a:solidFill>
              <a:effectLst>
                <a:outerShdw blurRad="38100" dist="38100" dir="2700000" algn="tl">
                  <a:srgbClr val="000000">
                    <a:alpha val="43137"/>
                  </a:srgbClr>
                </a:outerShdw>
              </a:effectLst>
            </a:rPr>
            <a:t>扶助弱勢</a:t>
          </a:r>
        </a:p>
      </dgm:t>
    </dgm:pt>
    <dgm:pt modelId="{35740E08-D530-41C3-A782-057629030590}" type="parTrans" cxnId="{22A0C5FD-762C-4A51-90F6-4FE68EE0B794}">
      <dgm:prSet/>
      <dgm:spPr/>
      <dgm:t>
        <a:bodyPr/>
        <a:lstStyle/>
        <a:p>
          <a:endParaRPr lang="zh-TW" altLang="en-US"/>
        </a:p>
      </dgm:t>
    </dgm:pt>
    <dgm:pt modelId="{49CEA752-0403-4903-9FB1-91E1D105EF3F}" type="sibTrans" cxnId="{22A0C5FD-762C-4A51-90F6-4FE68EE0B794}">
      <dgm:prSet/>
      <dgm:spPr/>
      <dgm:t>
        <a:bodyPr/>
        <a:lstStyle/>
        <a:p>
          <a:endParaRPr lang="zh-TW" altLang="en-US"/>
        </a:p>
      </dgm:t>
    </dgm:pt>
    <dgm:pt modelId="{4E63D85C-3837-4D2B-B9A0-FCAAE26FC636}" type="pres">
      <dgm:prSet presAssocID="{205E4696-CE36-40FB-8726-EC24909286A6}" presName="Name0" presStyleCnt="0">
        <dgm:presLayoutVars>
          <dgm:dir/>
          <dgm:animLvl val="lvl"/>
          <dgm:resizeHandles/>
        </dgm:presLayoutVars>
      </dgm:prSet>
      <dgm:spPr/>
    </dgm:pt>
    <dgm:pt modelId="{ED551B06-B7DE-448B-B9EE-0C60CE3408D6}" type="pres">
      <dgm:prSet presAssocID="{B625F2EB-10E5-4149-8948-148379F6CACA}" presName="linNode" presStyleCnt="0"/>
      <dgm:spPr/>
    </dgm:pt>
    <dgm:pt modelId="{50818BBC-F477-4D9E-837A-21259D15C457}" type="pres">
      <dgm:prSet presAssocID="{B625F2EB-10E5-4149-8948-148379F6CACA}" presName="parentShp" presStyleLbl="node1" presStyleIdx="0" presStyleCnt="4" custScaleX="224074" custScaleY="71068">
        <dgm:presLayoutVars>
          <dgm:bulletEnabled val="1"/>
        </dgm:presLayoutVars>
      </dgm:prSet>
      <dgm:spPr/>
    </dgm:pt>
    <dgm:pt modelId="{3F539567-1F23-4E76-A758-5A862BB9EFFC}" type="pres">
      <dgm:prSet presAssocID="{B625F2EB-10E5-4149-8948-148379F6CACA}" presName="childShp" presStyleLbl="bgAccFollowNode1" presStyleIdx="0" presStyleCnt="4" custScaleY="63805">
        <dgm:presLayoutVars>
          <dgm:bulletEnabled val="1"/>
        </dgm:presLayoutVars>
      </dgm:prSet>
      <dgm:spPr/>
    </dgm:pt>
    <dgm:pt modelId="{25541B67-E6BB-4A55-AB99-60DBC347093E}" type="pres">
      <dgm:prSet presAssocID="{F6CBCB96-AAC9-4331-A6E3-92D55FF819FA}" presName="spacing" presStyleCnt="0"/>
      <dgm:spPr/>
    </dgm:pt>
    <dgm:pt modelId="{670EE82C-C216-48D5-9379-19F889DB8888}" type="pres">
      <dgm:prSet presAssocID="{C0BA452B-58F9-4D08-9C12-EE745668566A}" presName="linNode" presStyleCnt="0"/>
      <dgm:spPr/>
    </dgm:pt>
    <dgm:pt modelId="{09D89B46-01BD-4CE7-8FF2-34FB9ACC1234}" type="pres">
      <dgm:prSet presAssocID="{C0BA452B-58F9-4D08-9C12-EE745668566A}" presName="parentShp" presStyleLbl="node1" presStyleIdx="1" presStyleCnt="4" custScaleX="247987" custScaleY="97104" custLinFactNeighborX="-857" custLinFactNeighborY="-1020">
        <dgm:presLayoutVars>
          <dgm:bulletEnabled val="1"/>
        </dgm:presLayoutVars>
      </dgm:prSet>
      <dgm:spPr/>
    </dgm:pt>
    <dgm:pt modelId="{B9BF2826-A93F-484E-809F-0952285A6A23}" type="pres">
      <dgm:prSet presAssocID="{C0BA452B-58F9-4D08-9C12-EE745668566A}" presName="childShp" presStyleLbl="bgAccFollowNode1" presStyleIdx="1" presStyleCnt="4" custScaleX="111608">
        <dgm:presLayoutVars>
          <dgm:bulletEnabled val="1"/>
        </dgm:presLayoutVars>
      </dgm:prSet>
      <dgm:spPr/>
    </dgm:pt>
    <dgm:pt modelId="{FC401293-0E6F-4BE0-9B3D-3779AF0E7BDB}" type="pres">
      <dgm:prSet presAssocID="{288EAFA3-7AFA-4E08-9F83-DD1D789A95C9}" presName="spacing" presStyleCnt="0"/>
      <dgm:spPr/>
    </dgm:pt>
    <dgm:pt modelId="{D2E9057A-71F2-433E-B7EA-B67155A45989}" type="pres">
      <dgm:prSet presAssocID="{150F7682-F0E3-4F9F-8F47-25756A893E4D}" presName="linNode" presStyleCnt="0"/>
      <dgm:spPr/>
    </dgm:pt>
    <dgm:pt modelId="{6809B6DE-738A-451F-AE53-B13DE41CAB84}" type="pres">
      <dgm:prSet presAssocID="{150F7682-F0E3-4F9F-8F47-25756A893E4D}" presName="parentShp" presStyleLbl="node1" presStyleIdx="2" presStyleCnt="4" custScaleX="259923" custScaleY="60763" custLinFactNeighborX="-1042" custLinFactNeighborY="855">
        <dgm:presLayoutVars>
          <dgm:bulletEnabled val="1"/>
        </dgm:presLayoutVars>
      </dgm:prSet>
      <dgm:spPr/>
    </dgm:pt>
    <dgm:pt modelId="{7F5A4194-DD68-4720-A3F1-055B09A92190}" type="pres">
      <dgm:prSet presAssocID="{150F7682-F0E3-4F9F-8F47-25756A893E4D}" presName="childShp" presStyleLbl="bgAccFollowNode1" presStyleIdx="2" presStyleCnt="4" custScaleX="117047" custScaleY="8610" custLinFactNeighborX="-58393" custLinFactNeighborY="2500">
        <dgm:presLayoutVars>
          <dgm:bulletEnabled val="1"/>
        </dgm:presLayoutVars>
      </dgm:prSet>
      <dgm:spPr>
        <a:solidFill>
          <a:srgbClr val="B1FFFF">
            <a:alpha val="90000"/>
          </a:srgbClr>
        </a:solidFill>
        <a:ln>
          <a:solidFill>
            <a:srgbClr val="000000">
              <a:alpha val="90000"/>
            </a:srgbClr>
          </a:solidFill>
        </a:ln>
      </dgm:spPr>
    </dgm:pt>
    <dgm:pt modelId="{43C1BDA5-A52C-484A-9B8A-2C5659823BEC}" type="pres">
      <dgm:prSet presAssocID="{49CEA752-0403-4903-9FB1-91E1D105EF3F}" presName="spacing" presStyleCnt="0"/>
      <dgm:spPr/>
    </dgm:pt>
    <dgm:pt modelId="{18881F29-BE38-41C9-9182-D08C73E20DEA}" type="pres">
      <dgm:prSet presAssocID="{33D1DF83-6FA8-491B-AE46-8C5470B6695B}" presName="linNode" presStyleCnt="0"/>
      <dgm:spPr/>
    </dgm:pt>
    <dgm:pt modelId="{BDD9785E-5988-4D9A-BEBF-25DE815D2930}" type="pres">
      <dgm:prSet presAssocID="{33D1DF83-6FA8-491B-AE46-8C5470B6695B}" presName="parentShp" presStyleLbl="node1" presStyleIdx="3" presStyleCnt="4" custScaleX="259923" custScaleY="60763" custLinFactNeighborX="1274" custLinFactNeighborY="11521">
        <dgm:presLayoutVars>
          <dgm:bulletEnabled val="1"/>
        </dgm:presLayoutVars>
      </dgm:prSet>
      <dgm:spPr/>
    </dgm:pt>
    <dgm:pt modelId="{413D0A37-9639-43F8-AAA7-6563C960F0FF}" type="pres">
      <dgm:prSet presAssocID="{33D1DF83-6FA8-491B-AE46-8C5470B6695B}" presName="childShp" presStyleLbl="bgAccFollowNode1" presStyleIdx="3" presStyleCnt="4" custScaleX="117047" custScaleY="54165" custLinFactNeighborX="-11258" custLinFactNeighborY="845">
        <dgm:presLayoutVars>
          <dgm:bulletEnabled val="1"/>
        </dgm:presLayoutVars>
      </dgm:prSet>
      <dgm:spPr/>
    </dgm:pt>
  </dgm:ptLst>
  <dgm:cxnLst>
    <dgm:cxn modelId="{0C42C823-FD82-455F-AAD7-34C08F36BB6A}" type="presOf" srcId="{150F7682-F0E3-4F9F-8F47-25756A893E4D}" destId="{6809B6DE-738A-451F-AE53-B13DE41CAB84}" srcOrd="0" destOrd="0" presId="urn:microsoft.com/office/officeart/2005/8/layout/vList6"/>
    <dgm:cxn modelId="{098F245B-042A-4729-A996-24DD4446AD25}" srcId="{205E4696-CE36-40FB-8726-EC24909286A6}" destId="{C0BA452B-58F9-4D08-9C12-EE745668566A}" srcOrd="1" destOrd="0" parTransId="{F0D173E7-34E4-45CD-8598-B168AA3E55AE}" sibTransId="{288EAFA3-7AFA-4E08-9F83-DD1D789A95C9}"/>
    <dgm:cxn modelId="{2F7EDE44-3C73-4117-97DE-93A9D36C7D08}" type="presOf" srcId="{19249124-F0DD-4A7E-A6ED-2EC7309F368E}" destId="{3F539567-1F23-4E76-A758-5A862BB9EFFC}" srcOrd="0" destOrd="0" presId="urn:microsoft.com/office/officeart/2005/8/layout/vList6"/>
    <dgm:cxn modelId="{0243C094-73D1-4100-B6DA-9EED1F06B1FE}" srcId="{33D1DF83-6FA8-491B-AE46-8C5470B6695B}" destId="{B3610B96-9831-4385-9E04-145E174BBD05}" srcOrd="0" destOrd="0" parTransId="{38BBA93C-610F-486A-83AD-0394B3C56FA5}" sibTransId="{BD25B0E8-2E13-4567-88C9-E2DAE686CB30}"/>
    <dgm:cxn modelId="{09143CA8-C887-4851-AB60-8F0BDCCB73CA}" type="presOf" srcId="{B625F2EB-10E5-4149-8948-148379F6CACA}" destId="{50818BBC-F477-4D9E-837A-21259D15C457}" srcOrd="0" destOrd="0" presId="urn:microsoft.com/office/officeart/2005/8/layout/vList6"/>
    <dgm:cxn modelId="{FAC25FA9-73F4-4151-9AB1-14B2A6F7D99B}" srcId="{205E4696-CE36-40FB-8726-EC24909286A6}" destId="{33D1DF83-6FA8-491B-AE46-8C5470B6695B}" srcOrd="3" destOrd="0" parTransId="{26971985-E956-48B4-8640-A3266AF6487F}" sibTransId="{20706A68-CA4F-4245-B745-AD5B3F276025}"/>
    <dgm:cxn modelId="{371F39B1-701B-40C8-8AD0-19BF832DBDE4}" type="presOf" srcId="{33D1DF83-6FA8-491B-AE46-8C5470B6695B}" destId="{BDD9785E-5988-4D9A-BEBF-25DE815D2930}" srcOrd="0" destOrd="0" presId="urn:microsoft.com/office/officeart/2005/8/layout/vList6"/>
    <dgm:cxn modelId="{BC04C2C2-B413-49A0-96E9-703921ECF217}" type="presOf" srcId="{205E4696-CE36-40FB-8726-EC24909286A6}" destId="{4E63D85C-3837-4D2B-B9A0-FCAAE26FC636}" srcOrd="0" destOrd="0" presId="urn:microsoft.com/office/officeart/2005/8/layout/vList6"/>
    <dgm:cxn modelId="{DE954ED6-D966-4ADE-B96B-11239B33A9DE}" srcId="{205E4696-CE36-40FB-8726-EC24909286A6}" destId="{B625F2EB-10E5-4149-8948-148379F6CACA}" srcOrd="0" destOrd="0" parTransId="{4538D5EC-F26F-48D5-A6E0-75ECE2C745A7}" sibTransId="{F6CBCB96-AAC9-4331-A6E3-92D55FF819FA}"/>
    <dgm:cxn modelId="{C89DC0D6-36AD-4CC6-8EBE-421615614C7D}" type="presOf" srcId="{BF3883D0-7001-44C2-901B-A585C73FBE5F}" destId="{B9BF2826-A93F-484E-809F-0952285A6A23}" srcOrd="0" destOrd="0" presId="urn:microsoft.com/office/officeart/2005/8/layout/vList6"/>
    <dgm:cxn modelId="{864ED0E3-EB7D-46BD-9483-F929E0DB97BB}" type="presOf" srcId="{B3610B96-9831-4385-9E04-145E174BBD05}" destId="{413D0A37-9639-43F8-AAA7-6563C960F0FF}" srcOrd="0" destOrd="0" presId="urn:microsoft.com/office/officeart/2005/8/layout/vList6"/>
    <dgm:cxn modelId="{6E3925E8-3950-49DD-B576-1730647D7EB2}" srcId="{C0BA452B-58F9-4D08-9C12-EE745668566A}" destId="{BF3883D0-7001-44C2-901B-A585C73FBE5F}" srcOrd="0" destOrd="0" parTransId="{B5525506-3FA0-4083-BB46-A2AC44E20EED}" sibTransId="{BB0400D1-699A-4D9A-8473-DB385D4EF011}"/>
    <dgm:cxn modelId="{87D4FEEE-CC21-4C22-87C8-4DCFCB83206E}" srcId="{B625F2EB-10E5-4149-8948-148379F6CACA}" destId="{19249124-F0DD-4A7E-A6ED-2EC7309F368E}" srcOrd="0" destOrd="0" parTransId="{7F6AF54F-00ED-444A-B0F9-39340F8718BE}" sibTransId="{10AC73A9-FE8C-49C0-8B57-082B3D964D3F}"/>
    <dgm:cxn modelId="{74EDE7F2-1496-4767-8680-95A3797A4DBD}" type="presOf" srcId="{C0BA452B-58F9-4D08-9C12-EE745668566A}" destId="{09D89B46-01BD-4CE7-8FF2-34FB9ACC1234}" srcOrd="0" destOrd="0" presId="urn:microsoft.com/office/officeart/2005/8/layout/vList6"/>
    <dgm:cxn modelId="{22A0C5FD-762C-4A51-90F6-4FE68EE0B794}" srcId="{205E4696-CE36-40FB-8726-EC24909286A6}" destId="{150F7682-F0E3-4F9F-8F47-25756A893E4D}" srcOrd="2" destOrd="0" parTransId="{35740E08-D530-41C3-A782-057629030590}" sibTransId="{49CEA752-0403-4903-9FB1-91E1D105EF3F}"/>
    <dgm:cxn modelId="{955610D5-75A6-42E3-8C1A-436CA53D09C9}" type="presParOf" srcId="{4E63D85C-3837-4D2B-B9A0-FCAAE26FC636}" destId="{ED551B06-B7DE-448B-B9EE-0C60CE3408D6}" srcOrd="0" destOrd="0" presId="urn:microsoft.com/office/officeart/2005/8/layout/vList6"/>
    <dgm:cxn modelId="{9A37A444-3270-4512-8DB5-490C960E0139}" type="presParOf" srcId="{ED551B06-B7DE-448B-B9EE-0C60CE3408D6}" destId="{50818BBC-F477-4D9E-837A-21259D15C457}" srcOrd="0" destOrd="0" presId="urn:microsoft.com/office/officeart/2005/8/layout/vList6"/>
    <dgm:cxn modelId="{826EBF94-AB28-46CF-A570-00B944E443CE}" type="presParOf" srcId="{ED551B06-B7DE-448B-B9EE-0C60CE3408D6}" destId="{3F539567-1F23-4E76-A758-5A862BB9EFFC}" srcOrd="1" destOrd="0" presId="urn:microsoft.com/office/officeart/2005/8/layout/vList6"/>
    <dgm:cxn modelId="{946B0E0E-3E71-45AD-ADB4-5D893F487FFF}" type="presParOf" srcId="{4E63D85C-3837-4D2B-B9A0-FCAAE26FC636}" destId="{25541B67-E6BB-4A55-AB99-60DBC347093E}" srcOrd="1" destOrd="0" presId="urn:microsoft.com/office/officeart/2005/8/layout/vList6"/>
    <dgm:cxn modelId="{9AEBAFFB-0C4F-40CD-96AB-9CB9E345EEAD}" type="presParOf" srcId="{4E63D85C-3837-4D2B-B9A0-FCAAE26FC636}" destId="{670EE82C-C216-48D5-9379-19F889DB8888}" srcOrd="2" destOrd="0" presId="urn:microsoft.com/office/officeart/2005/8/layout/vList6"/>
    <dgm:cxn modelId="{5E2F3CF9-FA67-4E46-B2E7-18D35DDE995C}" type="presParOf" srcId="{670EE82C-C216-48D5-9379-19F889DB8888}" destId="{09D89B46-01BD-4CE7-8FF2-34FB9ACC1234}" srcOrd="0" destOrd="0" presId="urn:microsoft.com/office/officeart/2005/8/layout/vList6"/>
    <dgm:cxn modelId="{87D50D3F-7501-4F2E-954A-7D04E168A718}" type="presParOf" srcId="{670EE82C-C216-48D5-9379-19F889DB8888}" destId="{B9BF2826-A93F-484E-809F-0952285A6A23}" srcOrd="1" destOrd="0" presId="urn:microsoft.com/office/officeart/2005/8/layout/vList6"/>
    <dgm:cxn modelId="{4B0CA825-9F89-46A0-A4DF-563244EC1F12}" type="presParOf" srcId="{4E63D85C-3837-4D2B-B9A0-FCAAE26FC636}" destId="{FC401293-0E6F-4BE0-9B3D-3779AF0E7BDB}" srcOrd="3" destOrd="0" presId="urn:microsoft.com/office/officeart/2005/8/layout/vList6"/>
    <dgm:cxn modelId="{455791BC-B373-4706-8F53-C2F2FECDDA73}" type="presParOf" srcId="{4E63D85C-3837-4D2B-B9A0-FCAAE26FC636}" destId="{D2E9057A-71F2-433E-B7EA-B67155A45989}" srcOrd="4" destOrd="0" presId="urn:microsoft.com/office/officeart/2005/8/layout/vList6"/>
    <dgm:cxn modelId="{25CA1FBD-D3C4-4A42-94E4-F5F4B0225DAD}" type="presParOf" srcId="{D2E9057A-71F2-433E-B7EA-B67155A45989}" destId="{6809B6DE-738A-451F-AE53-B13DE41CAB84}" srcOrd="0" destOrd="0" presId="urn:microsoft.com/office/officeart/2005/8/layout/vList6"/>
    <dgm:cxn modelId="{8BF06924-9E4F-4DF9-8BDA-E94B23A775B3}" type="presParOf" srcId="{D2E9057A-71F2-433E-B7EA-B67155A45989}" destId="{7F5A4194-DD68-4720-A3F1-055B09A92190}" srcOrd="1" destOrd="0" presId="urn:microsoft.com/office/officeart/2005/8/layout/vList6"/>
    <dgm:cxn modelId="{0D806E8C-F3A2-4F7D-AF98-3715B3C49E86}" type="presParOf" srcId="{4E63D85C-3837-4D2B-B9A0-FCAAE26FC636}" destId="{43C1BDA5-A52C-484A-9B8A-2C5659823BEC}" srcOrd="5" destOrd="0" presId="urn:microsoft.com/office/officeart/2005/8/layout/vList6"/>
    <dgm:cxn modelId="{80D19274-4E88-4DA2-9155-C0EEC69B85A0}" type="presParOf" srcId="{4E63D85C-3837-4D2B-B9A0-FCAAE26FC636}" destId="{18881F29-BE38-41C9-9182-D08C73E20DEA}" srcOrd="6" destOrd="0" presId="urn:microsoft.com/office/officeart/2005/8/layout/vList6"/>
    <dgm:cxn modelId="{98F969D0-8166-4C54-9227-4267DA43BCE1}" type="presParOf" srcId="{18881F29-BE38-41C9-9182-D08C73E20DEA}" destId="{BDD9785E-5988-4D9A-BEBF-25DE815D2930}" srcOrd="0" destOrd="0" presId="urn:microsoft.com/office/officeart/2005/8/layout/vList6"/>
    <dgm:cxn modelId="{367F6989-5D4A-472B-826A-BDF410857AE7}" type="presParOf" srcId="{18881F29-BE38-41C9-9182-D08C73E20DEA}" destId="{413D0A37-9639-43F8-AAA7-6563C960F0FF}"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25961-5EDF-4B25-B29F-E73BC44F0611}">
      <dsp:nvSpPr>
        <dsp:cNvPr id="0" name=""/>
        <dsp:cNvSpPr/>
      </dsp:nvSpPr>
      <dsp:spPr>
        <a:xfrm>
          <a:off x="24232" y="713142"/>
          <a:ext cx="8476602" cy="1234516"/>
        </a:xfrm>
        <a:prstGeom prst="rightArrow">
          <a:avLst>
            <a:gd name="adj1" fmla="val 50000"/>
            <a:gd name="adj2" fmla="val 5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254000" bIns="195979"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solidFill>
                <a:srgbClr val="FFFF00"/>
              </a:solidFill>
              <a:latin typeface="標楷體" pitchFamily="65" charset="-120"/>
              <a:ea typeface="標楷體" pitchFamily="65" charset="-120"/>
            </a:rPr>
            <a:t>學生學習成就檢視</a:t>
          </a:r>
        </a:p>
      </dsp:txBody>
      <dsp:txXfrm>
        <a:off x="24232" y="1021771"/>
        <a:ext cx="8167973" cy="617258"/>
      </dsp:txXfrm>
    </dsp:sp>
    <dsp:sp modelId="{299B7A06-CDB5-4C89-B0BB-265B37CDB3D0}">
      <dsp:nvSpPr>
        <dsp:cNvPr id="0" name=""/>
        <dsp:cNvSpPr/>
      </dsp:nvSpPr>
      <dsp:spPr>
        <a:xfrm>
          <a:off x="24232" y="1665133"/>
          <a:ext cx="2610793" cy="237813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TW" altLang="en-US" sz="2400" b="1" kern="1200" dirty="0">
              <a:solidFill>
                <a:srgbClr val="000099"/>
              </a:solidFill>
              <a:latin typeface="標楷體" pitchFamily="65" charset="-120"/>
              <a:ea typeface="標楷體" pitchFamily="65" charset="-120"/>
            </a:rPr>
            <a:t>讓</a:t>
          </a:r>
          <a:r>
            <a:rPr lang="zh-TW" altLang="en-US" sz="2400" b="1" u="sng"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a:t>
          </a:r>
          <a:r>
            <a:rPr lang="zh-TW" altLang="en-US" sz="2400" b="1"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瞭解自我的學習情形</a:t>
          </a:r>
          <a:r>
            <a:rPr lang="zh-TW" altLang="en-US" sz="2400" b="1" kern="1200" dirty="0">
              <a:solidFill>
                <a:srgbClr val="000099"/>
              </a:solidFill>
              <a:latin typeface="標楷體" pitchFamily="65" charset="-120"/>
              <a:ea typeface="標楷體" pitchFamily="65" charset="-120"/>
            </a:rPr>
            <a:t>，不必因和他人比較，產生分分計較的考試壓力</a:t>
          </a:r>
          <a:endParaRPr lang="zh-TW" altLang="en-US" sz="2400" kern="1200" dirty="0"/>
        </a:p>
      </dsp:txBody>
      <dsp:txXfrm>
        <a:off x="24232" y="1665133"/>
        <a:ext cx="2610793" cy="2378132"/>
      </dsp:txXfrm>
    </dsp:sp>
    <dsp:sp modelId="{8BA48EBC-1127-4348-A3E8-554A190E18BD}">
      <dsp:nvSpPr>
        <dsp:cNvPr id="0" name=""/>
        <dsp:cNvSpPr/>
      </dsp:nvSpPr>
      <dsp:spPr>
        <a:xfrm>
          <a:off x="2635025" y="1042497"/>
          <a:ext cx="5865809" cy="1692237"/>
        </a:xfrm>
        <a:prstGeom prst="rightArrow">
          <a:avLst>
            <a:gd name="adj1" fmla="val 50000"/>
            <a:gd name="adj2" fmla="val 5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254000" bIns="195979"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solidFill>
                <a:srgbClr val="FFFF00"/>
              </a:solidFill>
              <a:latin typeface="標楷體" pitchFamily="65" charset="-120"/>
              <a:ea typeface="標楷體" pitchFamily="65" charset="-120"/>
            </a:rPr>
            <a:t>教師教學成效檢視</a:t>
          </a:r>
        </a:p>
      </dsp:txBody>
      <dsp:txXfrm>
        <a:off x="2635025" y="1465556"/>
        <a:ext cx="5442750" cy="846119"/>
      </dsp:txXfrm>
    </dsp:sp>
    <dsp:sp modelId="{8824670E-D72E-4B28-9A71-2A70879B1BAC}">
      <dsp:nvSpPr>
        <dsp:cNvPr id="0" name=""/>
        <dsp:cNvSpPr/>
      </dsp:nvSpPr>
      <dsp:spPr>
        <a:xfrm>
          <a:off x="2635025" y="2259184"/>
          <a:ext cx="2610793" cy="237813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TW" altLang="en-US" sz="2400" b="1" kern="1200" dirty="0">
              <a:solidFill>
                <a:srgbClr val="000099"/>
              </a:solidFill>
              <a:latin typeface="標楷體" pitchFamily="65" charset="-120"/>
              <a:ea typeface="標楷體" pitchFamily="65" charset="-120"/>
            </a:rPr>
            <a:t>檢驗</a:t>
          </a:r>
          <a:r>
            <a:rPr lang="zh-TW" altLang="en-US" sz="2400" b="1" u="sng"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國中教師教學</a:t>
          </a:r>
          <a:r>
            <a:rPr lang="zh-TW" altLang="en-US" sz="2400" b="1" kern="1200" dirty="0">
              <a:solidFill>
                <a:srgbClr val="000099"/>
              </a:solidFill>
              <a:latin typeface="標楷體" pitchFamily="65" charset="-120"/>
              <a:ea typeface="標楷體" pitchFamily="65" charset="-120"/>
            </a:rPr>
            <a:t>與</a:t>
          </a:r>
          <a:r>
            <a:rPr lang="zh-TW" altLang="en-US" sz="2400" b="1" u="sng"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學校的辦學成效</a:t>
          </a:r>
          <a:r>
            <a:rPr lang="zh-TW" altLang="en-US" sz="2400" b="1" kern="1200" dirty="0">
              <a:solidFill>
                <a:srgbClr val="000099"/>
              </a:solidFill>
              <a:latin typeface="標楷體" pitchFamily="65" charset="-120"/>
              <a:ea typeface="標楷體" pitchFamily="65" charset="-120"/>
            </a:rPr>
            <a:t>，維持我國的學生</a:t>
          </a:r>
          <a:r>
            <a:rPr lang="zh-TW" altLang="en-US" sz="2400" b="1" kern="120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學力水準</a:t>
          </a:r>
          <a:r>
            <a:rPr lang="zh-TW" altLang="en-US" sz="2400" b="1" kern="1200" dirty="0">
              <a:solidFill>
                <a:srgbClr val="000099"/>
              </a:solidFill>
              <a:latin typeface="標楷體" pitchFamily="65" charset="-120"/>
              <a:ea typeface="標楷體" pitchFamily="65" charset="-120"/>
            </a:rPr>
            <a:t>。</a:t>
          </a:r>
          <a:endParaRPr lang="zh-TW" altLang="en-US" sz="2400" kern="1200" dirty="0"/>
        </a:p>
      </dsp:txBody>
      <dsp:txXfrm>
        <a:off x="2635025" y="2259184"/>
        <a:ext cx="2610793" cy="2378132"/>
      </dsp:txXfrm>
    </dsp:sp>
    <dsp:sp modelId="{64FEC514-E209-4DEA-A089-0BD21395DAA2}">
      <dsp:nvSpPr>
        <dsp:cNvPr id="0" name=""/>
        <dsp:cNvSpPr/>
      </dsp:nvSpPr>
      <dsp:spPr>
        <a:xfrm>
          <a:off x="5245119" y="1481353"/>
          <a:ext cx="3256415" cy="1761111"/>
        </a:xfrm>
        <a:prstGeom prst="rightArrow">
          <a:avLst>
            <a:gd name="adj1" fmla="val 50000"/>
            <a:gd name="adj2" fmla="val 5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254000" bIns="195979"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solidFill>
                <a:srgbClr val="FFFF00"/>
              </a:solidFill>
              <a:latin typeface="標楷體" pitchFamily="65" charset="-120"/>
              <a:ea typeface="標楷體" pitchFamily="65" charset="-120"/>
            </a:rPr>
            <a:t>維持國中學生學力品質</a:t>
          </a:r>
        </a:p>
      </dsp:txBody>
      <dsp:txXfrm>
        <a:off x="5245119" y="1921631"/>
        <a:ext cx="2816137" cy="880555"/>
      </dsp:txXfrm>
    </dsp:sp>
    <dsp:sp modelId="{D2DD42F0-4BFB-4993-B14B-C7108996C864}">
      <dsp:nvSpPr>
        <dsp:cNvPr id="0" name=""/>
        <dsp:cNvSpPr/>
      </dsp:nvSpPr>
      <dsp:spPr>
        <a:xfrm>
          <a:off x="5245819" y="2750737"/>
          <a:ext cx="2610793" cy="234332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TW" altLang="en-US" sz="2400" b="1" u="sng"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高中職、五專教師</a:t>
          </a:r>
          <a:r>
            <a:rPr lang="zh-TW" altLang="en-US" sz="2400" b="1" kern="1200" dirty="0">
              <a:solidFill>
                <a:srgbClr val="000099"/>
              </a:solidFill>
              <a:latin typeface="標楷體" pitchFamily="65" charset="-120"/>
              <a:ea typeface="標楷體" pitchFamily="65" charset="-120"/>
            </a:rPr>
            <a:t>據以掌握</a:t>
          </a:r>
          <a:r>
            <a:rPr lang="zh-TW" altLang="en-US" sz="2400" b="1" u="sng"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學生學習起點行為</a:t>
          </a:r>
          <a:r>
            <a:rPr lang="zh-TW" altLang="en-US" sz="2400" b="1" kern="1200" dirty="0">
              <a:solidFill>
                <a:srgbClr val="000099"/>
              </a:solidFill>
              <a:latin typeface="標楷體" pitchFamily="65" charset="-120"/>
              <a:ea typeface="標楷體" pitchFamily="65" charset="-120"/>
            </a:rPr>
            <a:t>，進行</a:t>
          </a:r>
          <a:r>
            <a:rPr lang="zh-TW" altLang="en-US" sz="2400" b="1" u="sng"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差異化教學</a:t>
          </a:r>
          <a:r>
            <a:rPr lang="zh-TW" altLang="en-US" sz="2400" b="1" kern="1200" dirty="0">
              <a:solidFill>
                <a:srgbClr val="000099"/>
              </a:solidFill>
              <a:latin typeface="標楷體" pitchFamily="65" charset="-120"/>
              <a:ea typeface="標楷體" pitchFamily="65" charset="-120"/>
            </a:rPr>
            <a:t>與</a:t>
          </a:r>
          <a:r>
            <a:rPr lang="zh-TW" altLang="en-US" sz="2400" b="1" u="sng"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補救教學</a:t>
          </a:r>
          <a:r>
            <a:rPr lang="zh-TW" altLang="en-US" sz="2400" b="1" kern="1200" dirty="0">
              <a:solidFill>
                <a:srgbClr val="000099"/>
              </a:solidFill>
              <a:latin typeface="標楷體" pitchFamily="65" charset="-120"/>
              <a:ea typeface="標楷體" pitchFamily="65" charset="-120"/>
            </a:rPr>
            <a:t>之規劃參考。</a:t>
          </a:r>
        </a:p>
      </dsp:txBody>
      <dsp:txXfrm>
        <a:off x="5245819" y="2750737"/>
        <a:ext cx="2610793" cy="2343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8A82E-AB00-4DFB-8002-DA6488437830}">
      <dsp:nvSpPr>
        <dsp:cNvPr id="0" name=""/>
        <dsp:cNvSpPr/>
      </dsp:nvSpPr>
      <dsp:spPr>
        <a:xfrm>
          <a:off x="-5409750" y="-828372"/>
          <a:ext cx="6441470" cy="6441470"/>
        </a:xfrm>
        <a:prstGeom prst="blockArc">
          <a:avLst>
            <a:gd name="adj1" fmla="val 18900000"/>
            <a:gd name="adj2" fmla="val 2700000"/>
            <a:gd name="adj3" fmla="val 335"/>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C32EE2-572F-4BE5-8A0C-937DB636B144}">
      <dsp:nvSpPr>
        <dsp:cNvPr id="0" name=""/>
        <dsp:cNvSpPr/>
      </dsp:nvSpPr>
      <dsp:spPr>
        <a:xfrm>
          <a:off x="451137" y="298949"/>
          <a:ext cx="6837452" cy="59828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latin typeface="微軟正黑體" pitchFamily="34" charset="-120"/>
              <a:ea typeface="微軟正黑體" pitchFamily="34" charset="-120"/>
            </a:rPr>
            <a:t>原就讀學區未設置適性群別或產業特殊類科</a:t>
          </a:r>
        </a:p>
      </dsp:txBody>
      <dsp:txXfrm>
        <a:off x="451137" y="298949"/>
        <a:ext cx="6837452" cy="598282"/>
      </dsp:txXfrm>
    </dsp:sp>
    <dsp:sp modelId="{F86C117C-AAE0-48D2-843F-93FA4FFFAFCD}">
      <dsp:nvSpPr>
        <dsp:cNvPr id="0" name=""/>
        <dsp:cNvSpPr/>
      </dsp:nvSpPr>
      <dsp:spPr>
        <a:xfrm>
          <a:off x="72006" y="229346"/>
          <a:ext cx="747852" cy="747852"/>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9EB7000-EEF1-41C1-A9AF-46DE3ABA9938}">
      <dsp:nvSpPr>
        <dsp:cNvPr id="0" name=""/>
        <dsp:cNvSpPr/>
      </dsp:nvSpPr>
      <dsp:spPr>
        <a:xfrm>
          <a:off x="879848" y="1196085"/>
          <a:ext cx="6408741" cy="59828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latin typeface="微軟正黑體" pitchFamily="34" charset="-120"/>
              <a:ea typeface="微軟正黑體" pitchFamily="34" charset="-120"/>
            </a:rPr>
            <a:t>因搬家遷徙至本區居住者</a:t>
          </a:r>
        </a:p>
      </dsp:txBody>
      <dsp:txXfrm>
        <a:off x="879848" y="1196085"/>
        <a:ext cx="6408741" cy="598282"/>
      </dsp:txXfrm>
    </dsp:sp>
    <dsp:sp modelId="{205BFE64-89B3-4879-8DA6-087207728515}">
      <dsp:nvSpPr>
        <dsp:cNvPr id="0" name=""/>
        <dsp:cNvSpPr/>
      </dsp:nvSpPr>
      <dsp:spPr>
        <a:xfrm>
          <a:off x="505922" y="1121300"/>
          <a:ext cx="747852" cy="747852"/>
        </a:xfrm>
        <a:prstGeom prst="smileyFac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4FF4302-3C06-4B82-AB1B-4AE28D155572}">
      <dsp:nvSpPr>
        <dsp:cNvPr id="0" name=""/>
        <dsp:cNvSpPr/>
      </dsp:nvSpPr>
      <dsp:spPr>
        <a:xfrm>
          <a:off x="1011428" y="2093221"/>
          <a:ext cx="6277161" cy="59828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latin typeface="微軟正黑體" pitchFamily="34" charset="-120"/>
              <a:ea typeface="微軟正黑體" pitchFamily="34" charset="-120"/>
            </a:rPr>
            <a:t>跨區學生申請返回本區戶籍所在地就讀</a:t>
          </a:r>
        </a:p>
      </dsp:txBody>
      <dsp:txXfrm>
        <a:off x="1011428" y="2093221"/>
        <a:ext cx="6277161" cy="598282"/>
      </dsp:txXfrm>
    </dsp:sp>
    <dsp:sp modelId="{5B008F7F-FB57-4E27-91DE-4C6153DD672E}">
      <dsp:nvSpPr>
        <dsp:cNvPr id="0" name=""/>
        <dsp:cNvSpPr/>
      </dsp:nvSpPr>
      <dsp:spPr>
        <a:xfrm>
          <a:off x="637502" y="2018436"/>
          <a:ext cx="747852" cy="74785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DB21CEF-4B40-4F7A-80A9-601EA1ECCBB0}">
      <dsp:nvSpPr>
        <dsp:cNvPr id="0" name=""/>
        <dsp:cNvSpPr/>
      </dsp:nvSpPr>
      <dsp:spPr>
        <a:xfrm>
          <a:off x="879848" y="2990357"/>
          <a:ext cx="6408741" cy="59828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latin typeface="微軟正黑體" pitchFamily="34" charset="-120"/>
              <a:ea typeface="微軟正黑體" pitchFamily="34" charset="-120"/>
            </a:rPr>
            <a:t>台商子女學校或海外返國就讀</a:t>
          </a:r>
        </a:p>
      </dsp:txBody>
      <dsp:txXfrm>
        <a:off x="879848" y="2990357"/>
        <a:ext cx="6408741" cy="598282"/>
      </dsp:txXfrm>
    </dsp:sp>
    <dsp:sp modelId="{5A4A8DDD-51A4-4AFB-8689-F8BDCA08A075}">
      <dsp:nvSpPr>
        <dsp:cNvPr id="0" name=""/>
        <dsp:cNvSpPr/>
      </dsp:nvSpPr>
      <dsp:spPr>
        <a:xfrm>
          <a:off x="505922" y="2915572"/>
          <a:ext cx="747852" cy="747852"/>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82CD61E-7CD0-4883-BE6D-7B88BD103B18}">
      <dsp:nvSpPr>
        <dsp:cNvPr id="0" name=""/>
        <dsp:cNvSpPr/>
      </dsp:nvSpPr>
      <dsp:spPr>
        <a:xfrm>
          <a:off x="451137" y="3887493"/>
          <a:ext cx="6837452" cy="5982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latin typeface="微軟正黑體" pitchFamily="34" charset="-120"/>
              <a:ea typeface="微軟正黑體" pitchFamily="34" charset="-120"/>
            </a:rPr>
            <a:t>其他特殊原因</a:t>
          </a:r>
        </a:p>
      </dsp:txBody>
      <dsp:txXfrm>
        <a:off x="451137" y="3887493"/>
        <a:ext cx="6837452" cy="598282"/>
      </dsp:txXfrm>
    </dsp:sp>
    <dsp:sp modelId="{E2F369BC-B8E5-43AC-98C5-00BD2BCA4FFB}">
      <dsp:nvSpPr>
        <dsp:cNvPr id="0" name=""/>
        <dsp:cNvSpPr/>
      </dsp:nvSpPr>
      <dsp:spPr>
        <a:xfrm>
          <a:off x="77211" y="3812708"/>
          <a:ext cx="747852" cy="747852"/>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F0CF2-F7C9-4715-A649-B5EBA4586B74}">
      <dsp:nvSpPr>
        <dsp:cNvPr id="0" name=""/>
        <dsp:cNvSpPr/>
      </dsp:nvSpPr>
      <dsp:spPr>
        <a:xfrm>
          <a:off x="0" y="43407"/>
          <a:ext cx="4248472" cy="77057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latin typeface="微軟正黑體" pitchFamily="34" charset="-120"/>
              <a:ea typeface="微軟正黑體" pitchFamily="34" charset="-120"/>
            </a:rPr>
            <a:t>一、進入</a:t>
          </a:r>
          <a:r>
            <a:rPr lang="zh-TW" altLang="en-US" sz="2000" b="1" kern="1200" dirty="0">
              <a:solidFill>
                <a:srgbClr val="FFFF00"/>
              </a:solidFill>
              <a:latin typeface="微軟正黑體" pitchFamily="34" charset="-120"/>
              <a:ea typeface="微軟正黑體" pitchFamily="34" charset="-120"/>
            </a:rPr>
            <a:t>免試入學</a:t>
          </a:r>
          <a:r>
            <a:rPr lang="zh-TW" sz="2000" b="1" kern="1200" dirty="0">
              <a:solidFill>
                <a:srgbClr val="FFFF00"/>
              </a:solidFill>
              <a:latin typeface="微軟正黑體" pitchFamily="34" charset="-120"/>
              <a:ea typeface="微軟正黑體" pitchFamily="34" charset="-120"/>
            </a:rPr>
            <a:t>資訊平台</a:t>
          </a:r>
          <a:endParaRPr lang="zh-TW" altLang="en-US" sz="2000" b="1" kern="1200" dirty="0">
            <a:solidFill>
              <a:srgbClr val="FFFF00"/>
            </a:solidFill>
            <a:latin typeface="微軟正黑體" pitchFamily="34" charset="-120"/>
            <a:ea typeface="微軟正黑體" pitchFamily="34" charset="-120"/>
          </a:endParaRPr>
        </a:p>
      </dsp:txBody>
      <dsp:txXfrm>
        <a:off x="22569" y="65976"/>
        <a:ext cx="4203334" cy="725434"/>
      </dsp:txXfrm>
    </dsp:sp>
    <dsp:sp modelId="{94372483-7177-43C0-BF99-82560AE20F47}">
      <dsp:nvSpPr>
        <dsp:cNvPr id="0" name=""/>
        <dsp:cNvSpPr/>
      </dsp:nvSpPr>
      <dsp:spPr>
        <a:xfrm rot="5400000">
          <a:off x="1979753" y="833244"/>
          <a:ext cx="288964" cy="346757"/>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latin typeface="微軟正黑體" pitchFamily="34" charset="-120"/>
            <a:ea typeface="微軟正黑體" pitchFamily="34" charset="-120"/>
          </a:endParaRPr>
        </a:p>
      </dsp:txBody>
      <dsp:txXfrm rot="-5400000">
        <a:off x="2020208" y="862141"/>
        <a:ext cx="208055" cy="202275"/>
      </dsp:txXfrm>
    </dsp:sp>
    <dsp:sp modelId="{7EE6A867-2857-4402-AB47-BA0B105F9C2E}">
      <dsp:nvSpPr>
        <dsp:cNvPr id="0" name=""/>
        <dsp:cNvSpPr/>
      </dsp:nvSpPr>
      <dsp:spPr>
        <a:xfrm>
          <a:off x="0" y="1199266"/>
          <a:ext cx="4248472" cy="770572"/>
        </a:xfrm>
        <a:prstGeom prst="roundRect">
          <a:avLst>
            <a:gd name="adj" fmla="val 1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latin typeface="微軟正黑體" pitchFamily="34" charset="-120"/>
              <a:ea typeface="微軟正黑體" pitchFamily="34" charset="-120"/>
            </a:rPr>
            <a:t>二、點選</a:t>
          </a:r>
          <a:r>
            <a:rPr lang="zh-TW" altLang="en-US" sz="2000" b="1" kern="1200" dirty="0">
              <a:solidFill>
                <a:srgbClr val="FFFF00"/>
              </a:solidFill>
              <a:latin typeface="微軟正黑體" pitchFamily="34" charset="-120"/>
              <a:ea typeface="微軟正黑體" pitchFamily="34" charset="-120"/>
            </a:rPr>
            <a:t>變更就學區</a:t>
          </a:r>
        </a:p>
      </dsp:txBody>
      <dsp:txXfrm>
        <a:off x="22569" y="1221835"/>
        <a:ext cx="4203334" cy="725434"/>
      </dsp:txXfrm>
    </dsp:sp>
    <dsp:sp modelId="{D494690B-D544-4BFA-B42B-D33B6B8D7F60}">
      <dsp:nvSpPr>
        <dsp:cNvPr id="0" name=""/>
        <dsp:cNvSpPr/>
      </dsp:nvSpPr>
      <dsp:spPr>
        <a:xfrm rot="5400000">
          <a:off x="1979753" y="1989103"/>
          <a:ext cx="288964" cy="346757"/>
        </a:xfrm>
        <a:prstGeom prst="rightArrow">
          <a:avLst>
            <a:gd name="adj1" fmla="val 60000"/>
            <a:gd name="adj2" fmla="val 50000"/>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latin typeface="微軟正黑體" pitchFamily="34" charset="-120"/>
            <a:ea typeface="微軟正黑體" pitchFamily="34" charset="-120"/>
          </a:endParaRPr>
        </a:p>
      </dsp:txBody>
      <dsp:txXfrm rot="-5400000">
        <a:off x="2020208" y="2018000"/>
        <a:ext cx="208055" cy="202275"/>
      </dsp:txXfrm>
    </dsp:sp>
    <dsp:sp modelId="{B034C1C6-7DF2-463C-9B68-FD62C95B7EE7}">
      <dsp:nvSpPr>
        <dsp:cNvPr id="0" name=""/>
        <dsp:cNvSpPr/>
      </dsp:nvSpPr>
      <dsp:spPr>
        <a:xfrm>
          <a:off x="0" y="2355125"/>
          <a:ext cx="4248472" cy="770572"/>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75000"/>
            </a:lnSpc>
            <a:spcBef>
              <a:spcPct val="0"/>
            </a:spcBef>
            <a:spcAft>
              <a:spcPts val="0"/>
            </a:spcAft>
            <a:buNone/>
          </a:pPr>
          <a:r>
            <a:rPr lang="zh-TW" altLang="en-US" sz="2000" b="1" kern="1200" dirty="0">
              <a:latin typeface="微軟正黑體" pitchFamily="34" charset="-120"/>
              <a:ea typeface="微軟正黑體" pitchFamily="34" charset="-120"/>
            </a:rPr>
            <a:t>三、</a:t>
          </a:r>
          <a:r>
            <a:rPr lang="zh-TW" sz="2000" b="1" kern="1200" dirty="0">
              <a:latin typeface="微軟正黑體" pitchFamily="34" charset="-120"/>
              <a:ea typeface="微軟正黑體" pitchFamily="34" charset="-120"/>
            </a:rPr>
            <a:t>閱讀個人資料授權宣告，並勾選</a:t>
          </a:r>
          <a:r>
            <a:rPr lang="zh-TW" sz="2000" b="1" u="wavy" kern="1200" dirty="0">
              <a:solidFill>
                <a:srgbClr val="FFFF00"/>
              </a:solidFill>
              <a:latin typeface="微軟正黑體" pitchFamily="34" charset="-120"/>
              <a:ea typeface="微軟正黑體" pitchFamily="34" charset="-120"/>
            </a:rPr>
            <a:t>我已閱讀，並同意授權</a:t>
          </a:r>
          <a:r>
            <a:rPr lang="zh-TW" sz="2000" b="1" kern="1200" dirty="0">
              <a:latin typeface="微軟正黑體" pitchFamily="34" charset="-120"/>
              <a:ea typeface="微軟正黑體" pitchFamily="34" charset="-120"/>
            </a:rPr>
            <a:t>選項</a:t>
          </a:r>
          <a:endParaRPr lang="zh-TW" altLang="en-US" sz="2000" b="1" kern="1200" dirty="0">
            <a:latin typeface="微軟正黑體" pitchFamily="34" charset="-120"/>
            <a:ea typeface="微軟正黑體" pitchFamily="34" charset="-120"/>
          </a:endParaRPr>
        </a:p>
      </dsp:txBody>
      <dsp:txXfrm>
        <a:off x="22569" y="2377694"/>
        <a:ext cx="4203334" cy="725434"/>
      </dsp:txXfrm>
    </dsp:sp>
    <dsp:sp modelId="{D9FDFAA5-4B68-4C47-A5E4-0FB5CC5F22EC}">
      <dsp:nvSpPr>
        <dsp:cNvPr id="0" name=""/>
        <dsp:cNvSpPr/>
      </dsp:nvSpPr>
      <dsp:spPr>
        <a:xfrm rot="5400000">
          <a:off x="1979753" y="3144962"/>
          <a:ext cx="288964" cy="346757"/>
        </a:xfrm>
        <a:prstGeom prst="rightArrow">
          <a:avLst>
            <a:gd name="adj1" fmla="val 60000"/>
            <a:gd name="adj2" fmla="val 50000"/>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latin typeface="微軟正黑體" pitchFamily="34" charset="-120"/>
            <a:ea typeface="微軟正黑體" pitchFamily="34" charset="-120"/>
          </a:endParaRPr>
        </a:p>
      </dsp:txBody>
      <dsp:txXfrm rot="-5400000">
        <a:off x="2020208" y="3173859"/>
        <a:ext cx="208055" cy="202275"/>
      </dsp:txXfrm>
    </dsp:sp>
    <dsp:sp modelId="{3743BC11-AFF0-4A3A-B18F-05E12EE3678B}">
      <dsp:nvSpPr>
        <dsp:cNvPr id="0" name=""/>
        <dsp:cNvSpPr/>
      </dsp:nvSpPr>
      <dsp:spPr>
        <a:xfrm>
          <a:off x="0" y="3510984"/>
          <a:ext cx="4248472" cy="770572"/>
        </a:xfrm>
        <a:prstGeom prst="roundRect">
          <a:avLst>
            <a:gd name="adj" fmla="val 1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452438" lvl="0" indent="-452438" algn="l"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四、</a:t>
          </a:r>
          <a:r>
            <a:rPr lang="zh-TW" sz="2000" b="1" kern="1200" dirty="0">
              <a:latin typeface="微軟正黑體" pitchFamily="34" charset="-120"/>
              <a:ea typeface="微軟正黑體" pitchFamily="34" charset="-120"/>
            </a:rPr>
            <a:t>輸入</a:t>
          </a:r>
          <a:r>
            <a:rPr lang="zh-TW" sz="2000" b="1" kern="1200" dirty="0">
              <a:solidFill>
                <a:srgbClr val="FFFF00"/>
              </a:solidFill>
              <a:latin typeface="微軟正黑體" pitchFamily="34" charset="-120"/>
              <a:ea typeface="微軟正黑體" pitchFamily="34" charset="-120"/>
            </a:rPr>
            <a:t>帳號</a:t>
          </a:r>
          <a:r>
            <a:rPr lang="en-US" sz="1600" b="1" kern="1200" dirty="0">
              <a:solidFill>
                <a:srgbClr val="FFFF00"/>
              </a:solidFill>
              <a:latin typeface="微軟正黑體" pitchFamily="34" charset="-120"/>
              <a:ea typeface="微軟正黑體" pitchFamily="34" charset="-120"/>
            </a:rPr>
            <a:t>(</a:t>
          </a:r>
          <a:r>
            <a:rPr lang="zh-TW" sz="1600" b="1" kern="1200" dirty="0">
              <a:solidFill>
                <a:srgbClr val="FFFF00"/>
              </a:solidFill>
              <a:latin typeface="微軟正黑體" pitchFamily="34" charset="-120"/>
              <a:ea typeface="微軟正黑體" pitchFamily="34" charset="-120"/>
            </a:rPr>
            <a:t>國中教育會考准考證號碼</a:t>
          </a:r>
          <a:r>
            <a:rPr lang="en-US" sz="1600" b="1" kern="1200" dirty="0">
              <a:solidFill>
                <a:srgbClr val="FFFF00"/>
              </a:solidFill>
              <a:latin typeface="微軟正黑體" pitchFamily="34" charset="-120"/>
              <a:ea typeface="微軟正黑體" pitchFamily="34" charset="-120"/>
            </a:rPr>
            <a:t>)</a:t>
          </a:r>
          <a:r>
            <a:rPr lang="zh-TW" sz="2000" b="1" kern="1200" dirty="0">
              <a:latin typeface="微軟正黑體" pitchFamily="34" charset="-120"/>
              <a:ea typeface="微軟正黑體" pitchFamily="34" charset="-120"/>
            </a:rPr>
            <a:t>及</a:t>
          </a:r>
          <a:r>
            <a:rPr lang="zh-TW" sz="2000" b="1" kern="1200" dirty="0">
              <a:solidFill>
                <a:srgbClr val="FFFF00"/>
              </a:solidFill>
              <a:latin typeface="微軟正黑體" pitchFamily="34" charset="-120"/>
              <a:ea typeface="微軟正黑體" pitchFamily="34" charset="-120"/>
            </a:rPr>
            <a:t>密碼</a:t>
          </a:r>
          <a:r>
            <a:rPr lang="en-US" sz="1600" b="1" kern="1200" dirty="0">
              <a:solidFill>
                <a:srgbClr val="FFFF00"/>
              </a:solidFill>
              <a:latin typeface="微軟正黑體" pitchFamily="34" charset="-120"/>
              <a:ea typeface="微軟正黑體" pitchFamily="34" charset="-120"/>
            </a:rPr>
            <a:t>(</a:t>
          </a:r>
          <a:r>
            <a:rPr lang="zh-TW" sz="1600" b="1" kern="1200" dirty="0">
              <a:solidFill>
                <a:srgbClr val="FFFF00"/>
              </a:solidFill>
              <a:latin typeface="微軟正黑體" pitchFamily="34" charset="-120"/>
              <a:ea typeface="微軟正黑體" pitchFamily="34" charset="-120"/>
            </a:rPr>
            <a:t>預設為出生年月日共</a:t>
          </a:r>
          <a:r>
            <a:rPr lang="en-US" sz="1600" b="1" kern="1200" dirty="0">
              <a:solidFill>
                <a:srgbClr val="FFFF00"/>
              </a:solidFill>
              <a:latin typeface="微軟正黑體" pitchFamily="34" charset="-120"/>
              <a:ea typeface="微軟正黑體" pitchFamily="34" charset="-120"/>
            </a:rPr>
            <a:t>6</a:t>
          </a:r>
          <a:r>
            <a:rPr lang="zh-TW" sz="1600" b="1" kern="1200" dirty="0">
              <a:solidFill>
                <a:srgbClr val="FFFF00"/>
              </a:solidFill>
              <a:latin typeface="微軟正黑體" pitchFamily="34" charset="-120"/>
              <a:ea typeface="微軟正黑體" pitchFamily="34" charset="-120"/>
            </a:rPr>
            <a:t>碼</a:t>
          </a:r>
          <a:r>
            <a:rPr lang="en-US" sz="1600" b="1" kern="1200" dirty="0">
              <a:solidFill>
                <a:srgbClr val="FFFF00"/>
              </a:solidFill>
              <a:latin typeface="微軟正黑體" pitchFamily="34" charset="-120"/>
              <a:ea typeface="微軟正黑體" pitchFamily="34" charset="-120"/>
            </a:rPr>
            <a:t>)</a:t>
          </a:r>
          <a:r>
            <a:rPr lang="zh-TW" sz="2000" b="1" kern="1200" dirty="0">
              <a:latin typeface="微軟正黑體" pitchFamily="34" charset="-120"/>
              <a:ea typeface="微軟正黑體" pitchFamily="34" charset="-120"/>
            </a:rPr>
            <a:t>登錄</a:t>
          </a:r>
          <a:endParaRPr lang="zh-TW" altLang="en-US" sz="2000" b="1" kern="1200" dirty="0">
            <a:latin typeface="微軟正黑體" pitchFamily="34" charset="-120"/>
            <a:ea typeface="微軟正黑體" pitchFamily="34" charset="-120"/>
          </a:endParaRPr>
        </a:p>
      </dsp:txBody>
      <dsp:txXfrm>
        <a:off x="22569" y="3533553"/>
        <a:ext cx="4203334" cy="725434"/>
      </dsp:txXfrm>
    </dsp:sp>
    <dsp:sp modelId="{E6CA3294-8BF0-4D27-97C1-991E18460532}">
      <dsp:nvSpPr>
        <dsp:cNvPr id="0" name=""/>
        <dsp:cNvSpPr/>
      </dsp:nvSpPr>
      <dsp:spPr>
        <a:xfrm rot="5400000">
          <a:off x="1994795" y="4280765"/>
          <a:ext cx="258880" cy="346757"/>
        </a:xfrm>
        <a:prstGeom prst="rightArrow">
          <a:avLst>
            <a:gd name="adj1" fmla="val 60000"/>
            <a:gd name="adj2" fmla="val 5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b="1" kern="1200">
            <a:latin typeface="微軟正黑體" pitchFamily="34" charset="-120"/>
            <a:ea typeface="微軟正黑體" pitchFamily="34" charset="-120"/>
          </a:endParaRPr>
        </a:p>
      </dsp:txBody>
      <dsp:txXfrm rot="-5400000">
        <a:off x="2020208" y="4324703"/>
        <a:ext cx="208055" cy="181216"/>
      </dsp:txXfrm>
    </dsp:sp>
    <dsp:sp modelId="{2868515F-6C95-4847-AB09-092DAFFCC335}">
      <dsp:nvSpPr>
        <dsp:cNvPr id="0" name=""/>
        <dsp:cNvSpPr/>
      </dsp:nvSpPr>
      <dsp:spPr>
        <a:xfrm>
          <a:off x="0" y="4626731"/>
          <a:ext cx="4248472" cy="770572"/>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五、</a:t>
          </a:r>
          <a:r>
            <a:rPr lang="zh-TW" sz="2000" b="1" kern="1200" dirty="0">
              <a:latin typeface="微軟正黑體" pitchFamily="34" charset="-120"/>
              <a:ea typeface="微軟正黑體" pitchFamily="34" charset="-120"/>
            </a:rPr>
            <a:t>未參加國中會考者</a:t>
          </a:r>
          <a:r>
            <a:rPr lang="zh-TW" altLang="en-US" sz="2000" b="1" kern="1200" dirty="0">
              <a:latin typeface="微軟正黑體" pitchFamily="34" charset="-120"/>
              <a:ea typeface="微軟正黑體" pitchFamily="34" charset="-120"/>
            </a:rPr>
            <a:t>請以</a:t>
          </a:r>
          <a:r>
            <a:rPr lang="zh-TW" sz="2000" b="1" kern="1200" dirty="0">
              <a:solidFill>
                <a:srgbClr val="FFFF00"/>
              </a:solidFill>
              <a:latin typeface="微軟正黑體" pitchFamily="34" charset="-120"/>
              <a:ea typeface="微軟正黑體" pitchFamily="34" charset="-120"/>
            </a:rPr>
            <a:t>身分證</a:t>
          </a:r>
          <a:r>
            <a:rPr lang="zh-TW" altLang="en-US" sz="2000" b="1" kern="1200" dirty="0">
              <a:solidFill>
                <a:srgbClr val="FFFF00"/>
              </a:solidFill>
              <a:latin typeface="微軟正黑體" pitchFamily="34" charset="-120"/>
              <a:ea typeface="微軟正黑體" pitchFamily="34" charset="-120"/>
            </a:rPr>
            <a:t>統一編號</a:t>
          </a:r>
          <a:r>
            <a:rPr lang="zh-TW" sz="2000" b="1" kern="1200" dirty="0">
              <a:latin typeface="微軟正黑體" pitchFamily="34" charset="-120"/>
              <a:ea typeface="微軟正黑體" pitchFamily="34" charset="-120"/>
            </a:rPr>
            <a:t>進行</a:t>
          </a:r>
          <a:r>
            <a:rPr lang="zh-TW" sz="2000" b="1" kern="1200" dirty="0">
              <a:solidFill>
                <a:srgbClr val="FFFF00"/>
              </a:solidFill>
              <a:latin typeface="微軟正黑體" pitchFamily="34" charset="-120"/>
              <a:ea typeface="微軟正黑體" pitchFamily="34" charset="-120"/>
            </a:rPr>
            <a:t>註冊</a:t>
          </a:r>
          <a:endParaRPr lang="zh-TW" altLang="en-US" sz="2000" b="1" kern="1200" dirty="0">
            <a:solidFill>
              <a:srgbClr val="FFFF00"/>
            </a:solidFill>
            <a:latin typeface="微軟正黑體" pitchFamily="34" charset="-120"/>
            <a:ea typeface="微軟正黑體" pitchFamily="34" charset="-120"/>
          </a:endParaRPr>
        </a:p>
      </dsp:txBody>
      <dsp:txXfrm>
        <a:off x="22569" y="4649300"/>
        <a:ext cx="4203334" cy="725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F0CF2-F7C9-4715-A649-B5EBA4586B74}">
      <dsp:nvSpPr>
        <dsp:cNvPr id="0" name=""/>
        <dsp:cNvSpPr/>
      </dsp:nvSpPr>
      <dsp:spPr>
        <a:xfrm>
          <a:off x="0" y="43407"/>
          <a:ext cx="4248472" cy="7705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latin typeface="微軟正黑體" pitchFamily="34" charset="-120"/>
              <a:ea typeface="微軟正黑體" pitchFamily="34" charset="-120"/>
            </a:rPr>
            <a:t>六、</a:t>
          </a:r>
          <a:r>
            <a:rPr lang="zh-TW" sz="2000" b="1" kern="1200" dirty="0">
              <a:latin typeface="微軟正黑體" pitchFamily="34" charset="-120"/>
              <a:ea typeface="微軟正黑體" pitchFamily="34" charset="-120"/>
            </a:rPr>
            <a:t>選取</a:t>
          </a:r>
          <a:r>
            <a:rPr lang="zh-TW" sz="2000" b="1" u="wavy" kern="1200" dirty="0">
              <a:solidFill>
                <a:srgbClr val="FFFF00"/>
              </a:solidFill>
              <a:latin typeface="微軟正黑體" pitchFamily="34" charset="-120"/>
              <a:ea typeface="微軟正黑體" pitchFamily="34" charset="-120"/>
            </a:rPr>
            <a:t>欲參加之就學區</a:t>
          </a:r>
          <a:endParaRPr lang="zh-TW" altLang="en-US" sz="2000" b="1" kern="1200" dirty="0">
            <a:solidFill>
              <a:srgbClr val="FFFF00"/>
            </a:solidFill>
            <a:latin typeface="微軟正黑體" pitchFamily="34" charset="-120"/>
            <a:ea typeface="微軟正黑體" pitchFamily="34" charset="-120"/>
          </a:endParaRPr>
        </a:p>
      </dsp:txBody>
      <dsp:txXfrm>
        <a:off x="22569" y="65976"/>
        <a:ext cx="4203334" cy="725434"/>
      </dsp:txXfrm>
    </dsp:sp>
    <dsp:sp modelId="{94372483-7177-43C0-BF99-82560AE20F47}">
      <dsp:nvSpPr>
        <dsp:cNvPr id="0" name=""/>
        <dsp:cNvSpPr/>
      </dsp:nvSpPr>
      <dsp:spPr>
        <a:xfrm rot="5400000">
          <a:off x="1979753" y="833244"/>
          <a:ext cx="288964" cy="346757"/>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latin typeface="微軟正黑體" pitchFamily="34" charset="-120"/>
            <a:ea typeface="微軟正黑體" pitchFamily="34" charset="-120"/>
          </a:endParaRPr>
        </a:p>
      </dsp:txBody>
      <dsp:txXfrm rot="-5400000">
        <a:off x="2020208" y="862141"/>
        <a:ext cx="208055" cy="202275"/>
      </dsp:txXfrm>
    </dsp:sp>
    <dsp:sp modelId="{7EE6A867-2857-4402-AB47-BA0B105F9C2E}">
      <dsp:nvSpPr>
        <dsp:cNvPr id="0" name=""/>
        <dsp:cNvSpPr/>
      </dsp:nvSpPr>
      <dsp:spPr>
        <a:xfrm>
          <a:off x="0" y="1199266"/>
          <a:ext cx="4248472" cy="7705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latin typeface="微軟正黑體" pitchFamily="34" charset="-120"/>
              <a:ea typeface="微軟正黑體" pitchFamily="34" charset="-120"/>
            </a:rPr>
            <a:t>七、</a:t>
          </a:r>
          <a:r>
            <a:rPr lang="zh-TW" sz="2000" b="1" kern="1200" dirty="0">
              <a:latin typeface="微軟正黑體" pitchFamily="34" charset="-120"/>
              <a:ea typeface="微軟正黑體" pitchFamily="34" charset="-120"/>
            </a:rPr>
            <a:t>選取</a:t>
          </a:r>
          <a:r>
            <a:rPr lang="zh-TW" sz="2000" b="1" u="wavy" kern="1200" dirty="0">
              <a:solidFill>
                <a:srgbClr val="FFFF00"/>
              </a:solidFill>
              <a:latin typeface="微軟正黑體" pitchFamily="34" charset="-120"/>
              <a:ea typeface="微軟正黑體" pitchFamily="34" charset="-120"/>
            </a:rPr>
            <a:t>申請原因</a:t>
          </a:r>
          <a:endParaRPr lang="zh-TW" altLang="en-US" sz="2000" b="1" kern="1200" dirty="0">
            <a:solidFill>
              <a:srgbClr val="FFFF00"/>
            </a:solidFill>
            <a:latin typeface="微軟正黑體" pitchFamily="34" charset="-120"/>
            <a:ea typeface="微軟正黑體" pitchFamily="34" charset="-120"/>
          </a:endParaRPr>
        </a:p>
      </dsp:txBody>
      <dsp:txXfrm>
        <a:off x="22569" y="1221835"/>
        <a:ext cx="4203334" cy="725434"/>
      </dsp:txXfrm>
    </dsp:sp>
    <dsp:sp modelId="{D494690B-D544-4BFA-B42B-D33B6B8D7F60}">
      <dsp:nvSpPr>
        <dsp:cNvPr id="0" name=""/>
        <dsp:cNvSpPr/>
      </dsp:nvSpPr>
      <dsp:spPr>
        <a:xfrm rot="5400000">
          <a:off x="1979753" y="1989103"/>
          <a:ext cx="288964" cy="346757"/>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latin typeface="微軟正黑體" pitchFamily="34" charset="-120"/>
            <a:ea typeface="微軟正黑體" pitchFamily="34" charset="-120"/>
          </a:endParaRPr>
        </a:p>
      </dsp:txBody>
      <dsp:txXfrm rot="-5400000">
        <a:off x="2020208" y="2018000"/>
        <a:ext cx="208055" cy="202275"/>
      </dsp:txXfrm>
    </dsp:sp>
    <dsp:sp modelId="{B034C1C6-7DF2-463C-9B68-FD62C95B7EE7}">
      <dsp:nvSpPr>
        <dsp:cNvPr id="0" name=""/>
        <dsp:cNvSpPr/>
      </dsp:nvSpPr>
      <dsp:spPr>
        <a:xfrm>
          <a:off x="0" y="2355125"/>
          <a:ext cx="4248472" cy="77057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latin typeface="微軟正黑體" pitchFamily="34" charset="-120"/>
              <a:ea typeface="微軟正黑體" pitchFamily="34" charset="-120"/>
            </a:rPr>
            <a:t>八、</a:t>
          </a:r>
          <a:r>
            <a:rPr lang="zh-TW" sz="2000" b="1" kern="1200" dirty="0">
              <a:latin typeface="微軟正黑體" pitchFamily="34" charset="-120"/>
              <a:ea typeface="微軟正黑體" pitchFamily="34" charset="-120"/>
            </a:rPr>
            <a:t>確認</a:t>
          </a:r>
          <a:r>
            <a:rPr lang="zh-TW" sz="2000" b="1" kern="1200" dirty="0">
              <a:solidFill>
                <a:srgbClr val="FFFF00"/>
              </a:solidFill>
              <a:latin typeface="微軟正黑體" pitchFamily="34" charset="-120"/>
              <a:ea typeface="微軟正黑體" pitchFamily="34" charset="-120"/>
            </a:rPr>
            <a:t>儲存後列印申請書</a:t>
          </a:r>
          <a:endParaRPr lang="zh-TW" altLang="en-US" sz="2000" b="1" kern="1200" dirty="0">
            <a:solidFill>
              <a:srgbClr val="FFFF00"/>
            </a:solidFill>
            <a:latin typeface="微軟正黑體" pitchFamily="34" charset="-120"/>
            <a:ea typeface="微軟正黑體" pitchFamily="34" charset="-120"/>
          </a:endParaRPr>
        </a:p>
      </dsp:txBody>
      <dsp:txXfrm>
        <a:off x="22569" y="2377694"/>
        <a:ext cx="4203334" cy="725434"/>
      </dsp:txXfrm>
    </dsp:sp>
    <dsp:sp modelId="{D9FDFAA5-4B68-4C47-A5E4-0FB5CC5F22EC}">
      <dsp:nvSpPr>
        <dsp:cNvPr id="0" name=""/>
        <dsp:cNvSpPr/>
      </dsp:nvSpPr>
      <dsp:spPr>
        <a:xfrm rot="5400000">
          <a:off x="1979753" y="3144962"/>
          <a:ext cx="288964" cy="346757"/>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latin typeface="微軟正黑體" pitchFamily="34" charset="-120"/>
            <a:ea typeface="微軟正黑體" pitchFamily="34" charset="-120"/>
          </a:endParaRPr>
        </a:p>
      </dsp:txBody>
      <dsp:txXfrm rot="-5400000">
        <a:off x="2020208" y="3173859"/>
        <a:ext cx="208055" cy="202275"/>
      </dsp:txXfrm>
    </dsp:sp>
    <dsp:sp modelId="{3743BC11-AFF0-4A3A-B18F-05E12EE3678B}">
      <dsp:nvSpPr>
        <dsp:cNvPr id="0" name=""/>
        <dsp:cNvSpPr/>
      </dsp:nvSpPr>
      <dsp:spPr>
        <a:xfrm>
          <a:off x="0" y="3510984"/>
          <a:ext cx="4248472" cy="77057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九、</a:t>
          </a:r>
          <a:r>
            <a:rPr lang="zh-TW" sz="2000" b="1" kern="1200" dirty="0">
              <a:solidFill>
                <a:srgbClr val="FFFF00"/>
              </a:solidFill>
              <a:latin typeface="微軟正黑體" pitchFamily="34" charset="-120"/>
              <a:ea typeface="微軟正黑體" pitchFamily="34" charset="-120"/>
            </a:rPr>
            <a:t>申請人</a:t>
          </a:r>
          <a:r>
            <a:rPr lang="zh-TW" altLang="en-US" sz="2000" b="1" kern="1200" dirty="0">
              <a:solidFill>
                <a:srgbClr val="FFFF00"/>
              </a:solidFill>
              <a:latin typeface="微軟正黑體" pitchFamily="34" charset="-120"/>
              <a:ea typeface="微軟正黑體" pitchFamily="34" charset="-120"/>
            </a:rPr>
            <a:t>、</a:t>
          </a:r>
          <a:r>
            <a:rPr lang="zh-TW" sz="2000" b="1" kern="1200" dirty="0">
              <a:solidFill>
                <a:srgbClr val="FFFF00"/>
              </a:solidFill>
              <a:latin typeface="微軟正黑體" pitchFamily="34" charset="-120"/>
              <a:ea typeface="微軟正黑體" pitchFamily="34" charset="-120"/>
            </a:rPr>
            <a:t>學生父母</a:t>
          </a:r>
          <a:r>
            <a:rPr lang="en-US" sz="2000" b="1" kern="1200" dirty="0">
              <a:solidFill>
                <a:srgbClr val="FFFF00"/>
              </a:solidFill>
              <a:latin typeface="微軟正黑體" pitchFamily="34" charset="-120"/>
              <a:ea typeface="微軟正黑體" pitchFamily="34" charset="-120"/>
            </a:rPr>
            <a:t>(</a:t>
          </a:r>
          <a:r>
            <a:rPr lang="zh-TW" sz="2000" b="1" kern="1200" dirty="0">
              <a:solidFill>
                <a:srgbClr val="FFFF00"/>
              </a:solidFill>
              <a:latin typeface="微軟正黑體" pitchFamily="34" charset="-120"/>
              <a:ea typeface="微軟正黑體" pitchFamily="34" charset="-120"/>
            </a:rPr>
            <a:t>監護人</a:t>
          </a:r>
          <a:r>
            <a:rPr lang="en-US" sz="2000" b="1" kern="1200" dirty="0">
              <a:solidFill>
                <a:srgbClr val="FFFF00"/>
              </a:solidFill>
              <a:latin typeface="微軟正黑體" pitchFamily="34" charset="-120"/>
              <a:ea typeface="微軟正黑體" pitchFamily="34" charset="-120"/>
            </a:rPr>
            <a:t>)</a:t>
          </a:r>
          <a:r>
            <a:rPr lang="zh-TW" sz="2000" b="1" kern="1200" dirty="0">
              <a:solidFill>
                <a:srgbClr val="FFFF00"/>
              </a:solidFill>
              <a:latin typeface="微軟正黑體" pitchFamily="34" charset="-120"/>
              <a:ea typeface="微軟正黑體" pitchFamily="34" charset="-120"/>
            </a:rPr>
            <a:t>簽章</a:t>
          </a:r>
          <a:endParaRPr lang="zh-TW" altLang="en-US" sz="2000" b="1" kern="1200" dirty="0">
            <a:solidFill>
              <a:srgbClr val="FFFF00"/>
            </a:solidFill>
            <a:latin typeface="微軟正黑體" pitchFamily="34" charset="-120"/>
            <a:ea typeface="微軟正黑體" pitchFamily="34" charset="-120"/>
          </a:endParaRPr>
        </a:p>
      </dsp:txBody>
      <dsp:txXfrm>
        <a:off x="22569" y="3533553"/>
        <a:ext cx="4203334" cy="725434"/>
      </dsp:txXfrm>
    </dsp:sp>
    <dsp:sp modelId="{E6CA3294-8BF0-4D27-97C1-991E18460532}">
      <dsp:nvSpPr>
        <dsp:cNvPr id="0" name=""/>
        <dsp:cNvSpPr/>
      </dsp:nvSpPr>
      <dsp:spPr>
        <a:xfrm rot="5400000">
          <a:off x="1994795" y="4280765"/>
          <a:ext cx="258880" cy="346757"/>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b="1" kern="1200">
            <a:latin typeface="微軟正黑體" pitchFamily="34" charset="-120"/>
            <a:ea typeface="微軟正黑體" pitchFamily="34" charset="-120"/>
          </a:endParaRPr>
        </a:p>
      </dsp:txBody>
      <dsp:txXfrm rot="-5400000">
        <a:off x="2020208" y="4324703"/>
        <a:ext cx="208055" cy="181216"/>
      </dsp:txXfrm>
    </dsp:sp>
    <dsp:sp modelId="{2868515F-6C95-4847-AB09-092DAFFCC335}">
      <dsp:nvSpPr>
        <dsp:cNvPr id="0" name=""/>
        <dsp:cNvSpPr/>
      </dsp:nvSpPr>
      <dsp:spPr>
        <a:xfrm>
          <a:off x="0" y="4626731"/>
          <a:ext cx="4248472" cy="77057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90000"/>
            </a:lnSpc>
            <a:spcBef>
              <a:spcPct val="0"/>
            </a:spcBef>
            <a:spcAft>
              <a:spcPts val="0"/>
            </a:spcAft>
            <a:buNone/>
          </a:pPr>
          <a:r>
            <a:rPr lang="zh-TW" altLang="en-US" sz="2000" b="1" kern="1200" dirty="0">
              <a:latin typeface="微軟正黑體" pitchFamily="34" charset="-120"/>
              <a:ea typeface="微軟正黑體" pitchFamily="34" charset="-120"/>
            </a:rPr>
            <a:t>十、</a:t>
          </a:r>
          <a:r>
            <a:rPr lang="zh-TW" sz="2000" b="1" kern="1200" dirty="0">
              <a:latin typeface="微軟正黑體" pitchFamily="34" charset="-120"/>
              <a:ea typeface="微軟正黑體" pitchFamily="34" charset="-120"/>
            </a:rPr>
            <a:t>備妥</a:t>
          </a:r>
          <a:r>
            <a:rPr lang="zh-TW" sz="2000" b="1" kern="1200" dirty="0">
              <a:solidFill>
                <a:srgbClr val="FFFF00"/>
              </a:solidFill>
              <a:latin typeface="微軟正黑體" pitchFamily="34" charset="-120"/>
              <a:ea typeface="微軟正黑體" pitchFamily="34" charset="-120"/>
            </a:rPr>
            <a:t>證明文件與申請書</a:t>
          </a:r>
          <a:r>
            <a:rPr lang="zh-TW" altLang="en-US" sz="2000" b="1" kern="1200" dirty="0">
              <a:latin typeface="微軟正黑體" pitchFamily="34" charset="-120"/>
              <a:ea typeface="微軟正黑體" pitchFamily="34" charset="-120"/>
            </a:rPr>
            <a:t>，</a:t>
          </a:r>
          <a:endParaRPr lang="en-US" altLang="zh-TW" sz="2000" b="1" kern="1200" dirty="0">
            <a:latin typeface="微軟正黑體" pitchFamily="34" charset="-120"/>
            <a:ea typeface="微軟正黑體" pitchFamily="34" charset="-120"/>
          </a:endParaRPr>
        </a:p>
        <a:p>
          <a:pPr marL="539750" lvl="0" indent="0" algn="l" defTabSz="889000">
            <a:lnSpc>
              <a:spcPct val="90000"/>
            </a:lnSpc>
            <a:spcBef>
              <a:spcPct val="0"/>
            </a:spcBef>
            <a:spcAft>
              <a:spcPts val="0"/>
            </a:spcAft>
            <a:buNone/>
          </a:pPr>
          <a:r>
            <a:rPr lang="zh-TW" sz="2000" b="1" kern="1200" dirty="0">
              <a:latin typeface="微軟正黑體" pitchFamily="34" charset="-120"/>
              <a:ea typeface="微軟正黑體" pitchFamily="34" charset="-120"/>
            </a:rPr>
            <a:t>送</a:t>
          </a:r>
          <a:r>
            <a:rPr lang="zh-TW" sz="2000" b="1" kern="1200" dirty="0">
              <a:solidFill>
                <a:srgbClr val="FFFF00"/>
              </a:solidFill>
              <a:latin typeface="微軟正黑體" pitchFamily="34" charset="-120"/>
              <a:ea typeface="微軟正黑體" pitchFamily="34" charset="-120"/>
            </a:rPr>
            <a:t>國中教務處</a:t>
          </a:r>
          <a:r>
            <a:rPr lang="zh-TW" sz="2000" b="1" kern="1200" dirty="0">
              <a:latin typeface="微軟正黑體" pitchFamily="34" charset="-120"/>
              <a:ea typeface="微軟正黑體" pitchFamily="34" charset="-120"/>
            </a:rPr>
            <a:t>提出申請</a:t>
          </a:r>
          <a:endParaRPr lang="zh-TW" altLang="en-US" sz="2000" b="1" kern="1200" dirty="0">
            <a:latin typeface="微軟正黑體" pitchFamily="34" charset="-120"/>
            <a:ea typeface="微軟正黑體" pitchFamily="34" charset="-120"/>
          </a:endParaRPr>
        </a:p>
      </dsp:txBody>
      <dsp:txXfrm>
        <a:off x="22569" y="4649300"/>
        <a:ext cx="4203334" cy="7254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39567-1F23-4E76-A758-5A862BB9EFFC}">
      <dsp:nvSpPr>
        <dsp:cNvPr id="0" name=""/>
        <dsp:cNvSpPr/>
      </dsp:nvSpPr>
      <dsp:spPr>
        <a:xfrm>
          <a:off x="2408017" y="66200"/>
          <a:ext cx="1611278" cy="1097498"/>
        </a:xfrm>
        <a:prstGeom prst="rightArrow">
          <a:avLst>
            <a:gd name="adj1" fmla="val 75000"/>
            <a:gd name="adj2" fmla="val 50000"/>
          </a:avLst>
        </a:prstGeom>
        <a:solidFill>
          <a:srgbClr val="B1FFFF">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ctr" defTabSz="1066800">
            <a:lnSpc>
              <a:spcPct val="90000"/>
            </a:lnSpc>
            <a:spcBef>
              <a:spcPct val="0"/>
            </a:spcBef>
            <a:spcAft>
              <a:spcPct val="15000"/>
            </a:spcAft>
            <a:buChar char="•"/>
          </a:pPr>
          <a:r>
            <a:rPr lang="en-US" altLang="zh-TW" sz="2400" kern="1200" dirty="0">
              <a:solidFill>
                <a:schemeClr val="tx1"/>
              </a:solidFill>
            </a:rPr>
            <a:t>20</a:t>
          </a:r>
          <a:r>
            <a:rPr lang="zh-TW" altLang="en-US" sz="2400" kern="1200" dirty="0">
              <a:solidFill>
                <a:schemeClr val="tx1"/>
              </a:solidFill>
            </a:rPr>
            <a:t>分</a:t>
          </a:r>
          <a:endParaRPr lang="zh-TW" altLang="en-US" sz="2400" b="1" u="sng" kern="1200" dirty="0">
            <a:solidFill>
              <a:schemeClr val="tx1"/>
            </a:solidFill>
          </a:endParaRPr>
        </a:p>
      </dsp:txBody>
      <dsp:txXfrm>
        <a:off x="2408017" y="203387"/>
        <a:ext cx="1199716" cy="823124"/>
      </dsp:txXfrm>
    </dsp:sp>
    <dsp:sp modelId="{50818BBC-F477-4D9E-837A-21259D15C457}">
      <dsp:nvSpPr>
        <dsp:cNvPr id="0" name=""/>
        <dsp:cNvSpPr/>
      </dsp:nvSpPr>
      <dsp:spPr>
        <a:xfrm>
          <a:off x="1047" y="3735"/>
          <a:ext cx="2406970" cy="1222427"/>
        </a:xfrm>
        <a:prstGeom prst="roundRect">
          <a:avLst/>
        </a:prstGeom>
        <a:solidFill>
          <a:srgbClr val="000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zh-TW" altLang="en-US" sz="3600" b="0" kern="1200" cap="none" spc="0" dirty="0">
              <a:ln w="19050">
                <a:solidFill>
                  <a:schemeClr val="tx2">
                    <a:tint val="1000"/>
                  </a:schemeClr>
                </a:solidFill>
                <a:prstDash val="solid"/>
              </a:ln>
              <a:solidFill>
                <a:schemeClr val="bg1"/>
              </a:solidFill>
              <a:effectLst>
                <a:outerShdw blurRad="38100" dist="38100" dir="2700000" algn="tl">
                  <a:srgbClr val="000000">
                    <a:alpha val="43137"/>
                  </a:srgbClr>
                </a:outerShdw>
              </a:effectLst>
            </a:rPr>
            <a:t>適性輔導</a:t>
          </a:r>
        </a:p>
      </dsp:txBody>
      <dsp:txXfrm>
        <a:off x="60721" y="63409"/>
        <a:ext cx="2287622" cy="1103079"/>
      </dsp:txXfrm>
    </dsp:sp>
    <dsp:sp modelId="{B9BF2826-A93F-484E-809F-0952285A6A23}">
      <dsp:nvSpPr>
        <dsp:cNvPr id="0" name=""/>
        <dsp:cNvSpPr/>
      </dsp:nvSpPr>
      <dsp:spPr>
        <a:xfrm>
          <a:off x="2399910" y="1398171"/>
          <a:ext cx="1619535" cy="1720081"/>
        </a:xfrm>
        <a:prstGeom prst="rightArrow">
          <a:avLst>
            <a:gd name="adj1" fmla="val 75000"/>
            <a:gd name="adj2" fmla="val 50000"/>
          </a:avLst>
        </a:prstGeom>
        <a:solidFill>
          <a:srgbClr val="B1FFFF">
            <a:alpha val="90000"/>
          </a:srgbClr>
        </a:solidFill>
        <a:ln w="25400" cap="flat" cmpd="sng" algn="ctr">
          <a:solidFill>
            <a:srgbClr val="0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1" u="sng" kern="1200" dirty="0">
              <a:solidFill>
                <a:srgbClr val="FF0000"/>
              </a:solidFill>
            </a:rPr>
            <a:t>至多採計</a:t>
          </a:r>
          <a:r>
            <a:rPr lang="en-US" altLang="zh-TW" sz="2400" b="1" u="sng" kern="1200" dirty="0">
              <a:solidFill>
                <a:srgbClr val="FF0000"/>
              </a:solidFill>
            </a:rPr>
            <a:t>47</a:t>
          </a:r>
          <a:r>
            <a:rPr lang="zh-TW" altLang="en-US" sz="2400" b="1" u="sng" kern="1200" dirty="0">
              <a:solidFill>
                <a:srgbClr val="FF0000"/>
              </a:solidFill>
            </a:rPr>
            <a:t>分</a:t>
          </a:r>
        </a:p>
      </dsp:txBody>
      <dsp:txXfrm>
        <a:off x="2399910" y="1613181"/>
        <a:ext cx="1012209" cy="1290061"/>
      </dsp:txXfrm>
    </dsp:sp>
    <dsp:sp modelId="{09D89B46-01BD-4CE7-8FF2-34FB9ACC1234}">
      <dsp:nvSpPr>
        <dsp:cNvPr id="0" name=""/>
        <dsp:cNvSpPr/>
      </dsp:nvSpPr>
      <dsp:spPr>
        <a:xfrm>
          <a:off x="0" y="1405533"/>
          <a:ext cx="2399013" cy="1670268"/>
        </a:xfrm>
        <a:prstGeom prst="roundRect">
          <a:avLst/>
        </a:prstGeom>
        <a:solidFill>
          <a:srgbClr val="000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zh-TW" altLang="en-US" sz="3600" b="0" kern="1200" cap="none" spc="0" dirty="0">
              <a:ln w="19050">
                <a:solidFill>
                  <a:schemeClr val="tx2">
                    <a:tint val="1000"/>
                  </a:schemeClr>
                </a:solidFill>
                <a:prstDash val="solid"/>
              </a:ln>
              <a:solidFill>
                <a:schemeClr val="bg1"/>
              </a:solidFill>
              <a:effectLst>
                <a:outerShdw blurRad="38100" dist="38100" dir="2700000" algn="tl">
                  <a:srgbClr val="000000">
                    <a:alpha val="43137"/>
                  </a:srgbClr>
                </a:outerShdw>
              </a:effectLst>
            </a:rPr>
            <a:t>多元學習</a:t>
          </a:r>
        </a:p>
      </dsp:txBody>
      <dsp:txXfrm>
        <a:off x="81536" y="1487069"/>
        <a:ext cx="2235941" cy="1507196"/>
      </dsp:txXfrm>
    </dsp:sp>
    <dsp:sp modelId="{7F5A4194-DD68-4720-A3F1-055B09A92190}">
      <dsp:nvSpPr>
        <dsp:cNvPr id="0" name=""/>
        <dsp:cNvSpPr/>
      </dsp:nvSpPr>
      <dsp:spPr>
        <a:xfrm>
          <a:off x="1860677" y="3781800"/>
          <a:ext cx="1618500" cy="148099"/>
        </a:xfrm>
        <a:prstGeom prst="rightArrow">
          <a:avLst>
            <a:gd name="adj1" fmla="val 75000"/>
            <a:gd name="adj2" fmla="val 50000"/>
          </a:avLst>
        </a:prstGeom>
        <a:solidFill>
          <a:srgbClr val="B1FFFF">
            <a:alpha val="90000"/>
          </a:srgbClr>
        </a:solidFill>
        <a:ln w="25400" cap="flat" cmpd="sng" algn="ctr">
          <a:solidFill>
            <a:srgbClr val="000000">
              <a:alpha val="90000"/>
            </a:srgbClr>
          </a:solidFill>
          <a:prstDash val="solid"/>
        </a:ln>
        <a:effectLst/>
      </dsp:spPr>
      <dsp:style>
        <a:lnRef idx="2">
          <a:scrgbClr r="0" g="0" b="0"/>
        </a:lnRef>
        <a:fillRef idx="1">
          <a:scrgbClr r="0" g="0" b="0"/>
        </a:fillRef>
        <a:effectRef idx="0">
          <a:scrgbClr r="0" g="0" b="0"/>
        </a:effectRef>
        <a:fontRef idx="minor"/>
      </dsp:style>
    </dsp:sp>
    <dsp:sp modelId="{6809B6DE-738A-451F-AE53-B13DE41CAB84}">
      <dsp:nvSpPr>
        <dsp:cNvPr id="0" name=""/>
        <dsp:cNvSpPr/>
      </dsp:nvSpPr>
      <dsp:spPr>
        <a:xfrm>
          <a:off x="0" y="3304968"/>
          <a:ext cx="2396105" cy="1045173"/>
        </a:xfrm>
        <a:prstGeom prst="roundRect">
          <a:avLst/>
        </a:prstGeom>
        <a:solidFill>
          <a:srgbClr val="000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zh-TW" altLang="en-US" sz="3600" b="0" kern="1200" cap="none" spc="0" dirty="0">
              <a:ln w="19050">
                <a:solidFill>
                  <a:schemeClr val="tx2">
                    <a:tint val="1000"/>
                  </a:schemeClr>
                </a:solidFill>
                <a:prstDash val="solid"/>
              </a:ln>
              <a:solidFill>
                <a:schemeClr val="bg1"/>
              </a:solidFill>
              <a:effectLst>
                <a:outerShdw blurRad="38100" dist="38100" dir="2700000" algn="tl">
                  <a:srgbClr val="000000">
                    <a:alpha val="43137"/>
                  </a:srgbClr>
                </a:outerShdw>
              </a:effectLst>
            </a:rPr>
            <a:t>扶助弱勢</a:t>
          </a:r>
        </a:p>
      </dsp:txBody>
      <dsp:txXfrm>
        <a:off x="51021" y="3355989"/>
        <a:ext cx="2294063" cy="943131"/>
      </dsp:txXfrm>
    </dsp:sp>
    <dsp:sp modelId="{413D0A37-9639-43F8-AAA7-6563C960F0FF}">
      <dsp:nvSpPr>
        <dsp:cNvPr id="0" name=""/>
        <dsp:cNvSpPr/>
      </dsp:nvSpPr>
      <dsp:spPr>
        <a:xfrm>
          <a:off x="2295192" y="4578723"/>
          <a:ext cx="1618500" cy="931682"/>
        </a:xfrm>
        <a:prstGeom prst="rightArrow">
          <a:avLst>
            <a:gd name="adj1" fmla="val 75000"/>
            <a:gd name="adj2" fmla="val 50000"/>
          </a:avLst>
        </a:prstGeom>
        <a:solidFill>
          <a:srgbClr val="B1FFFF">
            <a:alpha val="90000"/>
          </a:srgbClr>
        </a:solidFill>
        <a:ln w="25400" cap="flat" cmpd="sng" algn="ctr">
          <a:solidFill>
            <a:srgbClr val="0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600" tIns="15240" rIns="0" bIns="15240" numCol="1" spcCol="1270" anchor="ctr" anchorCtr="0">
          <a:noAutofit/>
        </a:bodyPr>
        <a:lstStyle/>
        <a:p>
          <a:pPr marL="0" lvl="1" indent="0" algn="r" defTabSz="1066800">
            <a:lnSpc>
              <a:spcPct val="90000"/>
            </a:lnSpc>
            <a:spcBef>
              <a:spcPct val="0"/>
            </a:spcBef>
            <a:spcAft>
              <a:spcPct val="15000"/>
            </a:spcAft>
            <a:buChar char="•"/>
          </a:pPr>
          <a:r>
            <a:rPr lang="en-US" altLang="zh-TW" sz="2400" kern="1200" dirty="0">
              <a:solidFill>
                <a:schemeClr val="tx1"/>
              </a:solidFill>
              <a:latin typeface="+mn-lt"/>
            </a:rPr>
            <a:t>30</a:t>
          </a:r>
          <a:r>
            <a:rPr lang="zh-TW" altLang="en-US" sz="2400" kern="1200" dirty="0">
              <a:solidFill>
                <a:schemeClr val="tx1"/>
              </a:solidFill>
              <a:latin typeface="+mn-lt"/>
            </a:rPr>
            <a:t>分</a:t>
          </a:r>
        </a:p>
      </dsp:txBody>
      <dsp:txXfrm>
        <a:off x="2295192" y="4695183"/>
        <a:ext cx="1269119" cy="698762"/>
      </dsp:txXfrm>
    </dsp:sp>
    <dsp:sp modelId="{BDD9785E-5988-4D9A-BEBF-25DE815D2930}">
      <dsp:nvSpPr>
        <dsp:cNvPr id="0" name=""/>
        <dsp:cNvSpPr/>
      </dsp:nvSpPr>
      <dsp:spPr>
        <a:xfrm>
          <a:off x="20485" y="4511178"/>
          <a:ext cx="2396105" cy="1045173"/>
        </a:xfrm>
        <a:prstGeom prst="roundRect">
          <a:avLst/>
        </a:prstGeom>
        <a:solidFill>
          <a:srgbClr val="000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zh-TW" altLang="en-US" sz="3600" b="0" kern="1200" cap="none" spc="0" dirty="0">
              <a:ln w="19050">
                <a:solidFill>
                  <a:schemeClr val="tx2">
                    <a:tint val="1000"/>
                  </a:schemeClr>
                </a:solidFill>
                <a:prstDash val="solid"/>
              </a:ln>
              <a:solidFill>
                <a:schemeClr val="bg1"/>
              </a:solidFill>
              <a:effectLst>
                <a:outerShdw blurRad="38100" dist="38100" dir="2700000" algn="tl">
                  <a:srgbClr val="000000">
                    <a:alpha val="43137"/>
                  </a:srgbClr>
                </a:outerShdw>
              </a:effectLst>
            </a:rPr>
            <a:t>教育會考</a:t>
          </a:r>
        </a:p>
      </dsp:txBody>
      <dsp:txXfrm>
        <a:off x="71506" y="4562199"/>
        <a:ext cx="2294063" cy="94313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541" tIns="45770" rIns="91541" bIns="4577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4450" y="0"/>
            <a:ext cx="2949575" cy="496888"/>
          </a:xfrm>
          <a:prstGeom prst="rect">
            <a:avLst/>
          </a:prstGeom>
        </p:spPr>
        <p:txBody>
          <a:bodyPr vert="horz" wrap="square" lIns="91541" tIns="45770" rIns="91541" bIns="45770" numCol="1" anchor="t" anchorCtr="0" compatLnSpc="1">
            <a:prstTxWarp prst="textNoShape">
              <a:avLst/>
            </a:prstTxWarp>
          </a:bodyPr>
          <a:lstStyle>
            <a:lvl1pPr algn="r">
              <a:defRPr kumimoji="0" sz="1200">
                <a:ea typeface="新細明體" pitchFamily="18" charset="-120"/>
              </a:defRPr>
            </a:lvl1pPr>
          </a:lstStyle>
          <a:p>
            <a:pPr>
              <a:defRPr/>
            </a:pPr>
            <a:fld id="{6F7F1D5F-17BA-4292-AC1F-B623029C4D5E}" type="datetimeFigureOut">
              <a:rPr lang="zh-TW" altLang="en-US"/>
              <a:pPr>
                <a:defRPr/>
              </a:pPr>
              <a:t>2019/3/23</a:t>
            </a:fld>
            <a:endParaRPr lang="zh-TW"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lIns="91541" tIns="45770" rIns="91541" bIns="4577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4450" y="9440863"/>
            <a:ext cx="2949575" cy="496887"/>
          </a:xfrm>
          <a:prstGeom prst="rect">
            <a:avLst/>
          </a:prstGeom>
        </p:spPr>
        <p:txBody>
          <a:bodyPr vert="horz" wrap="square" lIns="91541" tIns="45770" rIns="91541" bIns="45770" numCol="1" anchor="b" anchorCtr="0" compatLnSpc="1">
            <a:prstTxWarp prst="textNoShape">
              <a:avLst/>
            </a:prstTxWarp>
          </a:bodyPr>
          <a:lstStyle>
            <a:lvl1pPr algn="r">
              <a:defRPr kumimoji="0" sz="1200">
                <a:ea typeface="新細明體" pitchFamily="18" charset="-120"/>
              </a:defRPr>
            </a:lvl1pPr>
          </a:lstStyle>
          <a:p>
            <a:pPr>
              <a:defRPr/>
            </a:pPr>
            <a:fld id="{1307BE23-1DEA-45F4-86E7-80D9D4B0D211}" type="slidenum">
              <a:rPr lang="zh-TW" altLang="en-US"/>
              <a:pPr>
                <a:defRPr/>
              </a:pPr>
              <a:t>‹#›</a:t>
            </a:fld>
            <a:endParaRPr lang="zh-TW" altLang="en-US"/>
          </a:p>
        </p:txBody>
      </p:sp>
    </p:spTree>
    <p:extLst>
      <p:ext uri="{BB962C8B-B14F-4D97-AF65-F5344CB8AC3E}">
        <p14:creationId xmlns:p14="http://schemas.microsoft.com/office/powerpoint/2010/main" val="519680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541" tIns="45770" rIns="91541" bIns="4577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4450" y="0"/>
            <a:ext cx="2949575" cy="496888"/>
          </a:xfrm>
          <a:prstGeom prst="rect">
            <a:avLst/>
          </a:prstGeom>
        </p:spPr>
        <p:txBody>
          <a:bodyPr vert="horz" wrap="square" lIns="91541" tIns="45770" rIns="91541" bIns="45770" numCol="1" anchor="t" anchorCtr="0" compatLnSpc="1">
            <a:prstTxWarp prst="textNoShape">
              <a:avLst/>
            </a:prstTxWarp>
          </a:bodyPr>
          <a:lstStyle>
            <a:lvl1pPr algn="r">
              <a:defRPr kumimoji="0" sz="1200">
                <a:ea typeface="新細明體" pitchFamily="18" charset="-120"/>
              </a:defRPr>
            </a:lvl1pPr>
          </a:lstStyle>
          <a:p>
            <a:pPr>
              <a:defRPr/>
            </a:pPr>
            <a:fld id="{F9B21E8A-C098-4BBF-BEFC-CB3A255B9A08}" type="datetimeFigureOut">
              <a:rPr lang="zh-TW" altLang="en-US"/>
              <a:pPr>
                <a:defRPr/>
              </a:pPr>
              <a:t>2019/3/23</a:t>
            </a:fld>
            <a:endParaRPr lang="zh-TW" altLang="en-US"/>
          </a:p>
        </p:txBody>
      </p:sp>
      <p:sp>
        <p:nvSpPr>
          <p:cNvPr id="4" name="投影片圖像版面配置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541" tIns="45770" rIns="91541" bIns="45770" rtlCol="0" anchor="ctr"/>
          <a:lstStyle/>
          <a:p>
            <a:pPr lvl="0"/>
            <a:endParaRPr lang="zh-TW" altLang="en-US" noProof="0"/>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541" tIns="45770" rIns="91541" bIns="4577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541" tIns="45770" rIns="91541" bIns="4577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4450" y="9440863"/>
            <a:ext cx="2949575" cy="496887"/>
          </a:xfrm>
          <a:prstGeom prst="rect">
            <a:avLst/>
          </a:prstGeom>
        </p:spPr>
        <p:txBody>
          <a:bodyPr vert="horz" wrap="square" lIns="91541" tIns="45770" rIns="91541" bIns="45770" numCol="1" anchor="b" anchorCtr="0" compatLnSpc="1">
            <a:prstTxWarp prst="textNoShape">
              <a:avLst/>
            </a:prstTxWarp>
          </a:bodyPr>
          <a:lstStyle>
            <a:lvl1pPr algn="r">
              <a:defRPr kumimoji="0" sz="1200">
                <a:ea typeface="新細明體" pitchFamily="18" charset="-120"/>
              </a:defRPr>
            </a:lvl1pPr>
          </a:lstStyle>
          <a:p>
            <a:pPr>
              <a:defRPr/>
            </a:pPr>
            <a:fld id="{9D615BDC-0653-4FCA-B179-72E9309ADB32}" type="slidenum">
              <a:rPr lang="zh-TW" altLang="en-US"/>
              <a:pPr>
                <a:defRPr/>
              </a:pPr>
              <a:t>‹#›</a:t>
            </a:fld>
            <a:endParaRPr lang="zh-TW" altLang="en-US"/>
          </a:p>
        </p:txBody>
      </p:sp>
    </p:spTree>
    <p:extLst>
      <p:ext uri="{BB962C8B-B14F-4D97-AF65-F5344CB8AC3E}">
        <p14:creationId xmlns:p14="http://schemas.microsoft.com/office/powerpoint/2010/main" val="3371957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2F6D27E-6C44-4585-A7B1-AD38DAE1891C}" type="slidenum">
              <a:rPr lang="en-US" altLang="zh-TW" smtClean="0">
                <a:latin typeface="Arial" charset="0"/>
                <a:ea typeface="新細明體" charset="-120"/>
              </a:rPr>
              <a:pPr/>
              <a:t>4</a:t>
            </a:fld>
            <a:endParaRPr lang="en-US" altLang="zh-TW">
              <a:latin typeface="Arial" charset="0"/>
              <a:ea typeface="新細明體" charset="-120"/>
            </a:endParaRPr>
          </a:p>
        </p:txBody>
      </p:sp>
      <p:sp>
        <p:nvSpPr>
          <p:cNvPr id="34819" name="投影片圖像版面配置區 1"/>
          <p:cNvSpPr>
            <a:spLocks noGrp="1" noRot="1" noChangeAspect="1" noTextEdit="1"/>
          </p:cNvSpPr>
          <p:nvPr>
            <p:ph type="sldImg"/>
          </p:nvPr>
        </p:nvSpPr>
        <p:spPr>
          <a:ln/>
        </p:spPr>
      </p:sp>
      <p:sp>
        <p:nvSpPr>
          <p:cNvPr id="34820" name="備忘稿版面配置區 2"/>
          <p:cNvSpPr>
            <a:spLocks noGrp="1"/>
          </p:cNvSpPr>
          <p:nvPr>
            <p:ph type="body" idx="1"/>
          </p:nvPr>
        </p:nvSpPr>
        <p:spPr>
          <a:noFill/>
          <a:ln/>
        </p:spPr>
        <p:txBody>
          <a:bodyPr lIns="91433" tIns="45717" rIns="91433" bIns="45717"/>
          <a:lstStyle/>
          <a:p>
            <a:pPr eaLnBrk="1" hangingPunct="1"/>
            <a:endParaRPr lang="zh-TW" altLang="zh-TW">
              <a:latin typeface="Arial" charset="0"/>
              <a:ea typeface="新細明體" charset="-120"/>
            </a:endParaRPr>
          </a:p>
        </p:txBody>
      </p:sp>
      <p:sp>
        <p:nvSpPr>
          <p:cNvPr id="34821" name="投影片編號版面配置區 3"/>
          <p:cNvSpPr txBox="1">
            <a:spLocks noGrp="1"/>
          </p:cNvSpPr>
          <p:nvPr/>
        </p:nvSpPr>
        <p:spPr bwMode="auto">
          <a:xfrm>
            <a:off x="3854939" y="9440646"/>
            <a:ext cx="2949099" cy="496967"/>
          </a:xfrm>
          <a:prstGeom prst="rect">
            <a:avLst/>
          </a:prstGeom>
          <a:noFill/>
          <a:ln w="9525">
            <a:noFill/>
            <a:miter lim="800000"/>
            <a:headEnd/>
            <a:tailEnd/>
          </a:ln>
        </p:spPr>
        <p:txBody>
          <a:bodyPr lIns="91433" tIns="45717" rIns="91433" bIns="45717" anchor="b"/>
          <a:lstStyle/>
          <a:p>
            <a:pPr algn="r" eaLnBrk="0" hangingPunct="0"/>
            <a:fld id="{57259706-EFD2-4AA0-806C-4442B340D050}" type="slidenum">
              <a:rPr lang="en-US" altLang="zh-TW" sz="1200"/>
              <a:pPr algn="r" eaLnBrk="0" hangingPunct="0"/>
              <a:t>4</a:t>
            </a:fld>
            <a:endParaRPr lang="en-US" altLang="zh-TW" sz="1200"/>
          </a:p>
        </p:txBody>
      </p:sp>
    </p:spTree>
    <p:extLst>
      <p:ext uri="{BB962C8B-B14F-4D97-AF65-F5344CB8AC3E}">
        <p14:creationId xmlns:p14="http://schemas.microsoft.com/office/powerpoint/2010/main" val="368224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73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87395"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668299-0A6B-47EF-BD9E-EA3E5539F04B}"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403848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94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89443"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E89EC8-CD63-426E-A5B8-E3362F8EB0BF}"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8395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14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91491"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4AFB36-1DAD-4029-A222-3E50778B27DB}"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362239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73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87395"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668299-0A6B-47EF-BD9E-EA3E5539F04B}"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2076297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投影片影像版面配置區 1"/>
          <p:cNvSpPr>
            <a:spLocks noGrp="1" noRot="1" noChangeAspect="1"/>
          </p:cNvSpPr>
          <p:nvPr>
            <p:ph type="sldImg"/>
          </p:nvPr>
        </p:nvSpPr>
        <p:spPr bwMode="auto">
          <a:noFill/>
          <a:ln>
            <a:solidFill>
              <a:srgbClr val="000000"/>
            </a:solidFill>
            <a:miter lim="800000"/>
            <a:headEnd/>
            <a:tailEnd/>
          </a:ln>
        </p:spPr>
      </p:sp>
      <p:sp>
        <p:nvSpPr>
          <p:cNvPr id="172034" name="備忘稿版面配置區 2"/>
          <p:cNvSpPr>
            <a:spLocks noGrp="1"/>
          </p:cNvSpPr>
          <p:nvPr>
            <p:ph type="body" idx="1"/>
          </p:nvPr>
        </p:nvSpPr>
        <p:spPr bwMode="auto">
          <a:noFill/>
        </p:spPr>
        <p:txBody>
          <a:bodyPr wrap="square" numCol="1" anchor="t" anchorCtr="0" compatLnSpc="1">
            <a:prstTxWarp prst="textNoShape">
              <a:avLst/>
            </a:prstTxWarp>
          </a:bodyPr>
          <a:lstStyle/>
          <a:p>
            <a:r>
              <a:rPr kumimoji="1" lang="zh-TW" altLang="en-US"/>
              <a:t>綜整而言所謂的適性輔導就是要透過綜合活動、技藝教育等課程</a:t>
            </a:r>
            <a:r>
              <a:rPr kumimoji="1" lang="en-US" altLang="zh-TW"/>
              <a:t> </a:t>
            </a:r>
            <a:r>
              <a:rPr kumimoji="1" lang="zh-TW" altLang="en-US"/>
              <a:t>以及生涯發展教育、親職教育等計畫與心理測驗、生涯輔導手冊等工具再加上三級輔導的專業人力等各個面向的整體環狀架構</a:t>
            </a:r>
            <a:endParaRPr kumimoji="1" lang="en-US" altLang="zh-TW"/>
          </a:p>
          <a:p>
            <a:r>
              <a:rPr kumimoji="1" lang="zh-TW" altLang="en-US"/>
              <a:t>來達到幫助孩子是選擇</a:t>
            </a:r>
            <a:r>
              <a:rPr kumimoji="1" lang="en-US" altLang="zh-TW"/>
              <a:t> </a:t>
            </a:r>
            <a:r>
              <a:rPr kumimoji="1" lang="zh-TW" altLang="en-US"/>
              <a:t>成就每個孩子的目標</a:t>
            </a:r>
          </a:p>
        </p:txBody>
      </p:sp>
      <p:sp>
        <p:nvSpPr>
          <p:cNvPr id="4" name="投影片編號版面配置區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A84133-7B92-46E9-973B-6A5E455F677A}"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26385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613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176131" name="投影片編號版面配置區 3"/>
          <p:cNvSpPr txBox="1">
            <a:spLocks noGrp="1"/>
          </p:cNvSpPr>
          <p:nvPr/>
        </p:nvSpPr>
        <p:spPr bwMode="auto">
          <a:xfrm>
            <a:off x="3858952" y="9503095"/>
            <a:ext cx="2953019" cy="500162"/>
          </a:xfrm>
          <a:prstGeom prst="rect">
            <a:avLst/>
          </a:prstGeom>
          <a:noFill/>
          <a:ln w="9525">
            <a:noFill/>
            <a:miter lim="800000"/>
            <a:headEnd/>
            <a:tailEnd/>
          </a:ln>
        </p:spPr>
        <p:txBody>
          <a:bodyPr lIns="91916" tIns="45958" rIns="91916" bIns="4595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54FE2BB8-7233-4BC6-B1DE-4BA030E744F8}" type="slidenum">
              <a:rPr kumimoji="1" lang="zh-TW" altLang="en-US" sz="1200" b="0" i="0" u="none" strike="noStrike" kern="1200" cap="none" spc="0" normalizeH="0" baseline="0" noProof="0">
                <a:ln>
                  <a:noFill/>
                </a:ln>
                <a:solidFill>
                  <a:srgbClr val="000000"/>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zh-TW" sz="1200" b="0" i="0" u="none" strike="noStrike" kern="1200" cap="none" spc="0" normalizeH="0" baseline="0" noProof="0" dirty="0">
              <a:ln>
                <a:noFill/>
              </a:ln>
              <a:solidFill>
                <a:srgbClr val="000000"/>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4255417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817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178179" name="投影片編號版面配置區 3"/>
          <p:cNvSpPr txBox="1">
            <a:spLocks noGrp="1"/>
          </p:cNvSpPr>
          <p:nvPr/>
        </p:nvSpPr>
        <p:spPr bwMode="auto">
          <a:xfrm>
            <a:off x="3858952" y="9503095"/>
            <a:ext cx="2953019" cy="500162"/>
          </a:xfrm>
          <a:prstGeom prst="rect">
            <a:avLst/>
          </a:prstGeom>
          <a:noFill/>
          <a:ln w="9525">
            <a:noFill/>
            <a:miter lim="800000"/>
            <a:headEnd/>
            <a:tailEnd/>
          </a:ln>
        </p:spPr>
        <p:txBody>
          <a:bodyPr lIns="91916" tIns="45958" rIns="91916" bIns="4595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9FB05EE-DAD7-4D7C-9B4A-C104C1DD498B}" type="slidenum">
              <a:rPr kumimoji="1" lang="zh-TW" altLang="en-US" sz="1200" b="0" i="0" u="none" strike="noStrike" kern="1200" cap="none" spc="0" normalizeH="0" baseline="0" noProof="0">
                <a:ln>
                  <a:noFill/>
                </a:ln>
                <a:solidFill>
                  <a:srgbClr val="000000"/>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zh-TW" sz="1200" b="0" i="0" u="none" strike="noStrike" kern="1200" cap="none" spc="0" normalizeH="0" baseline="0" noProof="0" dirty="0">
              <a:ln>
                <a:noFill/>
              </a:ln>
              <a:solidFill>
                <a:srgbClr val="000000"/>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429407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022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a:p>
        </p:txBody>
      </p:sp>
      <p:sp>
        <p:nvSpPr>
          <p:cNvPr id="180227" name="投影片編號版面配置區 3"/>
          <p:cNvSpPr txBox="1">
            <a:spLocks noGrp="1"/>
          </p:cNvSpPr>
          <p:nvPr/>
        </p:nvSpPr>
        <p:spPr bwMode="auto">
          <a:xfrm>
            <a:off x="3858952" y="9503095"/>
            <a:ext cx="2953019" cy="500162"/>
          </a:xfrm>
          <a:prstGeom prst="rect">
            <a:avLst/>
          </a:prstGeom>
          <a:noFill/>
          <a:ln w="9525">
            <a:noFill/>
            <a:miter lim="800000"/>
            <a:headEnd/>
            <a:tailEnd/>
          </a:ln>
        </p:spPr>
        <p:txBody>
          <a:bodyPr lIns="91916" tIns="45958" rIns="91916" bIns="4595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17BF2769-DC20-4451-8A0C-62942AE4FE42}" type="slidenum">
              <a:rPr kumimoji="1" lang="zh-TW" altLang="en-US" sz="1200" b="0" i="0" u="none" strike="noStrike" kern="1200" cap="none" spc="0" normalizeH="0" baseline="0" noProof="0">
                <a:ln>
                  <a:noFill/>
                </a:ln>
                <a:solidFill>
                  <a:srgbClr val="000000"/>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zh-TW" sz="1200" b="0" i="0" u="none" strike="noStrike" kern="1200" cap="none" spc="0" normalizeH="0" baseline="0" noProof="0" dirty="0">
              <a:ln>
                <a:noFill/>
              </a:ln>
              <a:solidFill>
                <a:srgbClr val="000000"/>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59312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639"/>
          <p:cNvSpPr>
            <a:spLocks noGrp="1"/>
          </p:cNvSpPr>
          <p:nvPr>
            <p:ph type="body" idx="1"/>
          </p:nvPr>
        </p:nvSpPr>
        <p:spPr bwMode="auto">
          <a:xfrm>
            <a:off x="679450" y="4721225"/>
            <a:ext cx="5446713" cy="4470400"/>
          </a:xfrm>
          <a:noFill/>
        </p:spPr>
        <p:txBody>
          <a:bodyPr wrap="square" lIns="88331" tIns="88331" rIns="88331" bIns="88331" numCol="1" anchor="ctr" anchorCtr="0" compatLnSpc="1">
            <a:prstTxWarp prst="textNoShape">
              <a:avLst/>
            </a:prstTxWarp>
          </a:bodyPr>
          <a:lstStyle/>
          <a:p>
            <a:pPr eaLnBrk="1" hangingPunct="1">
              <a:spcBef>
                <a:spcPct val="0"/>
              </a:spcBef>
            </a:pPr>
            <a:endParaRPr lang="zh-TW" altLang="zh-TW"/>
          </a:p>
        </p:txBody>
      </p:sp>
      <p:sp>
        <p:nvSpPr>
          <p:cNvPr id="195586" name="Shape 640"/>
          <p:cNvSpPr>
            <a:spLocks noGrp="1" noRot="1" noChangeAspect="1" noTextEdit="1"/>
          </p:cNvSpPr>
          <p:nvPr>
            <p:ph type="sldImg" idx="2"/>
          </p:nvPr>
        </p:nvSpPr>
        <p:spPr bwMode="auto">
          <a:xfrm>
            <a:off x="920750" y="747713"/>
            <a:ext cx="4965700" cy="37258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Tree>
    <p:extLst>
      <p:ext uri="{BB962C8B-B14F-4D97-AF65-F5344CB8AC3E}">
        <p14:creationId xmlns:p14="http://schemas.microsoft.com/office/powerpoint/2010/main" val="379916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a:t>請大略清點舉手人數，逐題記錄舉手成數</a:t>
            </a:r>
            <a:r>
              <a:rPr lang="en-US" altLang="zh-TW"/>
              <a:t>(5</a:t>
            </a:r>
            <a:r>
              <a:rPr lang="zh-TW" altLang="en-US"/>
              <a:t>成、</a:t>
            </a:r>
            <a:r>
              <a:rPr lang="en-US" altLang="zh-TW"/>
              <a:t>8</a:t>
            </a:r>
            <a:r>
              <a:rPr lang="zh-TW" altLang="en-US"/>
              <a:t>成、</a:t>
            </a:r>
            <a:r>
              <a:rPr lang="en-US" altLang="zh-TW"/>
              <a:t>9</a:t>
            </a:r>
            <a:r>
              <a:rPr lang="zh-TW" altLang="en-US"/>
              <a:t>成或全數</a:t>
            </a:r>
            <a:r>
              <a:rPr lang="en-US" altLang="zh-TW"/>
              <a:t>)</a:t>
            </a:r>
            <a:r>
              <a:rPr lang="zh-TW" altLang="en-US"/>
              <a:t>，填於成果報表內。</a:t>
            </a:r>
          </a:p>
        </p:txBody>
      </p:sp>
    </p:spTree>
    <p:extLst>
      <p:ext uri="{BB962C8B-B14F-4D97-AF65-F5344CB8AC3E}">
        <p14:creationId xmlns:p14="http://schemas.microsoft.com/office/powerpoint/2010/main" val="46523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TextEdit="1"/>
          </p:cNvSpPr>
          <p:nvPr>
            <p:ph type="sldImg"/>
          </p:nvPr>
        </p:nvSpPr>
        <p:spPr bwMode="auto">
          <a:noFill/>
          <a:ln>
            <a:solidFill>
              <a:srgbClr val="000000"/>
            </a:solidFill>
            <a:miter lim="800000"/>
            <a:headEnd/>
            <a:tailEnd/>
          </a:ln>
        </p:spPr>
      </p:sp>
      <p:sp>
        <p:nvSpPr>
          <p:cNvPr id="240642"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a:t>請大略清點舉手人數，逐題記錄舉手成數</a:t>
            </a:r>
            <a:r>
              <a:rPr lang="en-US" altLang="zh-TW"/>
              <a:t>(5</a:t>
            </a:r>
            <a:r>
              <a:rPr lang="zh-TW" altLang="en-US"/>
              <a:t>成、</a:t>
            </a:r>
            <a:r>
              <a:rPr lang="en-US" altLang="zh-TW"/>
              <a:t>8</a:t>
            </a:r>
            <a:r>
              <a:rPr lang="zh-TW" altLang="en-US"/>
              <a:t>成、</a:t>
            </a:r>
            <a:r>
              <a:rPr lang="en-US" altLang="zh-TW"/>
              <a:t>9</a:t>
            </a:r>
            <a:r>
              <a:rPr lang="zh-TW" altLang="en-US"/>
              <a:t>成或全數</a:t>
            </a:r>
            <a:r>
              <a:rPr lang="en-US" altLang="zh-TW"/>
              <a:t>)</a:t>
            </a:r>
            <a:r>
              <a:rPr lang="zh-TW" altLang="en-US"/>
              <a:t>，填於成果報表內。</a:t>
            </a:r>
          </a:p>
        </p:txBody>
      </p:sp>
    </p:spTree>
    <p:extLst>
      <p:ext uri="{BB962C8B-B14F-4D97-AF65-F5344CB8AC3E}">
        <p14:creationId xmlns:p14="http://schemas.microsoft.com/office/powerpoint/2010/main" val="2566538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修訂說明：</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多元入學改適性入學是因為目前教育部已經使用適性入學來統合所有入學管道。</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優先免試為部分區域免試入學設定給該區國中保障名額使用，本區學生即使跨就學區亦無法參加，因此去除。竹苗區簡章第</a:t>
            </a:r>
            <a:r>
              <a:rPr lang="en-US" altLang="zh-TW" dirty="0"/>
              <a:t>12~17</a:t>
            </a:r>
            <a:r>
              <a:rPr lang="zh-TW" altLang="en-US" dirty="0"/>
              <a:t>頁。</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a:latin typeface="標楷體" pitchFamily="65" charset="-120"/>
                <a:ea typeface="標楷體" pitchFamily="65" charset="-120"/>
              </a:rPr>
              <a:t>宜蘭區專長生為宜蘭縣國中畢業生才能報名，</a:t>
            </a:r>
            <a:r>
              <a:rPr lang="zh-TW" altLang="en-US" dirty="0"/>
              <a:t>本區學生即使跨就學區亦無法參加，因此去除。 宜蘭區簡章第</a:t>
            </a:r>
            <a:r>
              <a:rPr lang="en-US" altLang="zh-TW" dirty="0"/>
              <a:t>5</a:t>
            </a:r>
            <a:r>
              <a:rPr lang="zh-TW" altLang="en-US" dirty="0"/>
              <a:t>頁。</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b="1" kern="1200" dirty="0">
                <a:solidFill>
                  <a:srgbClr val="0000FF"/>
                </a:solidFill>
                <a:latin typeface="標楷體" pitchFamily="65" charset="-120"/>
                <a:ea typeface="標楷體" pitchFamily="65" charset="-120"/>
                <a:cs typeface="+mn-cs"/>
              </a:rPr>
              <a:t>進修學校非應屆獨招：非應屆畢業生管道，改列其他。</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a:latin typeface="標楷體" pitchFamily="65" charset="-120"/>
                <a:ea typeface="標楷體" pitchFamily="65" charset="-120"/>
              </a:rPr>
              <a:t>基北區產特、、原住民藝能班</a:t>
            </a:r>
            <a:r>
              <a:rPr lang="zh-TW" altLang="en-US" dirty="0"/>
              <a:t>：單獨向招生學校報名。</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a:latin typeface="標楷體" pitchFamily="65" charset="-120"/>
                <a:ea typeface="標楷體" pitchFamily="65" charset="-120"/>
              </a:rPr>
              <a:t>專業群科學校特色招生：加考術科</a:t>
            </a:r>
            <a:endParaRPr lang="en-US" altLang="zh-TW" sz="1200" dirty="0">
              <a:latin typeface="標楷體" pitchFamily="65" charset="-120"/>
              <a:ea typeface="標楷體" pitchFamily="65"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a:latin typeface="標楷體" pitchFamily="65" charset="-120"/>
                <a:ea typeface="標楷體" pitchFamily="65" charset="-120"/>
              </a:rPr>
              <a:t>園區生獨招</a:t>
            </a:r>
            <a:r>
              <a:rPr lang="zh-TW" altLang="en-US" dirty="0"/>
              <a:t>、</a:t>
            </a:r>
            <a:r>
              <a:rPr lang="zh-TW" altLang="en-US" sz="1200" dirty="0">
                <a:latin typeface="標楷體" pitchFamily="65" charset="-120"/>
                <a:ea typeface="標楷體" pitchFamily="65" charset="-120"/>
              </a:rPr>
              <a:t>屏東區離島生：有家長工作地或居住地限制，</a:t>
            </a:r>
            <a:r>
              <a:rPr lang="zh-TW" altLang="en-US" dirty="0"/>
              <a:t>本區學生即使跨就學區亦無法參加，因此去除。 </a:t>
            </a:r>
            <a:endParaRPr lang="en-US" altLang="zh-TW" sz="1200" dirty="0">
              <a:latin typeface="標楷體" pitchFamily="65" charset="-120"/>
              <a:ea typeface="標楷體" pitchFamily="65"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技術型及單科型</a:t>
            </a:r>
            <a:r>
              <a:rPr lang="zh-TW" altLang="en-US" sz="1200" dirty="0">
                <a:latin typeface="標楷體" pitchFamily="65" charset="-120"/>
                <a:ea typeface="標楷體" pitchFamily="65" charset="-120"/>
              </a:rPr>
              <a:t>、實驗班、台商子弟專案：不清楚故刪除</a:t>
            </a:r>
          </a:p>
        </p:txBody>
      </p:sp>
      <p:sp>
        <p:nvSpPr>
          <p:cNvPr id="4" name="投影片編號版面配置區 3"/>
          <p:cNvSpPr>
            <a:spLocks noGrp="1"/>
          </p:cNvSpPr>
          <p:nvPr>
            <p:ph type="sldNum" sz="quarter" idx="10"/>
          </p:nvPr>
        </p:nvSpPr>
        <p:spPr/>
        <p:txBody>
          <a:bodyPr/>
          <a:lstStyle/>
          <a:p>
            <a:pPr>
              <a:defRPr/>
            </a:pPr>
            <a:fld id="{9D615BDC-0653-4FCA-B179-72E9309ADB32}" type="slidenum">
              <a:rPr lang="zh-TW" altLang="en-US" smtClean="0"/>
              <a:pPr>
                <a:defRPr/>
              </a:pPr>
              <a:t>36</a:t>
            </a:fld>
            <a:endParaRPr lang="zh-TW" altLang="en-US"/>
          </a:p>
        </p:txBody>
      </p:sp>
    </p:spTree>
    <p:extLst>
      <p:ext uri="{BB962C8B-B14F-4D97-AF65-F5344CB8AC3E}">
        <p14:creationId xmlns:p14="http://schemas.microsoft.com/office/powerpoint/2010/main" val="85093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a:latin typeface="標楷體" pitchFamily="65" charset="-120"/>
                <a:ea typeface="標楷體" pitchFamily="65" charset="-120"/>
              </a:rPr>
              <a:t>專業群科學校特色招生：目前定名如此。</a:t>
            </a:r>
            <a:endParaRPr lang="zh-TW" altLang="en-US" dirty="0"/>
          </a:p>
        </p:txBody>
      </p:sp>
      <p:sp>
        <p:nvSpPr>
          <p:cNvPr id="4" name="投影片編號版面配置區 3"/>
          <p:cNvSpPr>
            <a:spLocks noGrp="1"/>
          </p:cNvSpPr>
          <p:nvPr>
            <p:ph type="sldNum" sz="quarter" idx="10"/>
          </p:nvPr>
        </p:nvSpPr>
        <p:spPr/>
        <p:txBody>
          <a:bodyPr/>
          <a:lstStyle/>
          <a:p>
            <a:pPr>
              <a:defRPr/>
            </a:pPr>
            <a:fld id="{9D615BDC-0653-4FCA-B179-72E9309ADB32}" type="slidenum">
              <a:rPr lang="zh-TW" altLang="en-US" smtClean="0"/>
              <a:pPr>
                <a:defRPr/>
              </a:pPr>
              <a:t>37</a:t>
            </a:fld>
            <a:endParaRPr lang="zh-TW" altLang="en-US"/>
          </a:p>
        </p:txBody>
      </p:sp>
    </p:spTree>
    <p:extLst>
      <p:ext uri="{BB962C8B-B14F-4D97-AF65-F5344CB8AC3E}">
        <p14:creationId xmlns:p14="http://schemas.microsoft.com/office/powerpoint/2010/main" val="1585583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編號版面配置區 6"/>
          <p:cNvSpPr>
            <a:spLocks noGrp="1"/>
          </p:cNvSpPr>
          <p:nvPr>
            <p:ph type="sldNum" sz="quarter" idx="5"/>
          </p:nvPr>
        </p:nvSpPr>
        <p:spPr bwMode="auto">
          <a:noFill/>
          <a:ln>
            <a:miter lim="800000"/>
            <a:headEnd/>
            <a:tailEnd/>
          </a:ln>
        </p:spPr>
        <p:txBody>
          <a:bodyPr/>
          <a:lstStyle/>
          <a:p>
            <a:fld id="{0BF8B845-6F77-4B3F-B31E-836D80E7B820}" type="slidenum">
              <a:rPr lang="zh-TW" altLang="en-US" smtClean="0">
                <a:ea typeface="新細明體" charset="-120"/>
              </a:rPr>
              <a:pPr/>
              <a:t>38</a:t>
            </a:fld>
            <a:endParaRPr lang="en-US" altLang="zh-TW">
              <a:ea typeface="新細明體" charset="-120"/>
            </a:endParaRPr>
          </a:p>
        </p:txBody>
      </p:sp>
      <p:sp>
        <p:nvSpPr>
          <p:cNvPr id="21506" name="Rectangle 7"/>
          <p:cNvSpPr txBox="1">
            <a:spLocks noGrp="1" noChangeArrowheads="1"/>
          </p:cNvSpPr>
          <p:nvPr/>
        </p:nvSpPr>
        <p:spPr bwMode="auto">
          <a:xfrm>
            <a:off x="3856038" y="9444038"/>
            <a:ext cx="2949575" cy="495300"/>
          </a:xfrm>
          <a:prstGeom prst="rect">
            <a:avLst/>
          </a:prstGeom>
          <a:noFill/>
          <a:ln w="9525">
            <a:noFill/>
            <a:miter lim="800000"/>
            <a:headEnd/>
            <a:tailEnd/>
          </a:ln>
        </p:spPr>
        <p:txBody>
          <a:bodyPr lIns="92004" tIns="46003" rIns="92004" bIns="46003" anchor="b"/>
          <a:lstStyle/>
          <a:p>
            <a:pPr algn="r" defTabSz="952500"/>
            <a:fld id="{C8C6900D-06BE-4E7D-9C3C-8538883987BF}" type="slidenum">
              <a:rPr lang="en-US" altLang="zh-TW" sz="1200">
                <a:latin typeface="Times New Roman" pitchFamily="18" charset="0"/>
              </a:rPr>
              <a:pPr algn="r" defTabSz="952500"/>
              <a:t>38</a:t>
            </a:fld>
            <a:endParaRPr lang="en-US" altLang="zh-TW" sz="1200">
              <a:latin typeface="Times New Roman" pitchFamily="18" charset="0"/>
            </a:endParaRPr>
          </a:p>
        </p:txBody>
      </p:sp>
      <p:sp>
        <p:nvSpPr>
          <p:cNvPr id="21507"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lIns="91070" tIns="45535" rIns="91070" bIns="45535" anchor="b"/>
          <a:lstStyle/>
          <a:p>
            <a:pPr algn="r" defTabSz="947738"/>
            <a:fld id="{48D8A492-1823-4811-8C66-DF3BF5F0D853}" type="slidenum">
              <a:rPr lang="en-US" altLang="zh-TW" sz="1200"/>
              <a:pPr algn="r" defTabSz="947738"/>
              <a:t>38</a:t>
            </a:fld>
            <a:endParaRPr lang="en-US" altLang="zh-TW" sz="1200"/>
          </a:p>
        </p:txBody>
      </p:sp>
      <p:sp>
        <p:nvSpPr>
          <p:cNvPr id="21508" name="Rectangle 2"/>
          <p:cNvSpPr>
            <a:spLocks noGrp="1" noRot="1" noChangeAspect="1" noChangeArrowheads="1" noTextEdit="1"/>
          </p:cNvSpPr>
          <p:nvPr>
            <p:ph type="sldImg"/>
          </p:nvPr>
        </p:nvSpPr>
        <p:spPr bwMode="auto">
          <a:xfrm>
            <a:off x="922338" y="750888"/>
            <a:ext cx="4960937" cy="3722687"/>
          </a:xfrm>
          <a:noFill/>
          <a:ln>
            <a:solidFill>
              <a:srgbClr val="000000"/>
            </a:solidFill>
            <a:miter lim="800000"/>
            <a:headEnd/>
            <a:tailEnd/>
          </a:ln>
        </p:spPr>
      </p:sp>
      <p:sp>
        <p:nvSpPr>
          <p:cNvPr id="21509" name="Rectangle 3"/>
          <p:cNvSpPr>
            <a:spLocks noGrp="1" noChangeArrowheads="1"/>
          </p:cNvSpPr>
          <p:nvPr>
            <p:ph type="body" idx="1"/>
          </p:nvPr>
        </p:nvSpPr>
        <p:spPr bwMode="auto">
          <a:xfrm>
            <a:off x="909638" y="4719638"/>
            <a:ext cx="4986337" cy="4473575"/>
          </a:xfrm>
          <a:noFill/>
        </p:spPr>
        <p:txBody>
          <a:bodyPr wrap="square" lIns="92004" tIns="46003" rIns="92004" bIns="46003" numCol="1" anchor="t" anchorCtr="0" compatLnSpc="1">
            <a:prstTxWarp prst="textNoShape">
              <a:avLst/>
            </a:prstTxWarp>
          </a:bodyPr>
          <a:lstStyle/>
          <a:p>
            <a:pPr eaLnBrk="1" hangingPunct="1"/>
            <a:r>
              <a:rPr lang="en-US" altLang="zh-TW">
                <a:latin typeface="Arial" charset="0"/>
              </a:rPr>
              <a:t>1.</a:t>
            </a:r>
            <a:r>
              <a:rPr lang="zh-TW" altLang="en-US">
                <a:latin typeface="Arial" charset="0"/>
              </a:rPr>
              <a:t>法律依據：國民教育法第</a:t>
            </a:r>
            <a:r>
              <a:rPr lang="en-US" altLang="zh-TW">
                <a:latin typeface="Arial" charset="0"/>
              </a:rPr>
              <a:t>1</a:t>
            </a:r>
            <a:r>
              <a:rPr lang="zh-TW" altLang="en-US">
                <a:latin typeface="Arial" charset="0"/>
              </a:rPr>
              <a:t>條：國民教育依中華民國憲法第一百五十八條之規定，以養成德、智、體、群 、美五育均衡發展之健全國民為宗旨。</a:t>
            </a:r>
            <a:endParaRPr lang="en-US" altLang="zh-TW">
              <a:latin typeface="Arial" charset="0"/>
            </a:endParaRPr>
          </a:p>
          <a:p>
            <a:pPr eaLnBrk="1" hangingPunct="1"/>
            <a:r>
              <a:rPr lang="en-US" altLang="zh-TW">
                <a:latin typeface="Arial" charset="0"/>
              </a:rPr>
              <a:t>2.</a:t>
            </a:r>
            <a:r>
              <a:rPr lang="zh-TW" altLang="en-US">
                <a:latin typeface="Arial" charset="0"/>
              </a:rPr>
              <a:t> 適性入學，落實</a:t>
            </a:r>
            <a:r>
              <a:rPr lang="en-US" altLang="zh-TW">
                <a:latin typeface="Arial" charset="0"/>
              </a:rPr>
              <a:t>『</a:t>
            </a:r>
            <a:r>
              <a:rPr lang="zh-TW" altLang="en-US">
                <a:latin typeface="Arial" charset="0"/>
              </a:rPr>
              <a:t>德智體群美五育均衡發展</a:t>
            </a:r>
            <a:r>
              <a:rPr lang="en-US" altLang="zh-TW">
                <a:latin typeface="Arial" charset="0"/>
              </a:rPr>
              <a:t>』</a:t>
            </a:r>
          </a:p>
          <a:p>
            <a:pPr eaLnBrk="1" hangingPunct="1"/>
            <a:endParaRPr lang="zh-TW" altLang="en-US">
              <a:latin typeface="Arial" charset="0"/>
            </a:endParaRPr>
          </a:p>
        </p:txBody>
      </p:sp>
    </p:spTree>
    <p:extLst>
      <p:ext uri="{BB962C8B-B14F-4D97-AF65-F5344CB8AC3E}">
        <p14:creationId xmlns:p14="http://schemas.microsoft.com/office/powerpoint/2010/main" val="3732936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a:t>增加國教署</a:t>
            </a:r>
            <a:r>
              <a:rPr lang="en-US" altLang="zh-TW"/>
              <a:t>&lt;</a:t>
            </a:r>
            <a:r>
              <a:rPr lang="zh-TW" altLang="en-US"/>
              <a:t>看見群科預見未來</a:t>
            </a:r>
            <a:r>
              <a:rPr lang="en-US" altLang="zh-TW"/>
              <a:t>&gt;</a:t>
            </a:r>
            <a:r>
              <a:rPr lang="zh-TW" altLang="en-US"/>
              <a:t>手冊</a:t>
            </a:r>
          </a:p>
        </p:txBody>
      </p:sp>
      <p:sp>
        <p:nvSpPr>
          <p:cNvPr id="24579" name="投影片編號版面配置區 3"/>
          <p:cNvSpPr>
            <a:spLocks noGrp="1"/>
          </p:cNvSpPr>
          <p:nvPr>
            <p:ph type="sldNum" sz="quarter" idx="5"/>
          </p:nvPr>
        </p:nvSpPr>
        <p:spPr bwMode="auto">
          <a:noFill/>
          <a:ln>
            <a:miter lim="800000"/>
            <a:headEnd/>
            <a:tailEnd/>
          </a:ln>
        </p:spPr>
        <p:txBody>
          <a:bodyPr/>
          <a:lstStyle/>
          <a:p>
            <a:fld id="{6FA95C96-E138-44F8-BB37-B9D8BE7EBA6C}" type="slidenum">
              <a:rPr lang="zh-TW" altLang="en-US" smtClean="0">
                <a:ea typeface="新細明體" charset="-120"/>
              </a:rPr>
              <a:pPr/>
              <a:t>43</a:t>
            </a:fld>
            <a:endParaRPr lang="en-US" altLang="zh-TW">
              <a:ea typeface="新細明體" charset="-120"/>
            </a:endParaRPr>
          </a:p>
        </p:txBody>
      </p:sp>
    </p:spTree>
    <p:extLst>
      <p:ext uri="{BB962C8B-B14F-4D97-AF65-F5344CB8AC3E}">
        <p14:creationId xmlns:p14="http://schemas.microsoft.com/office/powerpoint/2010/main" val="1293453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a:t>請大略清點舉手人數，逐題記錄舉手成數</a:t>
            </a:r>
            <a:r>
              <a:rPr lang="en-US" altLang="zh-TW"/>
              <a:t>(5</a:t>
            </a:r>
            <a:r>
              <a:rPr lang="zh-TW" altLang="en-US"/>
              <a:t>成、</a:t>
            </a:r>
            <a:r>
              <a:rPr lang="en-US" altLang="zh-TW"/>
              <a:t>8</a:t>
            </a:r>
            <a:r>
              <a:rPr lang="zh-TW" altLang="en-US"/>
              <a:t>成、</a:t>
            </a:r>
            <a:r>
              <a:rPr lang="en-US" altLang="zh-TW"/>
              <a:t>9</a:t>
            </a:r>
            <a:r>
              <a:rPr lang="zh-TW" altLang="en-US"/>
              <a:t>成或全數</a:t>
            </a:r>
            <a:r>
              <a:rPr lang="en-US" altLang="zh-TW"/>
              <a:t>)</a:t>
            </a:r>
            <a:r>
              <a:rPr lang="zh-TW" altLang="en-US"/>
              <a:t>，填於成果報表內。</a:t>
            </a:r>
          </a:p>
        </p:txBody>
      </p:sp>
    </p:spTree>
    <p:extLst>
      <p:ext uri="{BB962C8B-B14F-4D97-AF65-F5344CB8AC3E}">
        <p14:creationId xmlns:p14="http://schemas.microsoft.com/office/powerpoint/2010/main" val="2217592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編號版面配置區 6"/>
          <p:cNvSpPr>
            <a:spLocks noGrp="1"/>
          </p:cNvSpPr>
          <p:nvPr>
            <p:ph type="sldNum" sz="quarter" idx="5"/>
          </p:nvPr>
        </p:nvSpPr>
        <p:spPr bwMode="auto">
          <a:noFill/>
          <a:ln>
            <a:miter lim="800000"/>
            <a:headEnd/>
            <a:tailEnd/>
          </a:ln>
        </p:spPr>
        <p:txBody>
          <a:bodyPr/>
          <a:lstStyle/>
          <a:p>
            <a:fld id="{DA432143-8ECD-45A5-838C-E296FBF7DB88}" type="slidenum">
              <a:rPr lang="zh-TW" altLang="en-US" smtClean="0">
                <a:latin typeface="Arial" charset="0"/>
                <a:ea typeface="新細明體" charset="-120"/>
              </a:rPr>
              <a:pPr/>
              <a:t>48</a:t>
            </a:fld>
            <a:endParaRPr lang="en-US" altLang="zh-TW">
              <a:latin typeface="Arial" charset="0"/>
              <a:ea typeface="新細明體" charset="-120"/>
            </a:endParaRPr>
          </a:p>
        </p:txBody>
      </p:sp>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20000"/>
              </a:lnSpc>
              <a:spcBef>
                <a:spcPct val="0"/>
              </a:spcBef>
            </a:pPr>
            <a:r>
              <a:rPr kumimoji="0" lang="zh-TW" altLang="en-US">
                <a:latin typeface="新細明體" charset="-120"/>
              </a:rPr>
              <a:t>強調高中職要 了解學生學習起點能力！</a:t>
            </a:r>
            <a:endParaRPr kumimoji="0" lang="en-US" altLang="zh-TW">
              <a:latin typeface="新細明體" charset="-120"/>
            </a:endParaRPr>
          </a:p>
          <a:p>
            <a:pPr eaLnBrk="1" hangingPunct="1">
              <a:lnSpc>
                <a:spcPct val="120000"/>
              </a:lnSpc>
              <a:spcBef>
                <a:spcPct val="0"/>
              </a:spcBef>
            </a:pPr>
            <a:endParaRPr kumimoji="0" lang="en-US" altLang="zh-TW">
              <a:latin typeface="新細明體" charset="-120"/>
            </a:endParaRPr>
          </a:p>
          <a:p>
            <a:pPr eaLnBrk="1" hangingPunct="1">
              <a:lnSpc>
                <a:spcPct val="120000"/>
              </a:lnSpc>
              <a:spcBef>
                <a:spcPct val="0"/>
              </a:spcBef>
            </a:pPr>
            <a:r>
              <a:rPr kumimoji="0" lang="en-US" altLang="zh-TW">
                <a:latin typeface="新細明體" charset="-120"/>
              </a:rPr>
              <a:t>1.</a:t>
            </a:r>
            <a:r>
              <a:rPr kumimoji="0" lang="zh-TW" altLang="en-US">
                <a:latin typeface="新細明體" charset="-120"/>
              </a:rPr>
              <a:t>測驗科目包含</a:t>
            </a:r>
            <a:r>
              <a:rPr kumimoji="0" lang="zh-TW" altLang="en-US" b="1">
                <a:latin typeface="新細明體" charset="-120"/>
              </a:rPr>
              <a:t>國文、英語、數學、社會、自然及寫作測驗</a:t>
            </a:r>
            <a:endParaRPr kumimoji="0" lang="en-US" altLang="zh-TW" b="1">
              <a:latin typeface="新細明體" charset="-120"/>
            </a:endParaRPr>
          </a:p>
          <a:p>
            <a:pPr eaLnBrk="1" hangingPunct="1">
              <a:lnSpc>
                <a:spcPct val="120000"/>
              </a:lnSpc>
              <a:spcBef>
                <a:spcPct val="0"/>
              </a:spcBef>
            </a:pPr>
            <a:r>
              <a:rPr kumimoji="0" lang="en-US" altLang="zh-TW">
                <a:latin typeface="新細明體" charset="-120"/>
              </a:rPr>
              <a:t>2.</a:t>
            </a:r>
            <a:r>
              <a:rPr kumimoji="0" lang="zh-TW" altLang="en-US">
                <a:latin typeface="新細明體" charset="-120"/>
              </a:rPr>
              <a:t>各考試科目之題型以選擇題為主，非選擇題為輔</a:t>
            </a:r>
            <a:endParaRPr kumimoji="0" lang="en-US" altLang="zh-TW">
              <a:latin typeface="新細明體" charset="-120"/>
            </a:endParaRPr>
          </a:p>
          <a:p>
            <a:pPr eaLnBrk="1" hangingPunct="1">
              <a:lnSpc>
                <a:spcPct val="120000"/>
              </a:lnSpc>
              <a:spcBef>
                <a:spcPct val="0"/>
              </a:spcBef>
            </a:pPr>
            <a:r>
              <a:rPr kumimoji="0" lang="en-US" altLang="zh-TW">
                <a:latin typeface="新細明體" charset="-120"/>
              </a:rPr>
              <a:t>3.103</a:t>
            </a:r>
            <a:r>
              <a:rPr kumimoji="0" lang="zh-TW" altLang="en-US">
                <a:latin typeface="新細明體" charset="-120"/>
              </a:rPr>
              <a:t>學年度僅調整數學科及英語科</a:t>
            </a:r>
            <a:r>
              <a:rPr kumimoji="0" lang="en-US" altLang="zh-TW">
                <a:latin typeface="新細明體" charset="-120"/>
              </a:rPr>
              <a:t>:</a:t>
            </a:r>
            <a:r>
              <a:rPr kumimoji="0" lang="zh-TW" altLang="en-US">
                <a:latin typeface="新細明體" charset="-120"/>
              </a:rPr>
              <a:t>數學科增加</a:t>
            </a:r>
            <a:r>
              <a:rPr kumimoji="0" lang="zh-TW" altLang="en-US" b="1">
                <a:solidFill>
                  <a:srgbClr val="FF0000"/>
                </a:solidFill>
                <a:latin typeface="新細明體" charset="-120"/>
              </a:rPr>
              <a:t>非選擇題型</a:t>
            </a:r>
            <a:r>
              <a:rPr kumimoji="0" lang="zh-TW" altLang="en-US">
                <a:latin typeface="新細明體" charset="-120"/>
              </a:rPr>
              <a:t>的試題、英語科</a:t>
            </a:r>
            <a:r>
              <a:rPr kumimoji="0" lang="zh-TW" altLang="en-US" b="1">
                <a:solidFill>
                  <a:srgbClr val="FF0000"/>
                </a:solidFill>
                <a:latin typeface="新細明體" charset="-120"/>
              </a:rPr>
              <a:t>加考聽力（</a:t>
            </a:r>
            <a:r>
              <a:rPr kumimoji="0" lang="en-US" altLang="zh-TW" b="1">
                <a:solidFill>
                  <a:srgbClr val="FF0000"/>
                </a:solidFill>
                <a:latin typeface="新細明體" charset="-120"/>
              </a:rPr>
              <a:t>3</a:t>
            </a:r>
            <a:r>
              <a:rPr kumimoji="0" lang="zh-TW" altLang="en-US" b="1">
                <a:solidFill>
                  <a:srgbClr val="FF0000"/>
                </a:solidFill>
                <a:latin typeface="新細明體" charset="-120"/>
              </a:rPr>
              <a:t>選</a:t>
            </a:r>
            <a:r>
              <a:rPr kumimoji="0" lang="en-US" altLang="zh-TW" b="1">
                <a:solidFill>
                  <a:srgbClr val="FF0000"/>
                </a:solidFill>
                <a:latin typeface="新細明體" charset="-120"/>
              </a:rPr>
              <a:t>1</a:t>
            </a:r>
            <a:r>
              <a:rPr kumimoji="0" lang="zh-TW" altLang="en-US" b="1">
                <a:solidFill>
                  <a:srgbClr val="FF0000"/>
                </a:solidFill>
                <a:latin typeface="新細明體" charset="-120"/>
              </a:rPr>
              <a:t>選擇題）、</a:t>
            </a:r>
            <a:r>
              <a:rPr kumimoji="0" lang="zh-TW" altLang="en-US">
                <a:latin typeface="新細明體" charset="-120"/>
              </a:rPr>
              <a:t>其餘科目暫維持</a:t>
            </a:r>
            <a:r>
              <a:rPr kumimoji="0" lang="en-US" altLang="zh-TW">
                <a:latin typeface="新細明體" charset="-120"/>
              </a:rPr>
              <a:t>4</a:t>
            </a:r>
            <a:r>
              <a:rPr kumimoji="0" lang="zh-TW" altLang="en-US">
                <a:latin typeface="新細明體" charset="-120"/>
              </a:rPr>
              <a:t>選</a:t>
            </a:r>
            <a:r>
              <a:rPr kumimoji="0" lang="en-US" altLang="zh-TW">
                <a:latin typeface="新細明體" charset="-120"/>
              </a:rPr>
              <a:t>1</a:t>
            </a:r>
            <a:r>
              <a:rPr kumimoji="0" lang="zh-TW" altLang="en-US">
                <a:latin typeface="新細明體" charset="-120"/>
              </a:rPr>
              <a:t>的選擇題型。</a:t>
            </a:r>
            <a:endParaRPr kumimoji="0" lang="en-US" altLang="zh-TW">
              <a:latin typeface="新細明體" charset="-120"/>
            </a:endParaRPr>
          </a:p>
          <a:p>
            <a:pPr algn="just" eaLnBrk="1" hangingPunct="1">
              <a:lnSpc>
                <a:spcPts val="1938"/>
              </a:lnSpc>
              <a:spcBef>
                <a:spcPct val="0"/>
              </a:spcBef>
            </a:pPr>
            <a:r>
              <a:rPr kumimoji="0" lang="en-US" altLang="zh-TW">
                <a:latin typeface="新細明體" charset="-120"/>
              </a:rPr>
              <a:t>4.</a:t>
            </a:r>
            <a:r>
              <a:rPr kumimoji="0" lang="zh-TW" altLang="en-US">
                <a:latin typeface="新細明體" charset="-120"/>
                <a:cs typeface="Times New Roman" pitchFamily="18" charset="0"/>
              </a:rPr>
              <a:t>成績計算：採標準參照方式呈現學生各科結果，透過測驗的標準設定，各科評量結果將分為「精熟」、「基礎」及「待加強」</a:t>
            </a:r>
            <a:r>
              <a:rPr kumimoji="0" lang="en-US" altLang="zh-TW">
                <a:latin typeface="新細明體" charset="-120"/>
                <a:cs typeface="Times New Roman" pitchFamily="18" charset="0"/>
              </a:rPr>
              <a:t>3</a:t>
            </a:r>
            <a:r>
              <a:rPr kumimoji="0" lang="zh-TW" altLang="en-US">
                <a:latin typeface="新細明體"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a:t>
            </a:r>
            <a:endParaRPr kumimoji="0" lang="en-US" altLang="zh-TW">
              <a:latin typeface="新細明體" charset="-120"/>
              <a:cs typeface="Times New Roman" pitchFamily="18" charset="0"/>
            </a:endParaRPr>
          </a:p>
          <a:p>
            <a:pPr algn="just" eaLnBrk="1" hangingPunct="1">
              <a:lnSpc>
                <a:spcPts val="1938"/>
              </a:lnSpc>
              <a:spcBef>
                <a:spcPct val="0"/>
              </a:spcBef>
            </a:pPr>
            <a:r>
              <a:rPr kumimoji="0" lang="en-US" altLang="zh-TW">
                <a:latin typeface="新細明體" charset="-120"/>
                <a:cs typeface="Times New Roman" pitchFamily="18" charset="0"/>
              </a:rPr>
              <a:t>5.</a:t>
            </a:r>
            <a:r>
              <a:rPr kumimoji="0" lang="zh-TW" altLang="en-US">
                <a:latin typeface="新細明體" charset="-120"/>
                <a:cs typeface="Times New Roman" pitchFamily="18" charset="0"/>
              </a:rPr>
              <a:t>考試時間於</a:t>
            </a:r>
            <a:r>
              <a:rPr kumimoji="0" lang="en-US" altLang="zh-TW">
                <a:latin typeface="新細明體" charset="-120"/>
                <a:cs typeface="Times New Roman" pitchFamily="18" charset="0"/>
              </a:rPr>
              <a:t>5</a:t>
            </a:r>
            <a:r>
              <a:rPr kumimoji="0" lang="zh-TW" altLang="en-US">
                <a:latin typeface="新細明體" charset="-120"/>
                <a:cs typeface="Times New Roman" pitchFamily="18" charset="0"/>
              </a:rPr>
              <a:t>月分擇一週六、日辦理，考場將安排就近高中職。</a:t>
            </a:r>
            <a:endParaRPr kumimoji="0" lang="en-US" altLang="zh-TW">
              <a:latin typeface="新細明體" charset="-120"/>
              <a:cs typeface="Times New Roman" pitchFamily="18" charset="0"/>
            </a:endParaRPr>
          </a:p>
          <a:p>
            <a:pPr algn="just" eaLnBrk="1" hangingPunct="1">
              <a:lnSpc>
                <a:spcPts val="1938"/>
              </a:lnSpc>
              <a:spcBef>
                <a:spcPct val="0"/>
              </a:spcBef>
            </a:pPr>
            <a:endParaRPr kumimoji="0" lang="zh-TW" altLang="en-US">
              <a:latin typeface="新細明體" charset="-120"/>
            </a:endParaRPr>
          </a:p>
          <a:p>
            <a:pPr eaLnBrk="1" hangingPunct="1"/>
            <a:endParaRPr kumimoji="0" lang="zh-TW" altLang="en-US">
              <a:latin typeface="新細明體" charset="-120"/>
            </a:endParaRPr>
          </a:p>
        </p:txBody>
      </p:sp>
      <p:sp>
        <p:nvSpPr>
          <p:cNvPr id="37892" name="投影片編號版面配置區 3"/>
          <p:cNvSpPr txBox="1">
            <a:spLocks noGrp="1"/>
          </p:cNvSpPr>
          <p:nvPr/>
        </p:nvSpPr>
        <p:spPr bwMode="auto">
          <a:xfrm>
            <a:off x="3856038" y="9440863"/>
            <a:ext cx="2949575" cy="496887"/>
          </a:xfrm>
          <a:prstGeom prst="rect">
            <a:avLst/>
          </a:prstGeom>
          <a:noFill/>
          <a:ln w="9525">
            <a:noFill/>
            <a:miter lim="800000"/>
            <a:headEnd/>
            <a:tailEnd/>
          </a:ln>
        </p:spPr>
        <p:txBody>
          <a:bodyPr lIns="91431" tIns="45716" rIns="91431" bIns="45716" anchor="b"/>
          <a:lstStyle/>
          <a:p>
            <a:pPr algn="r" defTabSz="912813"/>
            <a:fld id="{82712CC4-B6B9-409F-B839-32AC0CD42A67}" type="slidenum">
              <a:rPr lang="en-US" altLang="zh-TW" sz="1200"/>
              <a:pPr algn="r" defTabSz="912813"/>
              <a:t>48</a:t>
            </a:fld>
            <a:endParaRPr lang="en-US" altLang="zh-TW" sz="1200"/>
          </a:p>
        </p:txBody>
      </p:sp>
    </p:spTree>
    <p:extLst>
      <p:ext uri="{BB962C8B-B14F-4D97-AF65-F5344CB8AC3E}">
        <p14:creationId xmlns:p14="http://schemas.microsoft.com/office/powerpoint/2010/main" val="3054376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a:t>請大略清點舉手人數，逐題記錄舉手成數</a:t>
            </a:r>
            <a:r>
              <a:rPr lang="en-US" altLang="zh-TW"/>
              <a:t>(5</a:t>
            </a:r>
            <a:r>
              <a:rPr lang="zh-TW" altLang="en-US"/>
              <a:t>成、</a:t>
            </a:r>
            <a:r>
              <a:rPr lang="en-US" altLang="zh-TW"/>
              <a:t>8</a:t>
            </a:r>
            <a:r>
              <a:rPr lang="zh-TW" altLang="en-US"/>
              <a:t>成、</a:t>
            </a:r>
            <a:r>
              <a:rPr lang="en-US" altLang="zh-TW"/>
              <a:t>9</a:t>
            </a:r>
            <a:r>
              <a:rPr lang="zh-TW" altLang="en-US"/>
              <a:t>成或全數</a:t>
            </a:r>
            <a:r>
              <a:rPr lang="en-US" altLang="zh-TW"/>
              <a:t>)</a:t>
            </a:r>
            <a:r>
              <a:rPr lang="zh-TW" altLang="en-US"/>
              <a:t>，填於成果報表內。</a:t>
            </a:r>
          </a:p>
        </p:txBody>
      </p:sp>
    </p:spTree>
    <p:extLst>
      <p:ext uri="{BB962C8B-B14F-4D97-AF65-F5344CB8AC3E}">
        <p14:creationId xmlns:p14="http://schemas.microsoft.com/office/powerpoint/2010/main" val="1243701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a:t>請大略清點舉手人數，逐題記錄舉手成數</a:t>
            </a:r>
            <a:r>
              <a:rPr lang="en-US" altLang="zh-TW"/>
              <a:t>(5</a:t>
            </a:r>
            <a:r>
              <a:rPr lang="zh-TW" altLang="en-US"/>
              <a:t>成、</a:t>
            </a:r>
            <a:r>
              <a:rPr lang="en-US" altLang="zh-TW"/>
              <a:t>8</a:t>
            </a:r>
            <a:r>
              <a:rPr lang="zh-TW" altLang="en-US"/>
              <a:t>成、</a:t>
            </a:r>
            <a:r>
              <a:rPr lang="en-US" altLang="zh-TW"/>
              <a:t>9</a:t>
            </a:r>
            <a:r>
              <a:rPr lang="zh-TW" altLang="en-US"/>
              <a:t>成或全數</a:t>
            </a:r>
            <a:r>
              <a:rPr lang="en-US" altLang="zh-TW"/>
              <a:t>)</a:t>
            </a:r>
            <a:r>
              <a:rPr lang="zh-TW" altLang="en-US"/>
              <a:t>，填於成果報表內。</a:t>
            </a:r>
          </a:p>
        </p:txBody>
      </p:sp>
    </p:spTree>
    <p:extLst>
      <p:ext uri="{BB962C8B-B14F-4D97-AF65-F5344CB8AC3E}">
        <p14:creationId xmlns:p14="http://schemas.microsoft.com/office/powerpoint/2010/main" val="71927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a:defRPr/>
            </a:pPr>
            <a:r>
              <a:rPr kumimoji="0" lang="zh-TW" altLang="en-US" b="1" dirty="0">
                <a:solidFill>
                  <a:srgbClr val="0000FF"/>
                </a:solidFill>
                <a:effectLst>
                  <a:outerShdw blurRad="38100" dist="38100" dir="2700000" algn="tl">
                    <a:srgbClr val="C0C0C0"/>
                  </a:outerShdw>
                </a:effectLst>
              </a:rPr>
              <a:t>國中技藝技能優良學生甄審入學</a:t>
            </a:r>
            <a:r>
              <a:rPr kumimoji="0" lang="en-US" altLang="zh-TW" sz="1100" b="1" dirty="0">
                <a:solidFill>
                  <a:srgbClr val="FF0000"/>
                </a:solidFill>
              </a:rPr>
              <a:t>(</a:t>
            </a:r>
            <a:r>
              <a:rPr kumimoji="0" lang="zh-TW" altLang="en-US" sz="1100" b="1" dirty="0">
                <a:solidFill>
                  <a:srgbClr val="FF0000"/>
                </a:solidFill>
              </a:rPr>
              <a:t>承辦：國立花蓮高商</a:t>
            </a:r>
            <a:endParaRPr kumimoji="0" lang="en-US" altLang="zh-TW" sz="1100" b="1" dirty="0">
              <a:solidFill>
                <a:srgbClr val="FF0000"/>
              </a:solidFill>
            </a:endParaRPr>
          </a:p>
          <a:p>
            <a:pPr>
              <a:defRPr/>
            </a:pPr>
            <a:r>
              <a:rPr kumimoji="0" lang="zh-TW" altLang="en-US" b="1" dirty="0">
                <a:solidFill>
                  <a:srgbClr val="0000FF"/>
                </a:solidFill>
                <a:effectLst>
                  <a:outerShdw blurRad="38100" dist="38100" dir="2700000" algn="tl">
                    <a:srgbClr val="C0C0C0"/>
                  </a:outerShdw>
                </a:effectLst>
              </a:rPr>
              <a:t>實用技能</a:t>
            </a:r>
            <a:r>
              <a:rPr kumimoji="0" lang="en-US" altLang="zh-TW" b="1" dirty="0">
                <a:solidFill>
                  <a:srgbClr val="0000FF"/>
                </a:solidFill>
                <a:effectLst>
                  <a:outerShdw blurRad="38100" dist="38100" dir="2700000" algn="tl">
                    <a:srgbClr val="C0C0C0"/>
                  </a:outerShdw>
                </a:effectLst>
              </a:rPr>
              <a:t>(</a:t>
            </a:r>
            <a:r>
              <a:rPr kumimoji="0" lang="zh-TW" altLang="en-US" b="1" dirty="0">
                <a:solidFill>
                  <a:srgbClr val="0000FF"/>
                </a:solidFill>
                <a:effectLst>
                  <a:outerShdw blurRad="38100" dist="38100" dir="2700000" algn="tl">
                    <a:srgbClr val="C0C0C0"/>
                  </a:outerShdw>
                </a:effectLst>
              </a:rPr>
              <a:t>班</a:t>
            </a:r>
            <a:r>
              <a:rPr kumimoji="0" lang="en-US" altLang="zh-TW" b="1" dirty="0">
                <a:solidFill>
                  <a:srgbClr val="0000FF"/>
                </a:solidFill>
                <a:effectLst>
                  <a:outerShdw blurRad="38100" dist="38100" dir="2700000" algn="tl">
                    <a:srgbClr val="C0C0C0"/>
                  </a:outerShdw>
                </a:effectLst>
              </a:rPr>
              <a:t>)</a:t>
            </a:r>
            <a:r>
              <a:rPr kumimoji="0" lang="zh-TW" altLang="en-US" b="1" dirty="0">
                <a:solidFill>
                  <a:srgbClr val="0000FF"/>
                </a:solidFill>
                <a:effectLst>
                  <a:outerShdw blurRad="38100" dist="38100" dir="2700000" algn="tl">
                    <a:srgbClr val="C0C0C0"/>
                  </a:outerShdw>
                </a:effectLst>
              </a:rPr>
              <a:t>學程</a:t>
            </a:r>
            <a:r>
              <a:rPr kumimoji="0" lang="en-US" altLang="zh-TW" sz="1100" b="1" dirty="0">
                <a:solidFill>
                  <a:srgbClr val="FF0000"/>
                </a:solidFill>
              </a:rPr>
              <a:t>(</a:t>
            </a:r>
            <a:r>
              <a:rPr kumimoji="0" lang="zh-TW" altLang="en-US" sz="1050" b="1" dirty="0">
                <a:solidFill>
                  <a:srgbClr val="FF0000"/>
                </a:solidFill>
              </a:rPr>
              <a:t>承辦：國立花蓮高工</a:t>
            </a:r>
            <a:r>
              <a:rPr kumimoji="0" lang="en-US" altLang="zh-TW" sz="1100" b="1" dirty="0">
                <a:solidFill>
                  <a:srgbClr val="FF0000"/>
                </a:solidFill>
              </a:rPr>
              <a:t>)</a:t>
            </a:r>
            <a:endParaRPr lang="zh-TW" altLang="en-US" dirty="0"/>
          </a:p>
        </p:txBody>
      </p:sp>
      <p:sp>
        <p:nvSpPr>
          <p:cNvPr id="59395" name="投影片編號版面配置區 3"/>
          <p:cNvSpPr>
            <a:spLocks noGrp="1"/>
          </p:cNvSpPr>
          <p:nvPr>
            <p:ph type="sldNum" sz="quarter" idx="5"/>
          </p:nvPr>
        </p:nvSpPr>
        <p:spPr bwMode="auto">
          <a:noFill/>
          <a:ln>
            <a:miter lim="800000"/>
            <a:headEnd/>
            <a:tailEnd/>
          </a:ln>
        </p:spPr>
        <p:txBody>
          <a:bodyPr/>
          <a:lstStyle/>
          <a:p>
            <a:fld id="{0F86C4FD-BFE2-4F65-81B2-A9095C18C0A5}" type="slidenum">
              <a:rPr lang="zh-TW" altLang="en-US" smtClean="0">
                <a:ea typeface="新細明體" charset="-120"/>
              </a:rPr>
              <a:pPr/>
              <a:t>64</a:t>
            </a:fld>
            <a:endParaRPr lang="en-US" altLang="zh-TW">
              <a:ea typeface="新細明體" charset="-120"/>
            </a:endParaRPr>
          </a:p>
        </p:txBody>
      </p:sp>
    </p:spTree>
    <p:extLst>
      <p:ext uri="{BB962C8B-B14F-4D97-AF65-F5344CB8AC3E}">
        <p14:creationId xmlns:p14="http://schemas.microsoft.com/office/powerpoint/2010/main" val="2523301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96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69635" name="投影片編號版面配置區 3"/>
          <p:cNvSpPr>
            <a:spLocks noGrp="1"/>
          </p:cNvSpPr>
          <p:nvPr>
            <p:ph type="sldNum" sz="quarter" idx="5"/>
          </p:nvPr>
        </p:nvSpPr>
        <p:spPr bwMode="auto">
          <a:noFill/>
          <a:ln>
            <a:miter lim="800000"/>
            <a:headEnd/>
            <a:tailEnd/>
          </a:ln>
        </p:spPr>
        <p:txBody>
          <a:bodyPr/>
          <a:lstStyle/>
          <a:p>
            <a:fld id="{68345CF8-BDB4-48CA-B270-9C6E41D79A7A}" type="slidenum">
              <a:rPr lang="zh-TW" altLang="en-US" smtClean="0">
                <a:ea typeface="新細明體" charset="-120"/>
              </a:rPr>
              <a:pPr/>
              <a:t>65</a:t>
            </a:fld>
            <a:endParaRPr lang="en-US" altLang="zh-TW">
              <a:ea typeface="新細明體" charset="-120"/>
            </a:endParaRPr>
          </a:p>
        </p:txBody>
      </p:sp>
    </p:spTree>
    <p:extLst>
      <p:ext uri="{BB962C8B-B14F-4D97-AF65-F5344CB8AC3E}">
        <p14:creationId xmlns:p14="http://schemas.microsoft.com/office/powerpoint/2010/main" val="395464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a:xfrm>
            <a:off x="919163" y="744538"/>
            <a:ext cx="4967287" cy="3727450"/>
          </a:xfrm>
          <a:ln/>
        </p:spPr>
      </p:sp>
      <p:sp>
        <p:nvSpPr>
          <p:cNvPr id="125955" name="備忘稿版面配置區 2"/>
          <p:cNvSpPr>
            <a:spLocks noGrp="1"/>
          </p:cNvSpPr>
          <p:nvPr>
            <p:ph type="body" idx="1"/>
          </p:nvPr>
        </p:nvSpPr>
        <p:spPr>
          <a:xfrm>
            <a:off x="680258" y="4720685"/>
            <a:ext cx="5445099" cy="4474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31" tIns="44166" rIns="88331" bIns="44166"/>
          <a:lstStyle/>
          <a:p>
            <a:pPr>
              <a:spcBef>
                <a:spcPct val="0"/>
              </a:spcBef>
            </a:pPr>
            <a:endParaRPr lang="en-US" altLang="zh-TW"/>
          </a:p>
          <a:p>
            <a:pPr>
              <a:spcBef>
                <a:spcPct val="0"/>
              </a:spcBef>
            </a:pPr>
            <a:endParaRPr lang="en-US" altLang="zh-TW"/>
          </a:p>
        </p:txBody>
      </p:sp>
      <p:sp>
        <p:nvSpPr>
          <p:cNvPr id="125956" name="投影片編號版面配置區 3"/>
          <p:cNvSpPr txBox="1">
            <a:spLocks noGrp="1"/>
          </p:cNvSpPr>
          <p:nvPr/>
        </p:nvSpPr>
        <p:spPr bwMode="auto">
          <a:xfrm>
            <a:off x="3854790" y="9439828"/>
            <a:ext cx="2949302" cy="49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31" tIns="44166" rIns="88331" bIns="44166" anchor="b"/>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1ECD67-26B7-4E0B-9FFA-40806C98A4F6}" type="slidenum">
              <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3990419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64515" name="投影片編號版面配置區 3"/>
          <p:cNvSpPr>
            <a:spLocks noGrp="1"/>
          </p:cNvSpPr>
          <p:nvPr>
            <p:ph type="sldNum" sz="quarter" idx="5"/>
          </p:nvPr>
        </p:nvSpPr>
        <p:spPr bwMode="auto">
          <a:noFill/>
          <a:ln>
            <a:miter lim="800000"/>
            <a:headEnd/>
            <a:tailEnd/>
          </a:ln>
        </p:spPr>
        <p:txBody>
          <a:bodyPr/>
          <a:lstStyle/>
          <a:p>
            <a:fld id="{E111F9EA-2634-4CDF-894A-E93CAB24512C}" type="slidenum">
              <a:rPr lang="zh-TW" altLang="en-US" smtClean="0">
                <a:ea typeface="新細明體" charset="-120"/>
              </a:rPr>
              <a:pPr/>
              <a:t>66</a:t>
            </a:fld>
            <a:endParaRPr lang="en-US" altLang="zh-TW">
              <a:ea typeface="新細明體" charset="-120"/>
            </a:endParaRPr>
          </a:p>
        </p:txBody>
      </p:sp>
    </p:spTree>
    <p:extLst>
      <p:ext uri="{BB962C8B-B14F-4D97-AF65-F5344CB8AC3E}">
        <p14:creationId xmlns:p14="http://schemas.microsoft.com/office/powerpoint/2010/main" val="3534758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02403" name="投影片編號版面配置區 3"/>
          <p:cNvSpPr>
            <a:spLocks noGrp="1"/>
          </p:cNvSpPr>
          <p:nvPr>
            <p:ph type="sldNum" sz="quarter" idx="5"/>
          </p:nvPr>
        </p:nvSpPr>
        <p:spPr bwMode="auto">
          <a:noFill/>
          <a:ln>
            <a:miter lim="800000"/>
            <a:headEnd/>
            <a:tailEnd/>
          </a:ln>
        </p:spPr>
        <p:txBody>
          <a:bodyPr/>
          <a:lstStyle/>
          <a:p>
            <a:fld id="{60A7C6F5-860D-40CC-9399-3D07ED3DE696}" type="slidenum">
              <a:rPr lang="zh-TW" altLang="en-US" smtClean="0">
                <a:ea typeface="新細明體" charset="-120"/>
              </a:rPr>
              <a:pPr/>
              <a:t>67</a:t>
            </a:fld>
            <a:endParaRPr lang="en-US" altLang="zh-TW">
              <a:ea typeface="新細明體" charset="-120"/>
            </a:endParaRPr>
          </a:p>
        </p:txBody>
      </p:sp>
    </p:spTree>
    <p:extLst>
      <p:ext uri="{BB962C8B-B14F-4D97-AF65-F5344CB8AC3E}">
        <p14:creationId xmlns:p14="http://schemas.microsoft.com/office/powerpoint/2010/main" val="2068011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777">
              <a:spcBef>
                <a:spcPct val="30000"/>
              </a:spcBef>
              <a:defRPr sz="1200">
                <a:solidFill>
                  <a:schemeClr val="tx1"/>
                </a:solidFill>
                <a:latin typeface="Calibri" pitchFamily="34" charset="0"/>
                <a:ea typeface="新細明體" pitchFamily="18" charset="-120"/>
              </a:defRPr>
            </a:lvl1pPr>
            <a:lvl2pPr marL="717690" indent="-276035" defTabSz="881777">
              <a:spcBef>
                <a:spcPct val="30000"/>
              </a:spcBef>
              <a:defRPr sz="1200">
                <a:solidFill>
                  <a:schemeClr val="tx1"/>
                </a:solidFill>
                <a:latin typeface="Calibri" pitchFamily="34" charset="0"/>
                <a:ea typeface="新細明體" pitchFamily="18" charset="-120"/>
              </a:defRPr>
            </a:lvl2pPr>
            <a:lvl3pPr marL="1104138" indent="-220828" defTabSz="881777">
              <a:spcBef>
                <a:spcPct val="30000"/>
              </a:spcBef>
              <a:defRPr sz="1200">
                <a:solidFill>
                  <a:schemeClr val="tx1"/>
                </a:solidFill>
                <a:latin typeface="Calibri" pitchFamily="34" charset="0"/>
                <a:ea typeface="新細明體" pitchFamily="18" charset="-120"/>
              </a:defRPr>
            </a:lvl3pPr>
            <a:lvl4pPr marL="1545793" indent="-220828" defTabSz="881777">
              <a:spcBef>
                <a:spcPct val="30000"/>
              </a:spcBef>
              <a:defRPr sz="1200">
                <a:solidFill>
                  <a:schemeClr val="tx1"/>
                </a:solidFill>
                <a:latin typeface="Calibri" pitchFamily="34" charset="0"/>
                <a:ea typeface="新細明體" pitchFamily="18" charset="-120"/>
              </a:defRPr>
            </a:lvl4pPr>
            <a:lvl5pPr marL="1987448" indent="-220828" defTabSz="881777">
              <a:spcBef>
                <a:spcPct val="30000"/>
              </a:spcBef>
              <a:defRPr sz="1200">
                <a:solidFill>
                  <a:schemeClr val="tx1"/>
                </a:solidFill>
                <a:latin typeface="Calibri" pitchFamily="34" charset="0"/>
                <a:ea typeface="新細明體" pitchFamily="18" charset="-120"/>
              </a:defRPr>
            </a:lvl5pPr>
            <a:lvl6pPr marL="2429104" indent="-220828" defTabSz="881777"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870759" indent="-220828" defTabSz="881777"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312414" indent="-220828" defTabSz="881777"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754069" indent="-220828" defTabSz="881777"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090E3AD-C03A-48F2-ABCF-E21212566258}" type="slidenum">
              <a:rPr lang="zh-TW" altLang="en-US">
                <a:latin typeface="Arial" pitchFamily="34" charset="0"/>
              </a:rPr>
              <a:pPr eaLnBrk="1" hangingPunct="1">
                <a:spcBef>
                  <a:spcPct val="0"/>
                </a:spcBef>
              </a:pPr>
              <a:t>68</a:t>
            </a:fld>
            <a:endParaRPr lang="en-US" altLang="zh-TW">
              <a:latin typeface="Arial" pitchFamily="34" charset="0"/>
            </a:endParaRPr>
          </a:p>
        </p:txBody>
      </p:sp>
      <p:sp>
        <p:nvSpPr>
          <p:cNvPr id="45059" name="投影片圖像版面配置區 1"/>
          <p:cNvSpPr>
            <a:spLocks noGrp="1" noRot="1" noChangeAspect="1" noTextEdit="1"/>
          </p:cNvSpPr>
          <p:nvPr>
            <p:ph type="sldImg"/>
          </p:nvPr>
        </p:nvSpPr>
        <p:spPr>
          <a:ln/>
        </p:spPr>
      </p:sp>
      <p:sp>
        <p:nvSpPr>
          <p:cNvPr id="45060"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45061" name="投影片編號版面配置區 3"/>
          <p:cNvSpPr txBox="1">
            <a:spLocks noGrp="1"/>
          </p:cNvSpPr>
          <p:nvPr/>
        </p:nvSpPr>
        <p:spPr bwMode="auto">
          <a:xfrm>
            <a:off x="3854790" y="9439828"/>
            <a:ext cx="2949302" cy="49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7" tIns="45768" rIns="91537" bIns="45768" anchor="b"/>
          <a:lstStyle>
            <a:lvl1pPr defTabSz="911225">
              <a:spcBef>
                <a:spcPct val="30000"/>
              </a:spcBef>
              <a:defRPr sz="1200">
                <a:solidFill>
                  <a:schemeClr val="tx1"/>
                </a:solidFill>
                <a:latin typeface="Calibri" pitchFamily="34" charset="0"/>
                <a:ea typeface="新細明體" pitchFamily="18" charset="-120"/>
              </a:defRPr>
            </a:lvl1pPr>
            <a:lvl2pPr marL="742950" indent="-285750" defTabSz="911225">
              <a:spcBef>
                <a:spcPct val="30000"/>
              </a:spcBef>
              <a:defRPr sz="1200">
                <a:solidFill>
                  <a:schemeClr val="tx1"/>
                </a:solidFill>
                <a:latin typeface="Calibri" pitchFamily="34" charset="0"/>
                <a:ea typeface="新細明體" pitchFamily="18" charset="-120"/>
              </a:defRPr>
            </a:lvl2pPr>
            <a:lvl3pPr marL="1143000" indent="-228600" defTabSz="911225">
              <a:spcBef>
                <a:spcPct val="30000"/>
              </a:spcBef>
              <a:defRPr sz="1200">
                <a:solidFill>
                  <a:schemeClr val="tx1"/>
                </a:solidFill>
                <a:latin typeface="Calibri" pitchFamily="34" charset="0"/>
                <a:ea typeface="新細明體" pitchFamily="18" charset="-120"/>
              </a:defRPr>
            </a:lvl3pPr>
            <a:lvl4pPr marL="1600200" indent="-228600" defTabSz="911225">
              <a:spcBef>
                <a:spcPct val="30000"/>
              </a:spcBef>
              <a:defRPr sz="1200">
                <a:solidFill>
                  <a:schemeClr val="tx1"/>
                </a:solidFill>
                <a:latin typeface="Calibri" pitchFamily="34" charset="0"/>
                <a:ea typeface="新細明體" pitchFamily="18" charset="-120"/>
              </a:defRPr>
            </a:lvl4pPr>
            <a:lvl5pPr marL="2057400" indent="-228600" defTabSz="911225">
              <a:spcBef>
                <a:spcPct val="30000"/>
              </a:spcBef>
              <a:defRPr sz="1200">
                <a:solidFill>
                  <a:schemeClr val="tx1"/>
                </a:solidFill>
                <a:latin typeface="Calibri" pitchFamily="34" charset="0"/>
                <a:ea typeface="新細明體" pitchFamily="18" charset="-120"/>
              </a:defRPr>
            </a:lvl5pPr>
            <a:lvl6pPr marL="25146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F0B3929E-30D4-4630-B7E4-37387577EC7F}" type="slidenum">
              <a:rPr lang="en-US" altLang="zh-TW">
                <a:latin typeface="Arial" pitchFamily="34" charset="0"/>
              </a:rPr>
              <a:pPr algn="r" eaLnBrk="1" hangingPunct="1">
                <a:spcBef>
                  <a:spcPct val="0"/>
                </a:spcBef>
              </a:pPr>
              <a:t>68</a:t>
            </a:fld>
            <a:endParaRPr lang="en-US" altLang="zh-TW">
              <a:latin typeface="Arial" pitchFamily="34" charset="0"/>
            </a:endParaRPr>
          </a:p>
        </p:txBody>
      </p:sp>
    </p:spTree>
    <p:extLst>
      <p:ext uri="{BB962C8B-B14F-4D97-AF65-F5344CB8AC3E}">
        <p14:creationId xmlns:p14="http://schemas.microsoft.com/office/powerpoint/2010/main" val="3534579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TW" altLang="en-US"/>
              <a:t>提供桃園區書面資料（</a:t>
            </a:r>
            <a:r>
              <a:rPr lang="en-US" altLang="zh-TW"/>
              <a:t>excel</a:t>
            </a:r>
            <a:r>
              <a:rPr lang="zh-TW" altLang="en-US"/>
              <a:t>檔）</a:t>
            </a:r>
          </a:p>
        </p:txBody>
      </p:sp>
      <p:sp>
        <p:nvSpPr>
          <p:cNvPr id="471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81">
              <a:spcBef>
                <a:spcPct val="30000"/>
              </a:spcBef>
              <a:defRPr sz="1200">
                <a:solidFill>
                  <a:schemeClr val="tx1"/>
                </a:solidFill>
                <a:latin typeface="Calibri" pitchFamily="34" charset="0"/>
                <a:ea typeface="新細明體" pitchFamily="18" charset="-120"/>
              </a:defRPr>
            </a:lvl1pPr>
            <a:lvl2pPr marL="717690" indent="-276035" defTabSz="913981">
              <a:spcBef>
                <a:spcPct val="30000"/>
              </a:spcBef>
              <a:defRPr sz="1200">
                <a:solidFill>
                  <a:schemeClr val="tx1"/>
                </a:solidFill>
                <a:latin typeface="Calibri" pitchFamily="34" charset="0"/>
                <a:ea typeface="新細明體" pitchFamily="18" charset="-120"/>
              </a:defRPr>
            </a:lvl2pPr>
            <a:lvl3pPr marL="1104138" indent="-220828" defTabSz="913981">
              <a:spcBef>
                <a:spcPct val="30000"/>
              </a:spcBef>
              <a:defRPr sz="1200">
                <a:solidFill>
                  <a:schemeClr val="tx1"/>
                </a:solidFill>
                <a:latin typeface="Calibri" pitchFamily="34" charset="0"/>
                <a:ea typeface="新細明體" pitchFamily="18" charset="-120"/>
              </a:defRPr>
            </a:lvl3pPr>
            <a:lvl4pPr marL="1545793" indent="-220828" defTabSz="913981">
              <a:spcBef>
                <a:spcPct val="30000"/>
              </a:spcBef>
              <a:defRPr sz="1200">
                <a:solidFill>
                  <a:schemeClr val="tx1"/>
                </a:solidFill>
                <a:latin typeface="Calibri" pitchFamily="34" charset="0"/>
                <a:ea typeface="新細明體" pitchFamily="18" charset="-120"/>
              </a:defRPr>
            </a:lvl4pPr>
            <a:lvl5pPr marL="1987448" indent="-220828" defTabSz="913981">
              <a:spcBef>
                <a:spcPct val="30000"/>
              </a:spcBef>
              <a:defRPr sz="1200">
                <a:solidFill>
                  <a:schemeClr val="tx1"/>
                </a:solidFill>
                <a:latin typeface="Calibri" pitchFamily="34" charset="0"/>
                <a:ea typeface="新細明體" pitchFamily="18" charset="-120"/>
              </a:defRPr>
            </a:lvl5pPr>
            <a:lvl6pPr marL="2429104" indent="-220828" defTabSz="913981"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870759" indent="-220828" defTabSz="913981"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312414" indent="-220828" defTabSz="913981"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754069" indent="-220828" defTabSz="913981"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AB5127A-9308-4920-AD8F-F16D06DF9052}" type="slidenum">
              <a:rPr lang="zh-TW" altLang="en-US">
                <a:latin typeface="Arial" pitchFamily="34" charset="0"/>
              </a:rPr>
              <a:pPr eaLnBrk="1" hangingPunct="1">
                <a:spcBef>
                  <a:spcPct val="0"/>
                </a:spcBef>
              </a:pPr>
              <a:t>69</a:t>
            </a:fld>
            <a:endParaRPr lang="en-US" altLang="zh-TW">
              <a:latin typeface="Arial" pitchFamily="34" charset="0"/>
            </a:endParaRPr>
          </a:p>
        </p:txBody>
      </p:sp>
    </p:spTree>
    <p:extLst>
      <p:ext uri="{BB962C8B-B14F-4D97-AF65-F5344CB8AC3E}">
        <p14:creationId xmlns:p14="http://schemas.microsoft.com/office/powerpoint/2010/main" val="577535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84995" name="投影片編號版面配置區 3"/>
          <p:cNvSpPr>
            <a:spLocks noGrp="1"/>
          </p:cNvSpPr>
          <p:nvPr>
            <p:ph type="sldNum" sz="quarter" idx="5"/>
          </p:nvPr>
        </p:nvSpPr>
        <p:spPr bwMode="auto">
          <a:noFill/>
          <a:ln>
            <a:miter lim="800000"/>
            <a:headEnd/>
            <a:tailEnd/>
          </a:ln>
        </p:spPr>
        <p:txBody>
          <a:bodyPr/>
          <a:lstStyle/>
          <a:p>
            <a:fld id="{6545CF6F-6AC7-4CBC-B9D5-64AF35CEF38D}" type="slidenum">
              <a:rPr lang="zh-TW" altLang="en-US" smtClean="0">
                <a:ea typeface="新細明體" charset="-120"/>
              </a:rPr>
              <a:pPr/>
              <a:t>73</a:t>
            </a:fld>
            <a:endParaRPr lang="en-US" altLang="zh-TW">
              <a:ea typeface="新細明體" charset="-120"/>
            </a:endParaRPr>
          </a:p>
        </p:txBody>
      </p:sp>
    </p:spTree>
    <p:extLst>
      <p:ext uri="{BB962C8B-B14F-4D97-AF65-F5344CB8AC3E}">
        <p14:creationId xmlns:p14="http://schemas.microsoft.com/office/powerpoint/2010/main" val="2574792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a:t>請大略清點舉手人數，逐題記錄舉手成數</a:t>
            </a:r>
            <a:r>
              <a:rPr lang="en-US" altLang="zh-TW"/>
              <a:t>(5</a:t>
            </a:r>
            <a:r>
              <a:rPr lang="zh-TW" altLang="en-US"/>
              <a:t>成、</a:t>
            </a:r>
            <a:r>
              <a:rPr lang="en-US" altLang="zh-TW"/>
              <a:t>8</a:t>
            </a:r>
            <a:r>
              <a:rPr lang="zh-TW" altLang="en-US"/>
              <a:t>成、</a:t>
            </a:r>
            <a:r>
              <a:rPr lang="en-US" altLang="zh-TW"/>
              <a:t>9</a:t>
            </a:r>
            <a:r>
              <a:rPr lang="zh-TW" altLang="en-US"/>
              <a:t>成或全數</a:t>
            </a:r>
            <a:r>
              <a:rPr lang="en-US" altLang="zh-TW"/>
              <a:t>)</a:t>
            </a:r>
            <a:r>
              <a:rPr lang="zh-TW" altLang="en-US"/>
              <a:t>，填於成果報表內。</a:t>
            </a:r>
          </a:p>
        </p:txBody>
      </p:sp>
    </p:spTree>
    <p:extLst>
      <p:ext uri="{BB962C8B-B14F-4D97-AF65-F5344CB8AC3E}">
        <p14:creationId xmlns:p14="http://schemas.microsoft.com/office/powerpoint/2010/main" val="257159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957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09571" name="投影片編號版面配置區 3"/>
          <p:cNvSpPr>
            <a:spLocks noGrp="1"/>
          </p:cNvSpPr>
          <p:nvPr>
            <p:ph type="sldNum" sz="quarter" idx="5"/>
          </p:nvPr>
        </p:nvSpPr>
        <p:spPr bwMode="auto">
          <a:noFill/>
          <a:ln>
            <a:miter lim="800000"/>
            <a:headEnd/>
            <a:tailEnd/>
          </a:ln>
        </p:spPr>
        <p:txBody>
          <a:bodyPr/>
          <a:lstStyle/>
          <a:p>
            <a:fld id="{12E5F610-45FC-4706-AFE4-096701C2F265}" type="slidenum">
              <a:rPr lang="zh-TW" altLang="en-US" smtClean="0">
                <a:ea typeface="新細明體" charset="-120"/>
              </a:rPr>
              <a:pPr/>
              <a:t>75</a:t>
            </a:fld>
            <a:endParaRPr lang="en-US" altLang="zh-TW">
              <a:ea typeface="新細明體" charset="-120"/>
            </a:endParaRPr>
          </a:p>
        </p:txBody>
      </p:sp>
    </p:spTree>
    <p:extLst>
      <p:ext uri="{BB962C8B-B14F-4D97-AF65-F5344CB8AC3E}">
        <p14:creationId xmlns:p14="http://schemas.microsoft.com/office/powerpoint/2010/main" val="4053060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547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05475" name="投影片編號版面配置區 3"/>
          <p:cNvSpPr>
            <a:spLocks noGrp="1"/>
          </p:cNvSpPr>
          <p:nvPr>
            <p:ph type="sldNum" sz="quarter" idx="5"/>
          </p:nvPr>
        </p:nvSpPr>
        <p:spPr bwMode="auto">
          <a:noFill/>
          <a:ln>
            <a:miter lim="800000"/>
            <a:headEnd/>
            <a:tailEnd/>
          </a:ln>
        </p:spPr>
        <p:txBody>
          <a:bodyPr/>
          <a:lstStyle/>
          <a:p>
            <a:fld id="{9F5DDF9D-EBE5-4D0F-A466-586C523A8BE2}" type="slidenum">
              <a:rPr lang="zh-TW" altLang="en-US" smtClean="0">
                <a:ea typeface="新細明體" charset="-120"/>
              </a:rPr>
              <a:pPr/>
              <a:t>83</a:t>
            </a:fld>
            <a:endParaRPr lang="en-US" altLang="zh-TW">
              <a:ea typeface="新細明體" charset="-120"/>
            </a:endParaRPr>
          </a:p>
        </p:txBody>
      </p:sp>
    </p:spTree>
    <p:extLst>
      <p:ext uri="{BB962C8B-B14F-4D97-AF65-F5344CB8AC3E}">
        <p14:creationId xmlns:p14="http://schemas.microsoft.com/office/powerpoint/2010/main" val="2628259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8723" name="備忘稿版面配置區 2"/>
          <p:cNvSpPr>
            <a:spLocks noGrp="1"/>
          </p:cNvSpPr>
          <p:nvPr>
            <p:ph type="body" idx="1"/>
          </p:nvPr>
        </p:nvSpPr>
        <p:spPr bwMode="auto">
          <a:extLst/>
        </p:spPr>
        <p:txBody>
          <a:bodyPr wrap="square" numCol="1" anchor="t" anchorCtr="0" compatLnSpc="1">
            <a:prstTxWarp prst="textNoShape">
              <a:avLst/>
            </a:prstTxWarp>
          </a:bodyPr>
          <a:lstStyle/>
          <a:p>
            <a:pPr>
              <a:defRPr/>
            </a:pPr>
            <a:r>
              <a:rPr lang="zh-TW" altLang="en-US" b="1" dirty="0">
                <a:effectLst>
                  <a:outerShdw blurRad="38100" dist="38100" dir="2700000" algn="tl">
                    <a:srgbClr val="C0C0C0"/>
                  </a:outerShdw>
                </a:effectLst>
              </a:rPr>
              <a:t>花蓮高工</a:t>
            </a:r>
            <a:r>
              <a:rPr lang="en-US" altLang="zh-TW" b="1" dirty="0">
                <a:effectLst>
                  <a:outerShdw blurRad="38100" dist="38100" dir="2700000" algn="tl">
                    <a:srgbClr val="C0C0C0"/>
                  </a:outerShdw>
                </a:effectLst>
              </a:rPr>
              <a:t>(</a:t>
            </a:r>
            <a:r>
              <a:rPr lang="zh-TW" altLang="en-US" b="1" dirty="0">
                <a:effectLst>
                  <a:outerShdw blurRad="38100" dist="38100" dir="2700000" algn="tl">
                    <a:srgbClr val="C0C0C0"/>
                  </a:outerShdw>
                </a:effectLst>
              </a:rPr>
              <a:t>汽車修護科</a:t>
            </a:r>
            <a:r>
              <a:rPr lang="en-US" altLang="zh-TW" b="1" dirty="0">
                <a:effectLst>
                  <a:outerShdw blurRad="38100" dist="38100" dir="2700000" algn="tl">
                    <a:srgbClr val="C0C0C0"/>
                  </a:outerShdw>
                </a:effectLst>
              </a:rPr>
              <a:t>【</a:t>
            </a:r>
            <a:r>
              <a:rPr lang="zh-TW" altLang="en-US" b="1" dirty="0">
                <a:effectLst>
                  <a:outerShdw blurRad="38100" dist="38100" dir="2700000" algn="tl">
                    <a:srgbClr val="C0C0C0"/>
                  </a:outerShdw>
                </a:effectLst>
              </a:rPr>
              <a:t>夜</a:t>
            </a:r>
            <a:r>
              <a:rPr lang="en-US" altLang="zh-TW" b="1" dirty="0">
                <a:effectLst>
                  <a:outerShdw blurRad="38100" dist="38100" dir="2700000" algn="tl">
                    <a:srgbClr val="C0C0C0"/>
                  </a:outerShdw>
                </a:effectLst>
              </a:rPr>
              <a:t>】)</a:t>
            </a:r>
            <a:r>
              <a:rPr lang="zh-TW" altLang="en-US" b="1" dirty="0">
                <a:effectLst>
                  <a:outerShdw blurRad="38100" dist="38100" dir="2700000" algn="tl">
                    <a:srgbClr val="C0C0C0"/>
                  </a:outerShdw>
                </a:effectLst>
              </a:rPr>
              <a:t>、花蓮高商</a:t>
            </a:r>
            <a:r>
              <a:rPr lang="en-US" altLang="zh-TW" b="1" dirty="0">
                <a:effectLst>
                  <a:outerShdw blurRad="38100" dist="38100" dir="2700000" algn="tl">
                    <a:srgbClr val="C0C0C0"/>
                  </a:outerShdw>
                </a:effectLst>
              </a:rPr>
              <a:t>(</a:t>
            </a:r>
            <a:r>
              <a:rPr lang="zh-TW" altLang="en-US" b="1" dirty="0">
                <a:effectLst>
                  <a:outerShdw blurRad="38100" dist="38100" dir="2700000" algn="tl">
                    <a:srgbClr val="C0C0C0"/>
                  </a:outerShdw>
                </a:effectLst>
              </a:rPr>
              <a:t>文書處理科</a:t>
            </a:r>
            <a:r>
              <a:rPr lang="en-US" altLang="zh-TW" b="1" dirty="0">
                <a:effectLst>
                  <a:outerShdw blurRad="38100" dist="38100" dir="2700000" algn="tl">
                    <a:srgbClr val="C0C0C0"/>
                  </a:outerShdw>
                </a:effectLst>
              </a:rPr>
              <a:t>【</a:t>
            </a:r>
            <a:r>
              <a:rPr lang="zh-TW" altLang="en-US" b="1" dirty="0">
                <a:effectLst>
                  <a:outerShdw blurRad="38100" dist="38100" dir="2700000" algn="tl">
                    <a:srgbClr val="C0C0C0"/>
                  </a:outerShdw>
                </a:effectLst>
              </a:rPr>
              <a:t>夜</a:t>
            </a:r>
            <a:r>
              <a:rPr lang="en-US" altLang="zh-TW" b="1" dirty="0">
                <a:effectLst>
                  <a:outerShdw blurRad="38100" dist="38100" dir="2700000" algn="tl">
                    <a:srgbClr val="C0C0C0"/>
                  </a:outerShdw>
                </a:effectLst>
              </a:rPr>
              <a:t>】</a:t>
            </a:r>
            <a:r>
              <a:rPr lang="zh-TW" altLang="en-US" b="1" dirty="0">
                <a:effectLst>
                  <a:outerShdw blurRad="38100" dist="38100" dir="2700000" algn="tl">
                    <a:srgbClr val="C0C0C0"/>
                  </a:outerShdw>
                </a:effectLst>
              </a:rPr>
              <a:t>、銷售事務科</a:t>
            </a:r>
            <a:r>
              <a:rPr lang="en-US" altLang="zh-TW" b="1" dirty="0">
                <a:effectLst>
                  <a:outerShdw blurRad="38100" dist="38100" dir="2700000" algn="tl">
                    <a:srgbClr val="C0C0C0"/>
                  </a:outerShdw>
                </a:effectLst>
              </a:rPr>
              <a:t>【</a:t>
            </a:r>
            <a:r>
              <a:rPr lang="zh-TW" altLang="en-US" b="1" dirty="0">
                <a:effectLst>
                  <a:outerShdw blurRad="38100" dist="38100" dir="2700000" algn="tl">
                    <a:srgbClr val="C0C0C0"/>
                  </a:outerShdw>
                </a:effectLst>
              </a:rPr>
              <a:t>夜</a:t>
            </a:r>
            <a:r>
              <a:rPr lang="en-US" altLang="zh-TW" b="1" dirty="0">
                <a:effectLst>
                  <a:outerShdw blurRad="38100" dist="38100" dir="2700000" algn="tl">
                    <a:srgbClr val="C0C0C0"/>
                  </a:outerShdw>
                </a:effectLst>
              </a:rPr>
              <a:t>】) </a:t>
            </a:r>
            <a:endParaRPr lang="zh-TW" altLang="en-US" dirty="0"/>
          </a:p>
        </p:txBody>
      </p:sp>
      <p:sp>
        <p:nvSpPr>
          <p:cNvPr id="136195" name="投影片編號版面配置區 3"/>
          <p:cNvSpPr>
            <a:spLocks noGrp="1"/>
          </p:cNvSpPr>
          <p:nvPr>
            <p:ph type="sldNum" sz="quarter" idx="5"/>
          </p:nvPr>
        </p:nvSpPr>
        <p:spPr bwMode="auto">
          <a:noFill/>
          <a:ln>
            <a:miter lim="800000"/>
            <a:headEnd/>
            <a:tailEnd/>
          </a:ln>
        </p:spPr>
        <p:txBody>
          <a:bodyPr/>
          <a:lstStyle/>
          <a:p>
            <a:fld id="{69BF6A72-AD2D-4C9F-B227-182B6EB0491E}" type="slidenum">
              <a:rPr lang="zh-TW" altLang="en-US" smtClean="0">
                <a:ea typeface="新細明體" charset="-120"/>
              </a:rPr>
              <a:pPr/>
              <a:t>84</a:t>
            </a:fld>
            <a:endParaRPr lang="en-US" altLang="zh-TW">
              <a:ea typeface="新細明體" charset="-120"/>
            </a:endParaRPr>
          </a:p>
        </p:txBody>
      </p:sp>
    </p:spTree>
    <p:extLst>
      <p:ext uri="{BB962C8B-B14F-4D97-AF65-F5344CB8AC3E}">
        <p14:creationId xmlns:p14="http://schemas.microsoft.com/office/powerpoint/2010/main" val="1867429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75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07523" name="投影片編號版面配置區 3"/>
          <p:cNvSpPr>
            <a:spLocks noGrp="1"/>
          </p:cNvSpPr>
          <p:nvPr>
            <p:ph type="sldNum" sz="quarter" idx="5"/>
          </p:nvPr>
        </p:nvSpPr>
        <p:spPr bwMode="auto">
          <a:noFill/>
          <a:ln>
            <a:miter lim="800000"/>
            <a:headEnd/>
            <a:tailEnd/>
          </a:ln>
        </p:spPr>
        <p:txBody>
          <a:bodyPr/>
          <a:lstStyle/>
          <a:p>
            <a:fld id="{8A7094E7-6D7D-474C-BBFA-510489FA250D}" type="slidenum">
              <a:rPr lang="zh-TW" altLang="en-US" smtClean="0">
                <a:ea typeface="新細明體" charset="-120"/>
              </a:rPr>
              <a:pPr/>
              <a:t>86</a:t>
            </a:fld>
            <a:endParaRPr lang="en-US" altLang="zh-TW">
              <a:ea typeface="新細明體" charset="-120"/>
            </a:endParaRPr>
          </a:p>
        </p:txBody>
      </p:sp>
    </p:spTree>
    <p:extLst>
      <p:ext uri="{BB962C8B-B14F-4D97-AF65-F5344CB8AC3E}">
        <p14:creationId xmlns:p14="http://schemas.microsoft.com/office/powerpoint/2010/main" val="30732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96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99683"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636406-6DD8-4C5F-8BC8-513C91A1EADA}"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3623436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11619" name="投影片編號版面配置區 3"/>
          <p:cNvSpPr>
            <a:spLocks noGrp="1"/>
          </p:cNvSpPr>
          <p:nvPr>
            <p:ph type="sldNum" sz="quarter" idx="5"/>
          </p:nvPr>
        </p:nvSpPr>
        <p:spPr bwMode="auto">
          <a:noFill/>
          <a:ln>
            <a:miter lim="800000"/>
            <a:headEnd/>
            <a:tailEnd/>
          </a:ln>
        </p:spPr>
        <p:txBody>
          <a:bodyPr/>
          <a:lstStyle/>
          <a:p>
            <a:fld id="{18DC16E0-500D-49D7-8FFC-D8B9E6AFF1AF}" type="slidenum">
              <a:rPr lang="zh-TW" altLang="en-US" smtClean="0">
                <a:ea typeface="新細明體" charset="-120"/>
              </a:rPr>
              <a:pPr/>
              <a:t>87</a:t>
            </a:fld>
            <a:endParaRPr lang="en-US" altLang="zh-TW">
              <a:ea typeface="新細明體" charset="-120"/>
            </a:endParaRPr>
          </a:p>
        </p:txBody>
      </p:sp>
    </p:spTree>
    <p:extLst>
      <p:ext uri="{BB962C8B-B14F-4D97-AF65-F5344CB8AC3E}">
        <p14:creationId xmlns:p14="http://schemas.microsoft.com/office/powerpoint/2010/main" val="2212719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13667" name="投影片編號版面配置區 3"/>
          <p:cNvSpPr>
            <a:spLocks noGrp="1"/>
          </p:cNvSpPr>
          <p:nvPr>
            <p:ph type="sldNum" sz="quarter" idx="5"/>
          </p:nvPr>
        </p:nvSpPr>
        <p:spPr bwMode="auto">
          <a:noFill/>
          <a:ln>
            <a:miter lim="800000"/>
            <a:headEnd/>
            <a:tailEnd/>
          </a:ln>
        </p:spPr>
        <p:txBody>
          <a:bodyPr/>
          <a:lstStyle/>
          <a:p>
            <a:fld id="{2D12DD2E-B2FC-48FB-912C-7B07ADB5EC50}" type="slidenum">
              <a:rPr lang="zh-TW" altLang="en-US" smtClean="0">
                <a:ea typeface="新細明體" charset="-120"/>
              </a:rPr>
              <a:pPr/>
              <a:t>90</a:t>
            </a:fld>
            <a:endParaRPr lang="en-US" altLang="zh-TW">
              <a:ea typeface="新細明體" charset="-120"/>
            </a:endParaRPr>
          </a:p>
        </p:txBody>
      </p:sp>
    </p:spTree>
    <p:extLst>
      <p:ext uri="{BB962C8B-B14F-4D97-AF65-F5344CB8AC3E}">
        <p14:creationId xmlns:p14="http://schemas.microsoft.com/office/powerpoint/2010/main" val="3237564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6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43363" name="投影片編號版面配置區 3"/>
          <p:cNvSpPr>
            <a:spLocks noGrp="1"/>
          </p:cNvSpPr>
          <p:nvPr>
            <p:ph type="sldNum" sz="quarter" idx="5"/>
          </p:nvPr>
        </p:nvSpPr>
        <p:spPr bwMode="auto">
          <a:noFill/>
          <a:ln>
            <a:miter lim="800000"/>
            <a:headEnd/>
            <a:tailEnd/>
          </a:ln>
        </p:spPr>
        <p:txBody>
          <a:bodyPr/>
          <a:lstStyle/>
          <a:p>
            <a:fld id="{4BDCCBE0-F07E-400D-B5F1-C27404FAA204}" type="slidenum">
              <a:rPr lang="zh-TW" altLang="en-US" smtClean="0">
                <a:ea typeface="新細明體" charset="-120"/>
              </a:rPr>
              <a:pPr/>
              <a:t>91</a:t>
            </a:fld>
            <a:endParaRPr lang="en-US" altLang="zh-TW">
              <a:ea typeface="新細明體" charset="-120"/>
            </a:endParaRPr>
          </a:p>
        </p:txBody>
      </p:sp>
    </p:spTree>
    <p:extLst>
      <p:ext uri="{BB962C8B-B14F-4D97-AF65-F5344CB8AC3E}">
        <p14:creationId xmlns:p14="http://schemas.microsoft.com/office/powerpoint/2010/main" val="587890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有些老師可能知道去年五專優先免試的名額只占核定名額的</a:t>
            </a:r>
            <a:r>
              <a:rPr lang="en-US" altLang="zh-TW" dirty="0"/>
              <a:t>30%</a:t>
            </a:r>
            <a:r>
              <a:rPr lang="zh-TW" altLang="en-US" dirty="0"/>
              <a:t>，導致有些學生明明有機會可以上的卻被擠掉的情形，今年為了改善這種狀況，我們將名額提高至</a:t>
            </a:r>
            <a:r>
              <a:rPr lang="en-US" altLang="zh-TW" dirty="0"/>
              <a:t>60%</a:t>
            </a:r>
            <a:r>
              <a:rPr lang="zh-TW" altLang="en-US" dirty="0"/>
              <a:t>為上限，讓有興趣就讀五專的同學能夠提早的就位。</a:t>
            </a:r>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93</a:t>
            </a:fld>
            <a:endParaRPr lang="zh-TW" altLang="en-US"/>
          </a:p>
        </p:txBody>
      </p:sp>
    </p:spTree>
    <p:extLst>
      <p:ext uri="{BB962C8B-B14F-4D97-AF65-F5344CB8AC3E}">
        <p14:creationId xmlns:p14="http://schemas.microsoft.com/office/powerpoint/2010/main" val="2155942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有些老師可能知道去年五專優先免試的名額只占核定名額的</a:t>
            </a:r>
            <a:r>
              <a:rPr lang="en-US" altLang="zh-TW" dirty="0"/>
              <a:t>30%</a:t>
            </a:r>
            <a:r>
              <a:rPr lang="zh-TW" altLang="en-US" dirty="0"/>
              <a:t>，導致有些學生明明有機會可以上的卻被擠掉的情形，今年為了改善這種狀況，我們將名額提高至</a:t>
            </a:r>
            <a:r>
              <a:rPr lang="en-US" altLang="zh-TW" dirty="0"/>
              <a:t>60%</a:t>
            </a:r>
            <a:r>
              <a:rPr lang="zh-TW" altLang="en-US" dirty="0"/>
              <a:t>為上限，讓有興趣就讀五專的同學能夠提早的就位。</a:t>
            </a:r>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94</a:t>
            </a:fld>
            <a:endParaRPr lang="zh-TW" altLang="en-US"/>
          </a:p>
        </p:txBody>
      </p:sp>
    </p:spTree>
    <p:extLst>
      <p:ext uri="{BB962C8B-B14F-4D97-AF65-F5344CB8AC3E}">
        <p14:creationId xmlns:p14="http://schemas.microsoft.com/office/powerpoint/2010/main" val="2155942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五專七年一貫在國中教育會考前就招生完畢了。</a:t>
            </a:r>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619" indent="-286007">
              <a:defRPr kumimoji="1">
                <a:solidFill>
                  <a:schemeClr val="tx1"/>
                </a:solidFill>
                <a:latin typeface="Arial" panose="020B0604020202020204" pitchFamily="34" charset="0"/>
                <a:ea typeface="新細明體" panose="02020500000000000000" pitchFamily="18" charset="-120"/>
              </a:defRPr>
            </a:lvl2pPr>
            <a:lvl3pPr marL="1144029" indent="-228806">
              <a:defRPr kumimoji="1">
                <a:solidFill>
                  <a:schemeClr val="tx1"/>
                </a:solidFill>
                <a:latin typeface="Arial" panose="020B0604020202020204" pitchFamily="34" charset="0"/>
                <a:ea typeface="新細明體" panose="02020500000000000000" pitchFamily="18" charset="-120"/>
              </a:defRPr>
            </a:lvl3pPr>
            <a:lvl4pPr marL="1601640" indent="-228806">
              <a:defRPr kumimoji="1">
                <a:solidFill>
                  <a:schemeClr val="tx1"/>
                </a:solidFill>
                <a:latin typeface="Arial" panose="020B0604020202020204" pitchFamily="34" charset="0"/>
                <a:ea typeface="新細明體" panose="02020500000000000000" pitchFamily="18" charset="-120"/>
              </a:defRPr>
            </a:lvl4pPr>
            <a:lvl5pPr marL="2059252" indent="-228806">
              <a:defRPr kumimoji="1">
                <a:solidFill>
                  <a:schemeClr val="tx1"/>
                </a:solidFill>
                <a:latin typeface="Arial" panose="020B0604020202020204" pitchFamily="34" charset="0"/>
                <a:ea typeface="新細明體" panose="02020500000000000000" pitchFamily="18" charset="-120"/>
              </a:defRPr>
            </a:lvl5pPr>
            <a:lvl6pPr marL="2516863"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4475"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2086"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9698"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37FBA06-6A5C-44AE-95B7-6E0F042B9FBD}" type="slidenum">
              <a:rPr lang="zh-TW" altLang="en-US" smtClean="0"/>
              <a:pPr/>
              <a:t>97</a:t>
            </a:fld>
            <a:endParaRPr lang="zh-TW" altLang="en-US"/>
          </a:p>
        </p:txBody>
      </p:sp>
    </p:spTree>
    <p:extLst>
      <p:ext uri="{BB962C8B-B14F-4D97-AF65-F5344CB8AC3E}">
        <p14:creationId xmlns:p14="http://schemas.microsoft.com/office/powerpoint/2010/main" val="3399529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後面會做詳細的介紹。</a:t>
            </a:r>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619" indent="-286007">
              <a:defRPr kumimoji="1">
                <a:solidFill>
                  <a:schemeClr val="tx1"/>
                </a:solidFill>
                <a:latin typeface="Arial" panose="020B0604020202020204" pitchFamily="34" charset="0"/>
                <a:ea typeface="新細明體" panose="02020500000000000000" pitchFamily="18" charset="-120"/>
              </a:defRPr>
            </a:lvl2pPr>
            <a:lvl3pPr marL="1144029" indent="-228806">
              <a:defRPr kumimoji="1">
                <a:solidFill>
                  <a:schemeClr val="tx1"/>
                </a:solidFill>
                <a:latin typeface="Arial" panose="020B0604020202020204" pitchFamily="34" charset="0"/>
                <a:ea typeface="新細明體" panose="02020500000000000000" pitchFamily="18" charset="-120"/>
              </a:defRPr>
            </a:lvl3pPr>
            <a:lvl4pPr marL="1601640" indent="-228806">
              <a:defRPr kumimoji="1">
                <a:solidFill>
                  <a:schemeClr val="tx1"/>
                </a:solidFill>
                <a:latin typeface="Arial" panose="020B0604020202020204" pitchFamily="34" charset="0"/>
                <a:ea typeface="新細明體" panose="02020500000000000000" pitchFamily="18" charset="-120"/>
              </a:defRPr>
            </a:lvl4pPr>
            <a:lvl5pPr marL="2059252" indent="-228806">
              <a:defRPr kumimoji="1">
                <a:solidFill>
                  <a:schemeClr val="tx1"/>
                </a:solidFill>
                <a:latin typeface="Arial" panose="020B0604020202020204" pitchFamily="34" charset="0"/>
                <a:ea typeface="新細明體" panose="02020500000000000000" pitchFamily="18" charset="-120"/>
              </a:defRPr>
            </a:lvl5pPr>
            <a:lvl6pPr marL="2516863"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4475"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2086"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9698"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EAA519B-ACB3-4F1F-9CD2-85E0E1D3D413}" type="slidenum">
              <a:rPr lang="zh-TW" altLang="en-US" smtClean="0"/>
              <a:pPr/>
              <a:t>98</a:t>
            </a:fld>
            <a:endParaRPr lang="zh-TW" altLang="en-US"/>
          </a:p>
        </p:txBody>
      </p:sp>
    </p:spTree>
    <p:extLst>
      <p:ext uri="{BB962C8B-B14F-4D97-AF65-F5344CB8AC3E}">
        <p14:creationId xmlns:p14="http://schemas.microsoft.com/office/powerpoint/2010/main" val="3640712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後面我們來分別介紹計分方式</a:t>
            </a: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619" indent="-286007">
              <a:defRPr kumimoji="1">
                <a:solidFill>
                  <a:schemeClr val="tx1"/>
                </a:solidFill>
                <a:latin typeface="Arial" panose="020B0604020202020204" pitchFamily="34" charset="0"/>
                <a:ea typeface="新細明體" panose="02020500000000000000" pitchFamily="18" charset="-120"/>
              </a:defRPr>
            </a:lvl2pPr>
            <a:lvl3pPr marL="1144029" indent="-228806">
              <a:defRPr kumimoji="1">
                <a:solidFill>
                  <a:schemeClr val="tx1"/>
                </a:solidFill>
                <a:latin typeface="Arial" panose="020B0604020202020204" pitchFamily="34" charset="0"/>
                <a:ea typeface="新細明體" panose="02020500000000000000" pitchFamily="18" charset="-120"/>
              </a:defRPr>
            </a:lvl3pPr>
            <a:lvl4pPr marL="1601640" indent="-228806">
              <a:defRPr kumimoji="1">
                <a:solidFill>
                  <a:schemeClr val="tx1"/>
                </a:solidFill>
                <a:latin typeface="Arial" panose="020B0604020202020204" pitchFamily="34" charset="0"/>
                <a:ea typeface="新細明體" panose="02020500000000000000" pitchFamily="18" charset="-120"/>
              </a:defRPr>
            </a:lvl4pPr>
            <a:lvl5pPr marL="2059252" indent="-228806">
              <a:defRPr kumimoji="1">
                <a:solidFill>
                  <a:schemeClr val="tx1"/>
                </a:solidFill>
                <a:latin typeface="Arial" panose="020B0604020202020204" pitchFamily="34" charset="0"/>
                <a:ea typeface="新細明體" panose="02020500000000000000" pitchFamily="18" charset="-120"/>
              </a:defRPr>
            </a:lvl5pPr>
            <a:lvl6pPr marL="2516863"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4475"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2086"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9698"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1D4D872-9AAC-4CFC-AFF1-C2652AE41912}" type="slidenum">
              <a:rPr lang="zh-TW" altLang="en-US" smtClean="0"/>
              <a:pPr/>
              <a:t>106</a:t>
            </a:fld>
            <a:endParaRPr lang="zh-TW" altLang="en-US"/>
          </a:p>
        </p:txBody>
      </p:sp>
    </p:spTree>
    <p:extLst>
      <p:ext uri="{BB962C8B-B14F-4D97-AF65-F5344CB8AC3E}">
        <p14:creationId xmlns:p14="http://schemas.microsoft.com/office/powerpoint/2010/main" val="3604852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a:t>同學年度同項競賽擇優採計，如臺中市錦標賽</a:t>
            </a:r>
            <a:r>
              <a:rPr lang="en-US" altLang="zh-TW" dirty="0"/>
              <a:t>(</a:t>
            </a:r>
            <a:r>
              <a:rPr lang="zh-TW" altLang="en-US" dirty="0"/>
              <a:t>春季預賽</a:t>
            </a:r>
            <a:r>
              <a:rPr lang="en-US" altLang="zh-TW" dirty="0"/>
              <a:t>)</a:t>
            </a:r>
            <a:r>
              <a:rPr lang="zh-TW" altLang="en-US" dirty="0"/>
              <a:t>與臺中市錦標賽</a:t>
            </a:r>
            <a:r>
              <a:rPr lang="en-US" altLang="zh-TW" dirty="0"/>
              <a:t>(</a:t>
            </a:r>
            <a:r>
              <a:rPr lang="zh-TW" altLang="en-US" dirty="0"/>
              <a:t>秋季決賽</a:t>
            </a:r>
            <a:r>
              <a:rPr lang="en-US" altLang="zh-TW" dirty="0"/>
              <a:t>)</a:t>
            </a:r>
            <a:r>
              <a:rPr lang="zh-TW" altLang="en-US" dirty="0"/>
              <a:t>則屬同一競賽。若為臺中市春季錦標賽與臺中市秋季錦標賽，則為不同競賽。</a:t>
            </a:r>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619" indent="-286007">
              <a:defRPr kumimoji="1">
                <a:solidFill>
                  <a:schemeClr val="tx1"/>
                </a:solidFill>
                <a:latin typeface="Arial" panose="020B0604020202020204" pitchFamily="34" charset="0"/>
                <a:ea typeface="新細明體" panose="02020500000000000000" pitchFamily="18" charset="-120"/>
              </a:defRPr>
            </a:lvl2pPr>
            <a:lvl3pPr marL="1144029" indent="-228806">
              <a:defRPr kumimoji="1">
                <a:solidFill>
                  <a:schemeClr val="tx1"/>
                </a:solidFill>
                <a:latin typeface="Arial" panose="020B0604020202020204" pitchFamily="34" charset="0"/>
                <a:ea typeface="新細明體" panose="02020500000000000000" pitchFamily="18" charset="-120"/>
              </a:defRPr>
            </a:lvl3pPr>
            <a:lvl4pPr marL="1601640" indent="-228806">
              <a:defRPr kumimoji="1">
                <a:solidFill>
                  <a:schemeClr val="tx1"/>
                </a:solidFill>
                <a:latin typeface="Arial" panose="020B0604020202020204" pitchFamily="34" charset="0"/>
                <a:ea typeface="新細明體" panose="02020500000000000000" pitchFamily="18" charset="-120"/>
              </a:defRPr>
            </a:lvl4pPr>
            <a:lvl5pPr marL="2059252" indent="-228806">
              <a:defRPr kumimoji="1">
                <a:solidFill>
                  <a:schemeClr val="tx1"/>
                </a:solidFill>
                <a:latin typeface="Arial" panose="020B0604020202020204" pitchFamily="34" charset="0"/>
                <a:ea typeface="新細明體" panose="02020500000000000000" pitchFamily="18" charset="-120"/>
              </a:defRPr>
            </a:lvl5pPr>
            <a:lvl6pPr marL="2516863"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4475"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2086"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9698"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57A030C-BE82-4482-80F8-A68C7F1352ED}" type="slidenum">
              <a:rPr lang="zh-TW" altLang="en-US" smtClean="0"/>
              <a:pPr/>
              <a:t>107</a:t>
            </a:fld>
            <a:endParaRPr lang="zh-TW" altLang="en-US"/>
          </a:p>
        </p:txBody>
      </p:sp>
    </p:spTree>
    <p:extLst>
      <p:ext uri="{BB962C8B-B14F-4D97-AF65-F5344CB8AC3E}">
        <p14:creationId xmlns:p14="http://schemas.microsoft.com/office/powerpoint/2010/main" val="588789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利用三等級四標示來做積分的分配。</a:t>
            </a:r>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112</a:t>
            </a:fld>
            <a:endParaRPr lang="zh-TW" altLang="en-US"/>
          </a:p>
        </p:txBody>
      </p:sp>
    </p:spTree>
    <p:extLst>
      <p:ext uri="{BB962C8B-B14F-4D97-AF65-F5344CB8AC3E}">
        <p14:creationId xmlns:p14="http://schemas.microsoft.com/office/powerpoint/2010/main" val="206411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79203"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992ECD-3928-4966-A2C7-1CA928942872}"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16714359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參加現場撕榜後確定有沒有錄取，如果未獲到場撕榜的通知或者沒有撕到榜，沒關係，還可以參加下一個入學管道。</a:t>
            </a:r>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121</a:t>
            </a:fld>
            <a:endParaRPr lang="zh-TW" altLang="en-US"/>
          </a:p>
        </p:txBody>
      </p:sp>
    </p:spTree>
    <p:extLst>
      <p:ext uri="{BB962C8B-B14F-4D97-AF65-F5344CB8AC3E}">
        <p14:creationId xmlns:p14="http://schemas.microsoft.com/office/powerpoint/2010/main" val="37567322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自訂項目部分目前各校多為全民英檢。</a:t>
            </a:r>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619" indent="-286007">
              <a:defRPr kumimoji="1">
                <a:solidFill>
                  <a:schemeClr val="tx1"/>
                </a:solidFill>
                <a:latin typeface="Arial" panose="020B0604020202020204" pitchFamily="34" charset="0"/>
                <a:ea typeface="新細明體" panose="02020500000000000000" pitchFamily="18" charset="-120"/>
              </a:defRPr>
            </a:lvl2pPr>
            <a:lvl3pPr marL="1144029" indent="-228806">
              <a:defRPr kumimoji="1">
                <a:solidFill>
                  <a:schemeClr val="tx1"/>
                </a:solidFill>
                <a:latin typeface="Arial" panose="020B0604020202020204" pitchFamily="34" charset="0"/>
                <a:ea typeface="新細明體" panose="02020500000000000000" pitchFamily="18" charset="-120"/>
              </a:defRPr>
            </a:lvl3pPr>
            <a:lvl4pPr marL="1601640" indent="-228806">
              <a:defRPr kumimoji="1">
                <a:solidFill>
                  <a:schemeClr val="tx1"/>
                </a:solidFill>
                <a:latin typeface="Arial" panose="020B0604020202020204" pitchFamily="34" charset="0"/>
                <a:ea typeface="新細明體" panose="02020500000000000000" pitchFamily="18" charset="-120"/>
              </a:defRPr>
            </a:lvl4pPr>
            <a:lvl5pPr marL="2059252" indent="-228806">
              <a:defRPr kumimoji="1">
                <a:solidFill>
                  <a:schemeClr val="tx1"/>
                </a:solidFill>
                <a:latin typeface="Arial" panose="020B0604020202020204" pitchFamily="34" charset="0"/>
                <a:ea typeface="新細明體" panose="02020500000000000000" pitchFamily="18" charset="-120"/>
              </a:defRPr>
            </a:lvl5pPr>
            <a:lvl6pPr marL="2516863"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4475"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2086"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9698"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770F68B-2E49-4C83-B719-718F6C8E070B}" type="slidenum">
              <a:rPr lang="zh-TW" altLang="en-US" smtClean="0"/>
              <a:pPr/>
              <a:t>125</a:t>
            </a:fld>
            <a:endParaRPr lang="zh-TW" altLang="en-US"/>
          </a:p>
        </p:txBody>
      </p:sp>
    </p:spTree>
    <p:extLst>
      <p:ext uri="{BB962C8B-B14F-4D97-AF65-F5344CB8AC3E}">
        <p14:creationId xmlns:p14="http://schemas.microsoft.com/office/powerpoint/2010/main" val="14859377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表內數字並非實際數字</a:t>
            </a:r>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619" indent="-286007">
              <a:defRPr kumimoji="1">
                <a:solidFill>
                  <a:schemeClr val="tx1"/>
                </a:solidFill>
                <a:latin typeface="Arial" panose="020B0604020202020204" pitchFamily="34" charset="0"/>
                <a:ea typeface="新細明體" panose="02020500000000000000" pitchFamily="18" charset="-120"/>
              </a:defRPr>
            </a:lvl2pPr>
            <a:lvl3pPr marL="1144029" indent="-228806">
              <a:defRPr kumimoji="1">
                <a:solidFill>
                  <a:schemeClr val="tx1"/>
                </a:solidFill>
                <a:latin typeface="Arial" panose="020B0604020202020204" pitchFamily="34" charset="0"/>
                <a:ea typeface="新細明體" panose="02020500000000000000" pitchFamily="18" charset="-120"/>
              </a:defRPr>
            </a:lvl3pPr>
            <a:lvl4pPr marL="1601640" indent="-228806">
              <a:defRPr kumimoji="1">
                <a:solidFill>
                  <a:schemeClr val="tx1"/>
                </a:solidFill>
                <a:latin typeface="Arial" panose="020B0604020202020204" pitchFamily="34" charset="0"/>
                <a:ea typeface="新細明體" panose="02020500000000000000" pitchFamily="18" charset="-120"/>
              </a:defRPr>
            </a:lvl4pPr>
            <a:lvl5pPr marL="2059252" indent="-228806">
              <a:defRPr kumimoji="1">
                <a:solidFill>
                  <a:schemeClr val="tx1"/>
                </a:solidFill>
                <a:latin typeface="Arial" panose="020B0604020202020204" pitchFamily="34" charset="0"/>
                <a:ea typeface="新細明體" panose="02020500000000000000" pitchFamily="18" charset="-120"/>
              </a:defRPr>
            </a:lvl5pPr>
            <a:lvl6pPr marL="2516863"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4475"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2086"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9698"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76887CB-49CB-476D-BBA6-AB6F29CAD74C}" type="slidenum">
              <a:rPr lang="zh-TW" altLang="en-US" smtClean="0"/>
              <a:pPr/>
              <a:t>126</a:t>
            </a:fld>
            <a:endParaRPr lang="zh-TW" altLang="en-US"/>
          </a:p>
        </p:txBody>
      </p:sp>
    </p:spTree>
    <p:extLst>
      <p:ext uri="{BB962C8B-B14F-4D97-AF65-F5344CB8AC3E}">
        <p14:creationId xmlns:p14="http://schemas.microsoft.com/office/powerpoint/2010/main" val="2812864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同學年度同項競賽擇優採計，如雲林縣錦標賽</a:t>
            </a:r>
            <a:r>
              <a:rPr lang="en-US" altLang="zh-TW"/>
              <a:t>(</a:t>
            </a:r>
            <a:r>
              <a:rPr lang="zh-TW" altLang="en-US"/>
              <a:t>秋季預賽</a:t>
            </a:r>
            <a:r>
              <a:rPr lang="en-US" altLang="zh-TW"/>
              <a:t>)</a:t>
            </a:r>
            <a:r>
              <a:rPr lang="zh-TW" altLang="en-US"/>
              <a:t>與雲林縣錦標賽</a:t>
            </a:r>
            <a:r>
              <a:rPr lang="en-US" altLang="zh-TW"/>
              <a:t>(</a:t>
            </a:r>
            <a:r>
              <a:rPr lang="zh-TW" altLang="en-US"/>
              <a:t>春季決賽</a:t>
            </a:r>
            <a:r>
              <a:rPr lang="en-US" altLang="zh-TW"/>
              <a:t>)</a:t>
            </a:r>
            <a:r>
              <a:rPr lang="zh-TW" altLang="en-US"/>
              <a:t>則屬同一競賽。若為雲林縣春季錦標賽與雲林縣秋季錦標賽，則為不同競賽。</a:t>
            </a:r>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619" indent="-286007">
              <a:defRPr kumimoji="1">
                <a:solidFill>
                  <a:schemeClr val="tx1"/>
                </a:solidFill>
                <a:latin typeface="Arial" panose="020B0604020202020204" pitchFamily="34" charset="0"/>
                <a:ea typeface="新細明體" panose="02020500000000000000" pitchFamily="18" charset="-120"/>
              </a:defRPr>
            </a:lvl2pPr>
            <a:lvl3pPr marL="1144029" indent="-228806">
              <a:defRPr kumimoji="1">
                <a:solidFill>
                  <a:schemeClr val="tx1"/>
                </a:solidFill>
                <a:latin typeface="Arial" panose="020B0604020202020204" pitchFamily="34" charset="0"/>
                <a:ea typeface="新細明體" panose="02020500000000000000" pitchFamily="18" charset="-120"/>
              </a:defRPr>
            </a:lvl3pPr>
            <a:lvl4pPr marL="1601640" indent="-228806">
              <a:defRPr kumimoji="1">
                <a:solidFill>
                  <a:schemeClr val="tx1"/>
                </a:solidFill>
                <a:latin typeface="Arial" panose="020B0604020202020204" pitchFamily="34" charset="0"/>
                <a:ea typeface="新細明體" panose="02020500000000000000" pitchFamily="18" charset="-120"/>
              </a:defRPr>
            </a:lvl4pPr>
            <a:lvl5pPr marL="2059252" indent="-228806">
              <a:defRPr kumimoji="1">
                <a:solidFill>
                  <a:schemeClr val="tx1"/>
                </a:solidFill>
                <a:latin typeface="Arial" panose="020B0604020202020204" pitchFamily="34" charset="0"/>
                <a:ea typeface="新細明體" panose="02020500000000000000" pitchFamily="18" charset="-120"/>
              </a:defRPr>
            </a:lvl5pPr>
            <a:lvl6pPr marL="2516863"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4475"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2086"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9698"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B340B13-9BAE-445A-8EA2-E487A113433E}" type="slidenum">
              <a:rPr lang="zh-TW" altLang="en-US" smtClean="0"/>
              <a:pPr/>
              <a:t>128</a:t>
            </a:fld>
            <a:endParaRPr lang="zh-TW" altLang="en-US"/>
          </a:p>
        </p:txBody>
      </p:sp>
    </p:spTree>
    <p:extLst>
      <p:ext uri="{BB962C8B-B14F-4D97-AF65-F5344CB8AC3E}">
        <p14:creationId xmlns:p14="http://schemas.microsoft.com/office/powerpoint/2010/main" val="500841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同學年度同項競賽擇優採計，如雲林縣錦標賽</a:t>
            </a:r>
            <a:r>
              <a:rPr lang="en-US" altLang="zh-TW"/>
              <a:t>(</a:t>
            </a:r>
            <a:r>
              <a:rPr lang="zh-TW" altLang="en-US"/>
              <a:t>秋季預賽</a:t>
            </a:r>
            <a:r>
              <a:rPr lang="en-US" altLang="zh-TW"/>
              <a:t>)</a:t>
            </a:r>
            <a:r>
              <a:rPr lang="zh-TW" altLang="en-US"/>
              <a:t>與雲林縣錦標賽</a:t>
            </a:r>
            <a:r>
              <a:rPr lang="en-US" altLang="zh-TW"/>
              <a:t>(</a:t>
            </a:r>
            <a:r>
              <a:rPr lang="zh-TW" altLang="en-US"/>
              <a:t>春季決賽</a:t>
            </a:r>
            <a:r>
              <a:rPr lang="en-US" altLang="zh-TW"/>
              <a:t>)</a:t>
            </a:r>
            <a:r>
              <a:rPr lang="zh-TW" altLang="en-US"/>
              <a:t>則屬同一競賽。若為雲林縣春季錦標賽與雲林縣秋季錦標賽，則為不同競賽。</a:t>
            </a:r>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619" indent="-286007">
              <a:defRPr kumimoji="1">
                <a:solidFill>
                  <a:schemeClr val="tx1"/>
                </a:solidFill>
                <a:latin typeface="Arial" panose="020B0604020202020204" pitchFamily="34" charset="0"/>
                <a:ea typeface="新細明體" panose="02020500000000000000" pitchFamily="18" charset="-120"/>
              </a:defRPr>
            </a:lvl2pPr>
            <a:lvl3pPr marL="1144029" indent="-228806">
              <a:defRPr kumimoji="1">
                <a:solidFill>
                  <a:schemeClr val="tx1"/>
                </a:solidFill>
                <a:latin typeface="Arial" panose="020B0604020202020204" pitchFamily="34" charset="0"/>
                <a:ea typeface="新細明體" panose="02020500000000000000" pitchFamily="18" charset="-120"/>
              </a:defRPr>
            </a:lvl3pPr>
            <a:lvl4pPr marL="1601640" indent="-228806">
              <a:defRPr kumimoji="1">
                <a:solidFill>
                  <a:schemeClr val="tx1"/>
                </a:solidFill>
                <a:latin typeface="Arial" panose="020B0604020202020204" pitchFamily="34" charset="0"/>
                <a:ea typeface="新細明體" panose="02020500000000000000" pitchFamily="18" charset="-120"/>
              </a:defRPr>
            </a:lvl4pPr>
            <a:lvl5pPr marL="2059252" indent="-228806">
              <a:defRPr kumimoji="1">
                <a:solidFill>
                  <a:schemeClr val="tx1"/>
                </a:solidFill>
                <a:latin typeface="Arial" panose="020B0604020202020204" pitchFamily="34" charset="0"/>
                <a:ea typeface="新細明體" panose="02020500000000000000" pitchFamily="18" charset="-120"/>
              </a:defRPr>
            </a:lvl5pPr>
            <a:lvl6pPr marL="2516863"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4475"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2086"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9698"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B340B13-9BAE-445A-8EA2-E487A113433E}" type="slidenum">
              <a:rPr lang="zh-TW" altLang="en-US" smtClean="0"/>
              <a:pPr/>
              <a:t>129</a:t>
            </a:fld>
            <a:endParaRPr lang="zh-TW" altLang="en-US"/>
          </a:p>
        </p:txBody>
      </p:sp>
    </p:spTree>
    <p:extLst>
      <p:ext uri="{BB962C8B-B14F-4D97-AF65-F5344CB8AC3E}">
        <p14:creationId xmlns:p14="http://schemas.microsoft.com/office/powerpoint/2010/main" val="500841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簡單來說，只要有記過小過，就算日後獎懲相抵，仍以</a:t>
            </a:r>
            <a:r>
              <a:rPr lang="en-US" altLang="zh-TW"/>
              <a:t>1</a:t>
            </a:r>
            <a:r>
              <a:rPr lang="zh-TW" altLang="en-US"/>
              <a:t>分計算。</a:t>
            </a:r>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619" indent="-286007">
              <a:defRPr kumimoji="1">
                <a:solidFill>
                  <a:schemeClr val="tx1"/>
                </a:solidFill>
                <a:latin typeface="Arial" panose="020B0604020202020204" pitchFamily="34" charset="0"/>
                <a:ea typeface="新細明體" panose="02020500000000000000" pitchFamily="18" charset="-120"/>
              </a:defRPr>
            </a:lvl2pPr>
            <a:lvl3pPr marL="1144029" indent="-228806">
              <a:defRPr kumimoji="1">
                <a:solidFill>
                  <a:schemeClr val="tx1"/>
                </a:solidFill>
                <a:latin typeface="Arial" panose="020B0604020202020204" pitchFamily="34" charset="0"/>
                <a:ea typeface="新細明體" panose="02020500000000000000" pitchFamily="18" charset="-120"/>
              </a:defRPr>
            </a:lvl3pPr>
            <a:lvl4pPr marL="1601640" indent="-228806">
              <a:defRPr kumimoji="1">
                <a:solidFill>
                  <a:schemeClr val="tx1"/>
                </a:solidFill>
                <a:latin typeface="Arial" panose="020B0604020202020204" pitchFamily="34" charset="0"/>
                <a:ea typeface="新細明體" panose="02020500000000000000" pitchFamily="18" charset="-120"/>
              </a:defRPr>
            </a:lvl4pPr>
            <a:lvl5pPr marL="2059252" indent="-228806">
              <a:defRPr kumimoji="1">
                <a:solidFill>
                  <a:schemeClr val="tx1"/>
                </a:solidFill>
                <a:latin typeface="Arial" panose="020B0604020202020204" pitchFamily="34" charset="0"/>
                <a:ea typeface="新細明體" panose="02020500000000000000" pitchFamily="18" charset="-120"/>
              </a:defRPr>
            </a:lvl5pPr>
            <a:lvl6pPr marL="2516863"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4475"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2086"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9698" indent="-22880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2F4FED7-7589-45EC-A8F7-A7E00A196F80}" type="slidenum">
              <a:rPr lang="zh-TW" altLang="en-US" smtClean="0"/>
              <a:pPr/>
              <a:t>131</a:t>
            </a:fld>
            <a:endParaRPr lang="zh-TW" altLang="en-US"/>
          </a:p>
        </p:txBody>
      </p:sp>
    </p:spTree>
    <p:extLst>
      <p:ext uri="{BB962C8B-B14F-4D97-AF65-F5344CB8AC3E}">
        <p14:creationId xmlns:p14="http://schemas.microsoft.com/office/powerpoint/2010/main" val="3671168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TextEdit="1"/>
          </p:cNvSpPr>
          <p:nvPr>
            <p:ph type="sldImg"/>
          </p:nvPr>
        </p:nvSpPr>
        <p:spPr bwMode="auto">
          <a:noFill/>
          <a:ln>
            <a:solidFill>
              <a:srgbClr val="000000"/>
            </a:solidFill>
            <a:miter lim="800000"/>
            <a:headEnd/>
            <a:tailEnd/>
          </a:ln>
        </p:spPr>
      </p:sp>
      <p:sp>
        <p:nvSpPr>
          <p:cNvPr id="183298"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a:t>請大略清點舉手人數，逐題記錄舉手成數</a:t>
            </a:r>
            <a:r>
              <a:rPr lang="en-US" altLang="zh-TW"/>
              <a:t>(5</a:t>
            </a:r>
            <a:r>
              <a:rPr lang="zh-TW" altLang="en-US"/>
              <a:t>成、</a:t>
            </a:r>
            <a:r>
              <a:rPr lang="en-US" altLang="zh-TW"/>
              <a:t>8</a:t>
            </a:r>
            <a:r>
              <a:rPr lang="zh-TW" altLang="en-US"/>
              <a:t>成、</a:t>
            </a:r>
            <a:r>
              <a:rPr lang="en-US" altLang="zh-TW"/>
              <a:t>9</a:t>
            </a:r>
            <a:r>
              <a:rPr lang="zh-TW" altLang="en-US"/>
              <a:t>成或全數</a:t>
            </a:r>
            <a:r>
              <a:rPr lang="en-US" altLang="zh-TW"/>
              <a:t>)</a:t>
            </a:r>
            <a:r>
              <a:rPr lang="zh-TW" altLang="en-US"/>
              <a:t>，填於成果報表內。</a:t>
            </a:r>
          </a:p>
        </p:txBody>
      </p:sp>
    </p:spTree>
    <p:extLst>
      <p:ext uri="{BB962C8B-B14F-4D97-AF65-F5344CB8AC3E}">
        <p14:creationId xmlns:p14="http://schemas.microsoft.com/office/powerpoint/2010/main" val="38521401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99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69987" name="投影片編號版面配置區 3"/>
          <p:cNvSpPr>
            <a:spLocks noGrp="1"/>
          </p:cNvSpPr>
          <p:nvPr>
            <p:ph type="sldNum" sz="quarter" idx="5"/>
          </p:nvPr>
        </p:nvSpPr>
        <p:spPr bwMode="auto">
          <a:noFill/>
          <a:ln>
            <a:miter lim="800000"/>
            <a:headEnd/>
            <a:tailEnd/>
          </a:ln>
        </p:spPr>
        <p:txBody>
          <a:bodyPr/>
          <a:lstStyle/>
          <a:p>
            <a:fld id="{463DEAFC-6B4C-439B-99FC-1B11EA4747DF}" type="slidenum">
              <a:rPr lang="zh-TW" altLang="en-US" smtClean="0">
                <a:ea typeface="新細明體" charset="-120"/>
              </a:rPr>
              <a:pPr/>
              <a:t>151</a:t>
            </a:fld>
            <a:endParaRPr lang="en-US" altLang="zh-TW">
              <a:ea typeface="新細明體" charset="-120"/>
            </a:endParaRPr>
          </a:p>
        </p:txBody>
      </p:sp>
    </p:spTree>
    <p:extLst>
      <p:ext uri="{BB962C8B-B14F-4D97-AF65-F5344CB8AC3E}">
        <p14:creationId xmlns:p14="http://schemas.microsoft.com/office/powerpoint/2010/main" val="41943773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99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69987" name="投影片編號版面配置區 3"/>
          <p:cNvSpPr>
            <a:spLocks noGrp="1"/>
          </p:cNvSpPr>
          <p:nvPr>
            <p:ph type="sldNum" sz="quarter" idx="5"/>
          </p:nvPr>
        </p:nvSpPr>
        <p:spPr bwMode="auto">
          <a:noFill/>
          <a:ln>
            <a:miter lim="800000"/>
            <a:headEnd/>
            <a:tailEnd/>
          </a:ln>
        </p:spPr>
        <p:txBody>
          <a:bodyPr/>
          <a:lstStyle/>
          <a:p>
            <a:fld id="{463DEAFC-6B4C-439B-99FC-1B11EA4747DF}" type="slidenum">
              <a:rPr lang="zh-TW" altLang="en-US" smtClean="0">
                <a:ea typeface="新細明體" charset="-120"/>
              </a:rPr>
              <a:pPr/>
              <a:t>152</a:t>
            </a:fld>
            <a:endParaRPr lang="en-US" altLang="zh-TW">
              <a:ea typeface="新細明體" charset="-120"/>
            </a:endParaRPr>
          </a:p>
        </p:txBody>
      </p:sp>
    </p:spTree>
    <p:extLst>
      <p:ext uri="{BB962C8B-B14F-4D97-AF65-F5344CB8AC3E}">
        <p14:creationId xmlns:p14="http://schemas.microsoft.com/office/powerpoint/2010/main" val="41943773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投影片編號版面配置區 6"/>
          <p:cNvSpPr>
            <a:spLocks noGrp="1"/>
          </p:cNvSpPr>
          <p:nvPr>
            <p:ph type="sldNum" sz="quarter" idx="5"/>
          </p:nvPr>
        </p:nvSpPr>
        <p:spPr bwMode="auto">
          <a:noFill/>
          <a:ln>
            <a:miter lim="800000"/>
            <a:headEnd/>
            <a:tailEnd/>
          </a:ln>
        </p:spPr>
        <p:txBody>
          <a:bodyPr/>
          <a:lstStyle/>
          <a:p>
            <a:fld id="{2AC2B096-0C90-4CBD-BEDB-15FEF1252C75}" type="slidenum">
              <a:rPr lang="zh-TW" altLang="en-US" smtClean="0">
                <a:ea typeface="新細明體" charset="-120"/>
              </a:rPr>
              <a:pPr/>
              <a:t>168</a:t>
            </a:fld>
            <a:endParaRPr lang="en-US" altLang="zh-TW">
              <a:ea typeface="新細明體" charset="-120"/>
            </a:endParaRPr>
          </a:p>
        </p:txBody>
      </p:sp>
      <p:sp>
        <p:nvSpPr>
          <p:cNvPr id="205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582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latin typeface="Arial" charset="0"/>
            </a:endParaRPr>
          </a:p>
        </p:txBody>
      </p:sp>
      <p:sp>
        <p:nvSpPr>
          <p:cNvPr id="205828" name="投影片編號版面配置區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defTabSz="912813"/>
            <a:fld id="{87C1C523-03C6-40F4-B43D-D40FACCAF5E2}" type="slidenum">
              <a:rPr lang="en-US" altLang="zh-TW" sz="1200"/>
              <a:pPr algn="r" defTabSz="912813"/>
              <a:t>168</a:t>
            </a:fld>
            <a:endParaRPr lang="en-US" altLang="zh-TW" sz="1200"/>
          </a:p>
        </p:txBody>
      </p:sp>
    </p:spTree>
    <p:extLst>
      <p:ext uri="{BB962C8B-B14F-4D97-AF65-F5344CB8AC3E}">
        <p14:creationId xmlns:p14="http://schemas.microsoft.com/office/powerpoint/2010/main" val="236328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12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81251"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BE2BFE-0311-45B2-91BD-6C829CDBB235}"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26115672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投影片編號版面配置區 6"/>
          <p:cNvSpPr>
            <a:spLocks noGrp="1"/>
          </p:cNvSpPr>
          <p:nvPr>
            <p:ph type="sldNum" sz="quarter" idx="5"/>
          </p:nvPr>
        </p:nvSpPr>
        <p:spPr bwMode="auto">
          <a:noFill/>
          <a:ln>
            <a:miter lim="800000"/>
            <a:headEnd/>
            <a:tailEnd/>
          </a:ln>
        </p:spPr>
        <p:txBody>
          <a:bodyPr/>
          <a:lstStyle/>
          <a:p>
            <a:fld id="{2AC2B096-0C90-4CBD-BEDB-15FEF1252C75}" type="slidenum">
              <a:rPr lang="zh-TW" altLang="en-US" smtClean="0">
                <a:ea typeface="新細明體" charset="-120"/>
              </a:rPr>
              <a:pPr/>
              <a:t>169</a:t>
            </a:fld>
            <a:endParaRPr lang="en-US" altLang="zh-TW">
              <a:ea typeface="新細明體" charset="-120"/>
            </a:endParaRPr>
          </a:p>
        </p:txBody>
      </p:sp>
      <p:sp>
        <p:nvSpPr>
          <p:cNvPr id="205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582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latin typeface="Arial" charset="0"/>
            </a:endParaRPr>
          </a:p>
        </p:txBody>
      </p:sp>
      <p:sp>
        <p:nvSpPr>
          <p:cNvPr id="205828" name="投影片編號版面配置區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defTabSz="912813"/>
            <a:fld id="{87C1C523-03C6-40F4-B43D-D40FACCAF5E2}" type="slidenum">
              <a:rPr lang="en-US" altLang="zh-TW" sz="1200"/>
              <a:pPr algn="r" defTabSz="912813"/>
              <a:t>169</a:t>
            </a:fld>
            <a:endParaRPr lang="en-US" altLang="zh-TW" sz="1200"/>
          </a:p>
        </p:txBody>
      </p:sp>
    </p:spTree>
    <p:extLst>
      <p:ext uri="{BB962C8B-B14F-4D97-AF65-F5344CB8AC3E}">
        <p14:creationId xmlns:p14="http://schemas.microsoft.com/office/powerpoint/2010/main" val="36332564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203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72035" name="投影片編號版面配置區 3"/>
          <p:cNvSpPr>
            <a:spLocks noGrp="1"/>
          </p:cNvSpPr>
          <p:nvPr>
            <p:ph type="sldNum" sz="quarter" idx="5"/>
          </p:nvPr>
        </p:nvSpPr>
        <p:spPr bwMode="auto">
          <a:noFill/>
          <a:ln>
            <a:miter lim="800000"/>
            <a:headEnd/>
            <a:tailEnd/>
          </a:ln>
        </p:spPr>
        <p:txBody>
          <a:bodyPr/>
          <a:lstStyle/>
          <a:p>
            <a:fld id="{8D7D8562-B9D7-481B-A3E3-88DA5228002B}" type="slidenum">
              <a:rPr lang="zh-TW" altLang="en-US" smtClean="0">
                <a:ea typeface="新細明體" charset="-120"/>
              </a:rPr>
              <a:pPr/>
              <a:t>171</a:t>
            </a:fld>
            <a:endParaRPr lang="en-US" altLang="zh-TW">
              <a:ea typeface="新細明體" charset="-120"/>
            </a:endParaRPr>
          </a:p>
        </p:txBody>
      </p:sp>
    </p:spTree>
    <p:extLst>
      <p:ext uri="{BB962C8B-B14F-4D97-AF65-F5344CB8AC3E}">
        <p14:creationId xmlns:p14="http://schemas.microsoft.com/office/powerpoint/2010/main" val="1501173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TextEdit="1"/>
          </p:cNvSpPr>
          <p:nvPr>
            <p:ph type="sldImg"/>
          </p:nvPr>
        </p:nvSpPr>
        <p:spPr bwMode="auto">
          <a:noFill/>
          <a:ln>
            <a:solidFill>
              <a:srgbClr val="000000"/>
            </a:solidFill>
            <a:miter lim="800000"/>
            <a:headEnd/>
            <a:tailEnd/>
          </a:ln>
        </p:spPr>
      </p:sp>
      <p:sp>
        <p:nvSpPr>
          <p:cNvPr id="247810"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a:t>請大略清點舉手人數，逐題記錄舉手成數</a:t>
            </a:r>
            <a:r>
              <a:rPr lang="en-US" altLang="zh-TW"/>
              <a:t>(5</a:t>
            </a:r>
            <a:r>
              <a:rPr lang="zh-TW" altLang="en-US"/>
              <a:t>成、</a:t>
            </a:r>
            <a:r>
              <a:rPr lang="en-US" altLang="zh-TW"/>
              <a:t>8</a:t>
            </a:r>
            <a:r>
              <a:rPr lang="zh-TW" altLang="en-US"/>
              <a:t>成、</a:t>
            </a:r>
            <a:r>
              <a:rPr lang="en-US" altLang="zh-TW"/>
              <a:t>9</a:t>
            </a:r>
            <a:r>
              <a:rPr lang="zh-TW" altLang="en-US"/>
              <a:t>成或全數</a:t>
            </a:r>
            <a:r>
              <a:rPr lang="en-US" altLang="zh-TW"/>
              <a:t>)</a:t>
            </a:r>
            <a:r>
              <a:rPr lang="zh-TW" altLang="en-US"/>
              <a:t>，填於成果報表內。</a:t>
            </a:r>
          </a:p>
        </p:txBody>
      </p:sp>
    </p:spTree>
    <p:extLst>
      <p:ext uri="{BB962C8B-B14F-4D97-AF65-F5344CB8AC3E}">
        <p14:creationId xmlns:p14="http://schemas.microsoft.com/office/powerpoint/2010/main" val="2653994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spect="1" noTextEdit="1"/>
          </p:cNvSpPr>
          <p:nvPr>
            <p:ph type="sldImg"/>
          </p:nvPr>
        </p:nvSpPr>
        <p:spPr bwMode="auto">
          <a:noFill/>
          <a:ln>
            <a:solidFill>
              <a:srgbClr val="000000"/>
            </a:solidFill>
            <a:miter lim="800000"/>
            <a:headEnd/>
            <a:tailEnd/>
          </a:ln>
        </p:spPr>
      </p:sp>
      <p:sp>
        <p:nvSpPr>
          <p:cNvPr id="249858" name="Rectangle 3"/>
          <p:cNvSpPr>
            <a:spLocks noGrp="1"/>
          </p:cNvSpPr>
          <p:nvPr>
            <p:ph type="body" idx="1"/>
          </p:nvPr>
        </p:nvSpPr>
        <p:spPr bwMode="auto">
          <a:noFill/>
        </p:spPr>
        <p:txBody>
          <a:bodyPr wrap="square" numCol="1" anchor="t" anchorCtr="0" compatLnSpc="1">
            <a:prstTxWarp prst="textNoShape">
              <a:avLst/>
            </a:prstTxWarp>
          </a:bodyPr>
          <a:lstStyle/>
          <a:p>
            <a:r>
              <a:rPr lang="zh-TW" altLang="en-US"/>
              <a:t>請大略清點舉手人數，逐題記錄舉手成數</a:t>
            </a:r>
            <a:r>
              <a:rPr lang="en-US" altLang="zh-TW"/>
              <a:t>(5</a:t>
            </a:r>
            <a:r>
              <a:rPr lang="zh-TW" altLang="en-US"/>
              <a:t>成、</a:t>
            </a:r>
            <a:r>
              <a:rPr lang="en-US" altLang="zh-TW"/>
              <a:t>8</a:t>
            </a:r>
            <a:r>
              <a:rPr lang="zh-TW" altLang="en-US"/>
              <a:t>成、</a:t>
            </a:r>
            <a:r>
              <a:rPr lang="en-US" altLang="zh-TW"/>
              <a:t>9</a:t>
            </a:r>
            <a:r>
              <a:rPr lang="zh-TW" altLang="en-US"/>
              <a:t>成或全數</a:t>
            </a:r>
            <a:r>
              <a:rPr lang="en-US" altLang="zh-TW"/>
              <a:t>)</a:t>
            </a:r>
            <a:r>
              <a:rPr lang="zh-TW" altLang="en-US"/>
              <a:t>，填於成果報表內。</a:t>
            </a:r>
          </a:p>
        </p:txBody>
      </p:sp>
    </p:spTree>
    <p:extLst>
      <p:ext uri="{BB962C8B-B14F-4D97-AF65-F5344CB8AC3E}">
        <p14:creationId xmlns:p14="http://schemas.microsoft.com/office/powerpoint/2010/main" val="42254888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0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引導家長若孩子的性向、興趣明確，可多給予支持與協助。若不明確，可配合學校課程與活動，多跟孩子討論或多給予試探的機會。</a:t>
            </a:r>
          </a:p>
        </p:txBody>
      </p:sp>
      <p:sp>
        <p:nvSpPr>
          <p:cNvPr id="30724" name="投影片編號版面配置區 3"/>
          <p:cNvSpPr txBox="1">
            <a:spLocks noGrp="1"/>
          </p:cNvSpPr>
          <p:nvPr/>
        </p:nvSpPr>
        <p:spPr bwMode="auto">
          <a:xfrm>
            <a:off x="3854790" y="9439828"/>
            <a:ext cx="2949302" cy="49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33532F4A-8988-4513-AB7A-67FF92BF0B5A}" type="slidenum">
              <a:rPr kumimoji="1" lang="zh-TW" altLang="en-US"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rPr>
              <a:pPr marL="0" marR="0" lvl="0" indent="0" algn="r" defTabSz="912813" rtl="0" eaLnBrk="1" fontAlgn="base" latinLnBrk="0" hangingPunct="1">
                <a:lnSpc>
                  <a:spcPct val="100000"/>
                </a:lnSpc>
                <a:spcBef>
                  <a:spcPct val="0"/>
                </a:spcBef>
                <a:spcAft>
                  <a:spcPct val="0"/>
                </a:spcAft>
                <a:buClrTx/>
                <a:buSzTx/>
                <a:buFontTx/>
                <a:buNone/>
                <a:tabLst/>
                <a:defRPr/>
              </a:pPr>
              <a:t>175</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11633768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引導家長若孩子的性向、興趣明確，可多給予支持與協助。若不明確，可配合學校課程與活動，多跟孩子討論或多給予試探的機會。</a:t>
            </a:r>
          </a:p>
        </p:txBody>
      </p:sp>
      <p:sp>
        <p:nvSpPr>
          <p:cNvPr id="32772" name="投影片編號版面配置區 3"/>
          <p:cNvSpPr txBox="1">
            <a:spLocks noGrp="1"/>
          </p:cNvSpPr>
          <p:nvPr/>
        </p:nvSpPr>
        <p:spPr bwMode="auto">
          <a:xfrm>
            <a:off x="3854790" y="9439828"/>
            <a:ext cx="2949302" cy="49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746CBF59-8156-42B6-9728-CC07555C155B}" type="slidenum">
              <a:rPr kumimoji="1" lang="zh-TW" altLang="en-US"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rPr>
              <a:pPr marL="0" marR="0" lvl="0" indent="0" algn="r" defTabSz="912813" rtl="0" eaLnBrk="1" fontAlgn="base" latinLnBrk="0" hangingPunct="1">
                <a:lnSpc>
                  <a:spcPct val="100000"/>
                </a:lnSpc>
                <a:spcBef>
                  <a:spcPct val="0"/>
                </a:spcBef>
                <a:spcAft>
                  <a:spcPct val="0"/>
                </a:spcAft>
                <a:buClrTx/>
                <a:buSzTx/>
                <a:buFontTx/>
                <a:buNone/>
                <a:tabLst/>
                <a:defRPr/>
              </a:pPr>
              <a:t>176</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17776952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引導家長若孩子的性向、興趣明確，可多給予支持與協助。若不明確，可配合學校課程與活動，多跟孩子討論或多給予試探的機會。</a:t>
            </a:r>
          </a:p>
        </p:txBody>
      </p:sp>
      <p:sp>
        <p:nvSpPr>
          <p:cNvPr id="34820" name="投影片編號版面配置區 3"/>
          <p:cNvSpPr txBox="1">
            <a:spLocks noGrp="1"/>
          </p:cNvSpPr>
          <p:nvPr/>
        </p:nvSpPr>
        <p:spPr bwMode="auto">
          <a:xfrm>
            <a:off x="3854790" y="9439828"/>
            <a:ext cx="2949302" cy="49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BD7208EF-80C8-4DB4-B4E4-DDC007F83995}" type="slidenum">
              <a:rPr kumimoji="1" lang="zh-TW" altLang="en-US"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rPr>
              <a:pPr marL="0" marR="0" lvl="0" indent="0" algn="r" defTabSz="912813" rtl="0" eaLnBrk="1" fontAlgn="base" latinLnBrk="0" hangingPunct="1">
                <a:lnSpc>
                  <a:spcPct val="100000"/>
                </a:lnSpc>
                <a:spcBef>
                  <a:spcPct val="0"/>
                </a:spcBef>
                <a:spcAft>
                  <a:spcPct val="0"/>
                </a:spcAft>
                <a:buClrTx/>
                <a:buSzTx/>
                <a:buFontTx/>
                <a:buNone/>
                <a:tabLst/>
                <a:defRPr/>
              </a:pPr>
              <a:t>177</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587544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xfrm>
            <a:off x="920750" y="744538"/>
            <a:ext cx="4967288" cy="3727450"/>
          </a:xfrm>
          <a:ln/>
        </p:spPr>
      </p:sp>
      <p:sp>
        <p:nvSpPr>
          <p:cNvPr id="36867" name="備忘稿版面配置區 2"/>
          <p:cNvSpPr>
            <a:spLocks noGrp="1"/>
          </p:cNvSpPr>
          <p:nvPr>
            <p:ph type="body" idx="1"/>
          </p:nvPr>
        </p:nvSpPr>
        <p:spPr>
          <a:xfrm>
            <a:off x="678735" y="4720685"/>
            <a:ext cx="5448143" cy="4474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引導家長若孩子的性向、興趣明確，可多給予支持與協助。若不明確，可配合學校課程與活動，多跟孩子討論或多給予試探的機會。</a:t>
            </a:r>
          </a:p>
        </p:txBody>
      </p:sp>
      <p:sp>
        <p:nvSpPr>
          <p:cNvPr id="36868" name="投影片編號版面配置區 3"/>
          <p:cNvSpPr txBox="1">
            <a:spLocks noGrp="1"/>
          </p:cNvSpPr>
          <p:nvPr/>
        </p:nvSpPr>
        <p:spPr bwMode="auto">
          <a:xfrm>
            <a:off x="3854790" y="9439828"/>
            <a:ext cx="2949302" cy="49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643B753F-05CE-483D-A92D-C43DD4B3218A}" type="slidenum">
              <a:rPr kumimoji="1" lang="zh-TW" altLang="en-US"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rPr>
              <a:pPr marL="0" marR="0" lvl="0" indent="0" algn="r" defTabSz="912813" rtl="0" eaLnBrk="1" fontAlgn="base" latinLnBrk="0" hangingPunct="1">
                <a:lnSpc>
                  <a:spcPct val="100000"/>
                </a:lnSpc>
                <a:spcBef>
                  <a:spcPct val="0"/>
                </a:spcBef>
                <a:spcAft>
                  <a:spcPct val="0"/>
                </a:spcAft>
                <a:buClrTx/>
                <a:buSzTx/>
                <a:buFontTx/>
                <a:buNone/>
                <a:tabLst/>
                <a:defRPr/>
              </a:pPr>
              <a:t>178</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4466255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xfrm>
            <a:off x="920750" y="744538"/>
            <a:ext cx="4967288" cy="3727450"/>
          </a:xfrm>
          <a:ln/>
        </p:spPr>
      </p:sp>
      <p:sp>
        <p:nvSpPr>
          <p:cNvPr id="38915" name="備忘稿版面配置區 2"/>
          <p:cNvSpPr>
            <a:spLocks noGrp="1"/>
          </p:cNvSpPr>
          <p:nvPr>
            <p:ph type="body" idx="1"/>
          </p:nvPr>
        </p:nvSpPr>
        <p:spPr>
          <a:xfrm>
            <a:off x="678735" y="4720685"/>
            <a:ext cx="5448143" cy="4474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引導家長若孩子的性向、興趣明確，可多給予支持與協助。若不明確，可配合學校課程與活動，多跟孩子討論或多給予試探的機會。</a:t>
            </a:r>
          </a:p>
        </p:txBody>
      </p:sp>
      <p:sp>
        <p:nvSpPr>
          <p:cNvPr id="38916" name="投影片編號版面配置區 3"/>
          <p:cNvSpPr txBox="1">
            <a:spLocks noGrp="1"/>
          </p:cNvSpPr>
          <p:nvPr/>
        </p:nvSpPr>
        <p:spPr bwMode="auto">
          <a:xfrm>
            <a:off x="3854790" y="9439828"/>
            <a:ext cx="2949302" cy="49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94B8BF44-4D89-4C5C-9FE9-78E5CBEF39D3}" type="slidenum">
              <a:rPr kumimoji="1" lang="zh-TW" altLang="en-US"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rPr>
              <a:pPr marL="0" marR="0" lvl="0" indent="0" algn="r" defTabSz="912813" rtl="0" eaLnBrk="1" fontAlgn="base" latinLnBrk="0" hangingPunct="1">
                <a:lnSpc>
                  <a:spcPct val="100000"/>
                </a:lnSpc>
                <a:spcBef>
                  <a:spcPct val="0"/>
                </a:spcBef>
                <a:spcAft>
                  <a:spcPct val="0"/>
                </a:spcAft>
                <a:buClrTx/>
                <a:buSzTx/>
                <a:buFontTx/>
                <a:buNone/>
                <a:tabLst/>
                <a:defRPr/>
              </a:pPr>
              <a:t>179</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42007581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0964" name="投影片編號版面配置區 3"/>
          <p:cNvSpPr txBox="1">
            <a:spLocks noGrp="1"/>
          </p:cNvSpPr>
          <p:nvPr/>
        </p:nvSpPr>
        <p:spPr bwMode="auto">
          <a:xfrm>
            <a:off x="3854790" y="9439828"/>
            <a:ext cx="2949302" cy="49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CF2315CB-CBAE-4A00-AEF1-99BCCF1DD02C}" type="slidenum">
              <a:rPr kumimoji="1" lang="zh-TW" altLang="en-US"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rPr>
              <a:pPr marL="0" marR="0" lvl="0" indent="0" algn="r" defTabSz="912813" rtl="0" eaLnBrk="1" fontAlgn="base" latinLnBrk="0" hangingPunct="1">
                <a:lnSpc>
                  <a:spcPct val="100000"/>
                </a:lnSpc>
                <a:spcBef>
                  <a:spcPct val="0"/>
                </a:spcBef>
                <a:spcAft>
                  <a:spcPct val="0"/>
                </a:spcAft>
                <a:buClrTx/>
                <a:buSzTx/>
                <a:buFontTx/>
                <a:buNone/>
                <a:tabLst/>
                <a:defRPr/>
              </a:pPr>
              <a:t>180</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95506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329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83299"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449B59-CC11-4CF7-BEA7-9C874BBF5827}"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3831221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53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85347" name="投影片編號版面配置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336F54-CE5F-4477-A834-B1C8E2A535F5}"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73461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7" name="Shape 624"/>
          <p:cNvSpPr>
            <a:spLocks noGrp="1" noRot="1" noChangeAspect="1" noTextEdit="1"/>
          </p:cNvSpPr>
          <p:nvPr>
            <p:ph type="sldImg" idx="2"/>
          </p:nvPr>
        </p:nvSpPr>
        <p:spPr bwMode="auto">
          <a:xfrm>
            <a:off x="920750" y="747713"/>
            <a:ext cx="4965700" cy="37258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p:spPr>
      </p:sp>
      <p:sp>
        <p:nvSpPr>
          <p:cNvPr id="193538" name="Shape 625"/>
          <p:cNvSpPr>
            <a:spLocks noGrp="1"/>
          </p:cNvSpPr>
          <p:nvPr>
            <p:ph type="body" idx="1"/>
          </p:nvPr>
        </p:nvSpPr>
        <p:spPr bwMode="auto">
          <a:xfrm>
            <a:off x="679450" y="4721225"/>
            <a:ext cx="5446713" cy="4470400"/>
          </a:xfrm>
          <a:noFill/>
        </p:spPr>
        <p:txBody>
          <a:bodyPr wrap="square" lIns="91543" tIns="45771" rIns="91543" bIns="45771" numCol="1" anchor="t" anchorCtr="0" compatLnSpc="1">
            <a:prstTxWarp prst="textNoShape">
              <a:avLst/>
            </a:prstTxWarp>
          </a:bodyPr>
          <a:lstStyle/>
          <a:p>
            <a:pPr eaLnBrk="1" hangingPunct="1">
              <a:spcBef>
                <a:spcPct val="0"/>
              </a:spcBef>
            </a:pPr>
            <a:endParaRPr lang="zh-TW" altLang="zh-TW"/>
          </a:p>
        </p:txBody>
      </p:sp>
      <p:sp>
        <p:nvSpPr>
          <p:cNvPr id="193539" name="Shape 626"/>
          <p:cNvSpPr txBox="1">
            <a:spLocks noGrp="1"/>
          </p:cNvSpPr>
          <p:nvPr/>
        </p:nvSpPr>
        <p:spPr bwMode="auto">
          <a:xfrm>
            <a:off x="3852863" y="9440863"/>
            <a:ext cx="2951162" cy="496887"/>
          </a:xfrm>
          <a:prstGeom prst="rect">
            <a:avLst/>
          </a:prstGeom>
          <a:noFill/>
          <a:ln w="9525">
            <a:noFill/>
            <a:miter lim="800000"/>
            <a:headEnd/>
            <a:tailEnd/>
          </a:ln>
        </p:spPr>
        <p:txBody>
          <a:bodyPr lIns="91543" tIns="45771" rIns="91543" bIns="45771" anchor="b"/>
          <a:lstStyle/>
          <a:p>
            <a:pPr marL="0" marR="0" lvl="0" indent="0" algn="r" defTabSz="915988" rtl="0" eaLnBrk="1" fontAlgn="base" latinLnBrk="0" hangingPunct="1">
              <a:lnSpc>
                <a:spcPct val="100000"/>
              </a:lnSpc>
              <a:spcBef>
                <a:spcPct val="0"/>
              </a:spcBef>
              <a:spcAft>
                <a:spcPct val="0"/>
              </a:spcAft>
              <a:buClrTx/>
              <a:buSzPct val="25000"/>
              <a:buFontTx/>
              <a:buNone/>
              <a:tabLst/>
              <a:defRPr/>
            </a:pPr>
            <a:r>
              <a:rPr kumimoji="1" lang="zh-TW" altLang="zh-TW" sz="1200" b="0" i="0" u="none" strike="noStrike" kern="1200" cap="none" spc="0" normalizeH="0" baseline="0" noProof="0">
                <a:ln>
                  <a:noFill/>
                </a:ln>
                <a:solidFill>
                  <a:prstClr val="black"/>
                </a:solidFill>
                <a:effectLst/>
                <a:uLnTx/>
                <a:uFillTx/>
                <a:latin typeface="Calibri" pitchFamily="34" charset="0"/>
                <a:ea typeface="新細明體" charset="-120"/>
                <a:cs typeface="+mn-cs"/>
              </a:rPr>
              <a:t> </a:t>
            </a:r>
          </a:p>
        </p:txBody>
      </p:sp>
    </p:spTree>
    <p:extLst>
      <p:ext uri="{BB962C8B-B14F-4D97-AF65-F5344CB8AC3E}">
        <p14:creationId xmlns:p14="http://schemas.microsoft.com/office/powerpoint/2010/main" val="355765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62949987-A662-4671-9276-490AA82ECA11}" type="datetime1">
              <a:rPr lang="zh-TW" altLang="en-US"/>
              <a:pPr>
                <a:defRPr/>
              </a:pPr>
              <a:t>2019/3/23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B44415B-7A58-4D1C-A9A1-E1F2E5DC107E}"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8B08DE3-8EFE-41A9-9573-00908C671C31}" type="datetime1">
              <a:rPr lang="zh-TW" altLang="en-US"/>
              <a:pPr>
                <a:defRPr/>
              </a:pPr>
              <a:t>2019/3/23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4EC4209-0E30-4A00-9130-099CD831A995}"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9718FCD7-42EF-49C4-B562-EA2471EC8684}" type="datetime1">
              <a:rPr lang="zh-TW" altLang="en-US"/>
              <a:pPr>
                <a:defRPr/>
              </a:pPr>
              <a:t>2019/3/23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F0951CD-5638-4D90-8BCA-D58DD78AE55F}"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447800" y="274638"/>
            <a:ext cx="7239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1447800" y="1600200"/>
            <a:ext cx="35433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43500" y="1600200"/>
            <a:ext cx="35433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7181A0B3-DB22-411F-8DA5-437507180C5A}"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A0DBCD06-9C14-4970-B3B5-45B137BFE9BA}" type="datetime1">
              <a:rPr lang="zh-TW" altLang="en-US"/>
              <a:pPr>
                <a:defRPr/>
              </a:pPr>
              <a:t>2019/3/23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ECC75B7-3E76-4ACC-92CB-F8F94F23DF5E}"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5F5D93A8-3B4A-457C-BD66-19A1B643F147}" type="datetime1">
              <a:rPr lang="zh-TW" altLang="en-US"/>
              <a:pPr>
                <a:defRPr/>
              </a:pPr>
              <a:t>2019/3/23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F4A3238-55CB-4D9B-A99A-5C06838782B9}"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3D31D06A-DDC9-4DD6-A939-28597DDF1BDF}" type="datetime1">
              <a:rPr lang="zh-TW" altLang="en-US"/>
              <a:pPr>
                <a:defRPr/>
              </a:pPr>
              <a:t>2019/3/23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349A85C-9B97-4528-AE6B-4EB2A0798033}"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FA5DD20-19F5-4B3A-8385-4A278E30AEDE}" type="datetime1">
              <a:rPr lang="zh-TW" altLang="en-US"/>
              <a:pPr>
                <a:defRPr/>
              </a:pPr>
              <a:t>2019/3/23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A113EA7-BAA4-4FC6-8147-4D06502BD5DF}"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7C5E6370-CAF8-4A96-B94A-4F4A5374077D}" type="datetime1">
              <a:rPr lang="zh-TW" altLang="en-US"/>
              <a:pPr>
                <a:defRPr/>
              </a:pPr>
              <a:t>2019/3/23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6AE9F33-D45E-4C7A-AFCA-D724586BA752}"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8B9E2B0-226D-4885-9DB7-3698F119944D}" type="datetime1">
              <a:rPr lang="zh-TW" altLang="en-US"/>
              <a:pPr>
                <a:defRPr/>
              </a:pPr>
              <a:t>2019/3/23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BB9199D3-8569-4C08-9BDA-497527D70E4F}"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B50A640-2530-4B51-8960-1ACC93610998}" type="datetime1">
              <a:rPr lang="zh-TW" altLang="en-US"/>
              <a:pPr>
                <a:defRPr/>
              </a:pPr>
              <a:t>2019/3/23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953A0B0-075E-44E7-9F7B-D478BB160587}"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03853BE-6E77-416D-8502-AA3F9306C212}" type="datetime1">
              <a:rPr lang="zh-TW" altLang="en-US"/>
              <a:pPr>
                <a:defRPr/>
              </a:pPr>
              <a:t>2019/3/23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87F2D5C-7606-46E7-9836-2AE6B33FEE24}"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6861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ea typeface="新細明體" pitchFamily="18" charset="-120"/>
              </a:defRPr>
            </a:lvl1pPr>
          </a:lstStyle>
          <a:p>
            <a:pPr>
              <a:defRPr/>
            </a:pPr>
            <a:fld id="{6F00C6F4-47AA-4302-AD14-19B391E53A07}" type="datetime1">
              <a:rPr lang="zh-TW" altLang="en-US"/>
              <a:pPr>
                <a:defRPr/>
              </a:pPr>
              <a:t>2019/3/23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ea typeface="新細明體" pitchFamily="18" charset="-120"/>
              </a:defRPr>
            </a:lvl1pPr>
          </a:lstStyle>
          <a:p>
            <a:pPr>
              <a:defRPr/>
            </a:pPr>
            <a:fld id="{74886618-DDC9-4425-9158-3ED06F29ADCF}" type="slidenum">
              <a:rPr lang="zh-TW" altLang="en-US"/>
              <a:pPr>
                <a:defRPr/>
              </a:pPr>
              <a:t>‹#›</a:t>
            </a:fld>
            <a:endParaRPr lang="zh-TW" altLang="en-US"/>
          </a:p>
        </p:txBody>
      </p:sp>
      <p:pic>
        <p:nvPicPr>
          <p:cNvPr id="68615" name="圖片 6"/>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5pPr>
      <a:lvl6pPr marL="457200" algn="ctr" rtl="0" fontAlgn="base">
        <a:spcBef>
          <a:spcPct val="0"/>
        </a:spcBef>
        <a:spcAft>
          <a:spcPct val="0"/>
        </a:spcAft>
        <a:defRPr kumimoji="1" sz="4400">
          <a:solidFill>
            <a:schemeClr val="tx1"/>
          </a:solidFill>
          <a:latin typeface="Calibri" pitchFamily="34" charset="0"/>
          <a:ea typeface="新細明體" pitchFamily="18" charset="-120"/>
        </a:defRPr>
      </a:lvl6pPr>
      <a:lvl7pPr marL="914400" algn="ctr" rtl="0" fontAlgn="base">
        <a:spcBef>
          <a:spcPct val="0"/>
        </a:spcBef>
        <a:spcAft>
          <a:spcPct val="0"/>
        </a:spcAft>
        <a:defRPr kumimoji="1" sz="4400">
          <a:solidFill>
            <a:schemeClr val="tx1"/>
          </a:solidFill>
          <a:latin typeface="Calibri" pitchFamily="34" charset="0"/>
          <a:ea typeface="新細明體" pitchFamily="18" charset="-120"/>
        </a:defRPr>
      </a:lvl7pPr>
      <a:lvl8pPr marL="1371600" algn="ctr" rtl="0" fontAlgn="base">
        <a:spcBef>
          <a:spcPct val="0"/>
        </a:spcBef>
        <a:spcAft>
          <a:spcPct val="0"/>
        </a:spcAft>
        <a:defRPr kumimoji="1" sz="4400">
          <a:solidFill>
            <a:schemeClr val="tx1"/>
          </a:solidFill>
          <a:latin typeface="Calibri" pitchFamily="34" charset="0"/>
          <a:ea typeface="新細明體" pitchFamily="18" charset="-120"/>
        </a:defRPr>
      </a:lvl8pPr>
      <a:lvl9pPr marL="1828800" algn="ctr" rtl="0" fontAlgn="base">
        <a:spcBef>
          <a:spcPct val="0"/>
        </a:spcBef>
        <a:spcAft>
          <a:spcPct val="0"/>
        </a:spcAft>
        <a:defRPr kumimoji="1"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techadmi.edu.tw/"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12basic.edu.tw/Detail.php?LevelNo=1" TargetMode="External"/><Relationship Id="rId5" Type="http://schemas.openxmlformats.org/officeDocument/2006/relationships/hyperlink" Target="http://12basic.hlc.edu.tw/" TargetMode="External"/><Relationship Id="rId4" Type="http://schemas.openxmlformats.org/officeDocument/2006/relationships/hyperlink" Target="http://cap.ntnu.edu.t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hyperlink" Target="http://tech-alliance.ntut.edu.tw/bin/home.php" TargetMode="External"/><Relationship Id="rId7" Type="http://schemas.openxmlformats.org/officeDocument/2006/relationships/hyperlink" Target="http://www.techadmi.edu.tw/search" TargetMode="External"/><Relationship Id="rId2" Type="http://schemas.openxmlformats.org/officeDocument/2006/relationships/hyperlink" Target="http://adapt.k12ea.gov.tw/" TargetMode="External"/><Relationship Id="rId1" Type="http://schemas.openxmlformats.org/officeDocument/2006/relationships/slideLayout" Target="../slideLayouts/slideLayout2.xml"/><Relationship Id="rId6" Type="http://schemas.openxmlformats.org/officeDocument/2006/relationships/hyperlink" Target="http://www.techadmi.edu.tw/" TargetMode="External"/><Relationship Id="rId5" Type="http://schemas.openxmlformats.org/officeDocument/2006/relationships/hyperlink" Target="http://techexpo.moe.edu.tw/" TargetMode="External"/><Relationship Id="rId4" Type="http://schemas.openxmlformats.org/officeDocument/2006/relationships/hyperlink" Target="https://www.jctv.ntut.edu.tw/nenter5/" TargetMode="External"/></Relationships>
</file>

<file path=ppt/slides/_rels/slide1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adapt.k12ea.gov.tw/?page_id=751" TargetMode="External"/><Relationship Id="rId4" Type="http://schemas.openxmlformats.org/officeDocument/2006/relationships/hyperlink" Target="http://adapt.k12ea.gov.tw/?page_id=1090" TargetMode="Externa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0.xml.rels><?xml version="1.0" encoding="UTF-8" standalone="yes"?>
<Relationships xmlns="http://schemas.openxmlformats.org/package/2006/relationships"><Relationship Id="rId3" Type="http://schemas.openxmlformats.org/officeDocument/2006/relationships/hyperlink" Target="file:///D:\&#36969;&#24615;&#36628;&#23566;\&#25915;&#20854;&#19981;&#20633;.flv"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120.101.173.19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107&#24180;&#33457;&#34030;&#21312;&#12300;&#33287;&#23401;&#23376;&#19968;&#21516;&#35469;&#35672;&#25216;&#32887;&#25945;&#32946;&#33287;&#32887;&#26989;&#19990;&#30028;&#12301;&#23478;&#38263;&#23459;&#23566;&#21934;&#24373;.pdf"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210.71.166.208/School_Query/Apps/School_Query.aspx"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203.71.156.201/School_Query/Apps/School_Query.asp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12basic.hlc.edu.tw/" TargetMode="External"/><Relationship Id="rId2" Type="http://schemas.openxmlformats.org/officeDocument/2006/relationships/hyperlink" Target="https://12adapt.hlc.edu.tw/"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108&#24180;&#22283;&#20013;&#25945;&#32946;&#26371;&#32771;&#21839;&#33287;&#31572;0803.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4.png"/><Relationship Id="rId4" Type="http://schemas.openxmlformats.org/officeDocument/2006/relationships/oleObject" Target="../embeddings/oleObject1.bin"/></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www.smhs.hlc.edu.tw/smhs/teach_unit/7.html" TargetMode="External"/><Relationship Id="rId3" Type="http://schemas.openxmlformats.org/officeDocument/2006/relationships/image" Target="../media/image10.png"/><Relationship Id="rId7" Type="http://schemas.openxmlformats.org/officeDocument/2006/relationships/hyperlink" Target="http://www.smhs.hlc.edu.tw/smhs/teach_unit/6.html"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www.smhs.hlc.edu.tw/smhs/teach_unit/5.html" TargetMode="External"/><Relationship Id="rId11" Type="http://schemas.openxmlformats.org/officeDocument/2006/relationships/hyperlink" Target="http://www.swsh.hlc.edu.tw/" TargetMode="External"/><Relationship Id="rId5" Type="http://schemas.openxmlformats.org/officeDocument/2006/relationships/hyperlink" Target="http://www.smhs.hlc.edu.tw/smhs/teach_unit/4.html" TargetMode="External"/><Relationship Id="rId10" Type="http://schemas.openxmlformats.org/officeDocument/2006/relationships/hyperlink" Target="http://www.smhs.hlc.edu.tw/smhs/teach_unit/9.html" TargetMode="External"/><Relationship Id="rId4" Type="http://schemas.openxmlformats.org/officeDocument/2006/relationships/hyperlink" Target="http://www.smhs.hlc.edu.tw/smhs/teach_unit/3.html" TargetMode="External"/><Relationship Id="rId9" Type="http://schemas.openxmlformats.org/officeDocument/2006/relationships/hyperlink" Target="http://www.smhs.hlc.edu.tw/smhs/teach_unit/8.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5673" y="4912596"/>
            <a:ext cx="1058865" cy="185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3688" y="4846675"/>
            <a:ext cx="1308818" cy="198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531" y="2137927"/>
            <a:ext cx="3408313" cy="306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副標題 2"/>
          <p:cNvSpPr txBox="1">
            <a:spLocks/>
          </p:cNvSpPr>
          <p:nvPr/>
        </p:nvSpPr>
        <p:spPr>
          <a:xfrm>
            <a:off x="3491880" y="3861048"/>
            <a:ext cx="5688632" cy="1752600"/>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Bef>
                <a:spcPts val="1800"/>
              </a:spcBef>
              <a:spcAft>
                <a:spcPts val="0"/>
              </a:spcAft>
              <a:buFont typeface="Arial" pitchFamily="34" charset="0"/>
              <a:buNone/>
              <a:defRPr/>
            </a:pPr>
            <a:r>
              <a:rPr kumimoji="0" lang="zh-TW" altLang="en-US"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花蓮縣十二年國教宣導團</a:t>
            </a:r>
            <a:endParaRPr kumimoji="0" lang="en-US" altLang="zh-TW"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fontAlgn="auto" hangingPunct="1">
              <a:spcBef>
                <a:spcPts val="1800"/>
              </a:spcBef>
              <a:spcAft>
                <a:spcPts val="0"/>
              </a:spcAft>
              <a:buFont typeface="Arial" pitchFamily="34" charset="0"/>
              <a:buNone/>
              <a:defRPr/>
            </a:pPr>
            <a:r>
              <a:rPr kumimoji="0" lang="zh-TW" altLang="en-US"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宣講講師：國風國中留啟民</a:t>
            </a:r>
            <a:endParaRPr kumimoji="0" lang="en-US" altLang="zh-TW"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fontAlgn="auto" hangingPunct="1">
              <a:spcBef>
                <a:spcPts val="1800"/>
              </a:spcBef>
              <a:spcAft>
                <a:spcPts val="0"/>
              </a:spcAft>
              <a:buFont typeface="Arial" pitchFamily="34" charset="0"/>
              <a:buNone/>
              <a:defRPr/>
            </a:pPr>
            <a:r>
              <a:rPr kumimoji="0" lang="zh-TW" altLang="en-US"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時    間：</a:t>
            </a:r>
            <a:r>
              <a:rPr kumimoji="0" lang="en-US" altLang="zh-TW"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108</a:t>
            </a:r>
            <a:r>
              <a:rPr kumimoji="0" lang="zh-TW" altLang="en-US"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kumimoji="0" lang="en-US" altLang="zh-TW"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kumimoji="0" lang="zh-TW" altLang="en-US"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kumimoji="0" lang="en-US" altLang="zh-TW"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8</a:t>
            </a:r>
            <a:r>
              <a:rPr kumimoji="0" lang="zh-TW" altLang="en-US"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endParaRPr kumimoji="0" lang="en-US" altLang="zh-TW" sz="3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1" name="標題 1"/>
          <p:cNvSpPr txBox="1">
            <a:spLocks/>
          </p:cNvSpPr>
          <p:nvPr/>
        </p:nvSpPr>
        <p:spPr>
          <a:xfrm>
            <a:off x="2691284" y="312738"/>
            <a:ext cx="6452716" cy="2232025"/>
          </a:xfrm>
          <a:prstGeom prst="rect">
            <a:avLst/>
          </a:prstGeom>
        </p:spPr>
        <p:txBody>
          <a:bodyPr anchor="ctr">
            <a:normAutofit/>
          </a:bodyPr>
          <a:lstStyle/>
          <a:p>
            <a:pPr algn="ctr">
              <a:lnSpc>
                <a:spcPct val="90000"/>
              </a:lnSpc>
              <a:defRPr/>
            </a:pPr>
            <a:r>
              <a:rPr kumimoji="0" lang="en-US" altLang="zh-TW" sz="5400" b="1" dirty="0">
                <a:solidFill>
                  <a:srgbClr val="FF0000"/>
                </a:solidFill>
                <a:effectLst>
                  <a:outerShdw blurRad="38100" dist="38100" dir="2700000" algn="tl">
                    <a:srgbClr val="C0C0C0"/>
                  </a:outerShdw>
                </a:effectLst>
                <a:latin typeface="標楷體" pitchFamily="65" charset="-120"/>
                <a:ea typeface="標楷體" pitchFamily="65" charset="-120"/>
              </a:rPr>
              <a:t>108</a:t>
            </a:r>
            <a:r>
              <a:rPr kumimoji="0" lang="zh-TW" altLang="en-US" sz="5400" b="1" dirty="0">
                <a:solidFill>
                  <a:srgbClr val="FF0000"/>
                </a:solidFill>
                <a:effectLst>
                  <a:outerShdw blurRad="38100" dist="38100" dir="2700000" algn="tl">
                    <a:srgbClr val="C0C0C0"/>
                  </a:outerShdw>
                </a:effectLst>
                <a:latin typeface="標楷體" pitchFamily="65" charset="-120"/>
                <a:ea typeface="標楷體" pitchFamily="65" charset="-120"/>
              </a:rPr>
              <a:t>年國中畢業生</a:t>
            </a:r>
            <a:endParaRPr kumimoji="0" lang="en-US" altLang="zh-TW" sz="5400" b="1" dirty="0">
              <a:solidFill>
                <a:srgbClr val="FF0000"/>
              </a:solidFill>
              <a:effectLst>
                <a:outerShdw blurRad="38100" dist="38100" dir="2700000" algn="tl">
                  <a:srgbClr val="C0C0C0"/>
                </a:outerShdw>
              </a:effectLst>
              <a:latin typeface="標楷體" pitchFamily="65" charset="-120"/>
              <a:ea typeface="標楷體" pitchFamily="65" charset="-120"/>
            </a:endParaRPr>
          </a:p>
          <a:p>
            <a:pPr algn="ctr">
              <a:lnSpc>
                <a:spcPct val="90000"/>
              </a:lnSpc>
              <a:defRPr/>
            </a:pPr>
            <a:r>
              <a:rPr kumimoji="0" lang="zh-TW" altLang="en-US" sz="5400" b="1" dirty="0">
                <a:solidFill>
                  <a:srgbClr val="FF0000"/>
                </a:solidFill>
                <a:effectLst>
                  <a:outerShdw blurRad="38100" dist="38100" dir="2700000" algn="tl">
                    <a:srgbClr val="C0C0C0"/>
                  </a:outerShdw>
                </a:effectLst>
                <a:latin typeface="標楷體" pitchFamily="65" charset="-120"/>
                <a:ea typeface="標楷體" pitchFamily="65" charset="-120"/>
              </a:rPr>
              <a:t>花蓮區適性入學宣導</a:t>
            </a:r>
            <a:endParaRPr kumimoji="0" lang="zh-TW" altLang="en-US" sz="6000" b="1" dirty="0">
              <a:solidFill>
                <a:srgbClr val="FF0000"/>
              </a:solidFill>
              <a:effectLst>
                <a:outerShdw blurRad="38100" dist="38100" dir="2700000" algn="tl">
                  <a:srgbClr val="C0C0C0"/>
                </a:outerShdw>
              </a:effectLst>
              <a:latin typeface="標楷體" pitchFamily="65" charset="-120"/>
              <a:ea typeface="標楷體" pitchFamily="65" charset="-120"/>
            </a:endParaRPr>
          </a:p>
        </p:txBody>
      </p:sp>
      <p:sp>
        <p:nvSpPr>
          <p:cNvPr id="9" name="AutoShape 2" descr="「花蓮縣」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 name="AutoShape 4" descr="「花蓮縣」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4" name="Picture 6" descr="「花蓮縣」的圖片搜尋結果"/>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8487" y="682086"/>
            <a:ext cx="1205281" cy="129667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6" descr="「適性入學」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4" name="AutoShape 18" descr="「適性入學」的圖片搜尋結果"/>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5" name="AutoShape 20" descr="「適性入學」的圖片搜尋結果"/>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AutoShape 22" descr="「適性入學」的圖片搜尋結果"/>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AutoShape 24" descr="「適性入學」的圖片搜尋結果"/>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 name="AutoShape 26" descr="「適性入學」的圖片搜尋結果"/>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矩形 18"/>
          <p:cNvSpPr/>
          <p:nvPr/>
        </p:nvSpPr>
        <p:spPr>
          <a:xfrm>
            <a:off x="4912560" y="2492896"/>
            <a:ext cx="2622834" cy="923330"/>
          </a:xfrm>
          <a:prstGeom prst="rect">
            <a:avLst/>
          </a:prstGeom>
          <a:noFill/>
        </p:spPr>
        <p:txBody>
          <a:bodyPr wrap="none" lIns="91440" tIns="45720" rIns="91440" bIns="45720">
            <a:spAutoFit/>
          </a:bodyPr>
          <a:lstStyle/>
          <a:p>
            <a:pPr algn="ctr"/>
            <a:r>
              <a:rPr lang="en-US" altLang="zh-TW"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108</a:t>
            </a:r>
            <a:r>
              <a:rPr lang="zh-TW"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新編</a:t>
            </a:r>
          </a:p>
        </p:txBody>
      </p:sp>
    </p:spTree>
    <p:extLst>
      <p:ext uri="{BB962C8B-B14F-4D97-AF65-F5344CB8AC3E}">
        <p14:creationId xmlns:p14="http://schemas.microsoft.com/office/powerpoint/2010/main" val="1992971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nodeType="afterGroup">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nodeType="afterGroup">
                            <p:stCondLst>
                              <p:cond delay="4000"/>
                            </p:stCondLst>
                            <p:childTnLst>
                              <p:par>
                                <p:cTn id="39" presetID="45"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anim calcmode="lin" valueType="num">
                                      <p:cBhvr>
                                        <p:cTn id="42" dur="2000" fill="hold"/>
                                        <p:tgtEl>
                                          <p:spTgt spid="5"/>
                                        </p:tgtEl>
                                        <p:attrNameLst>
                                          <p:attrName>ppt_w</p:attrName>
                                        </p:attrNameLst>
                                      </p:cBhvr>
                                      <p:tavLst>
                                        <p:tav tm="0" fmla="#ppt_w*sin(2.5*pi*$)">
                                          <p:val>
                                            <p:fltVal val="0"/>
                                          </p:val>
                                        </p:tav>
                                        <p:tav tm="100000">
                                          <p:val>
                                            <p:fltVal val="1"/>
                                          </p:val>
                                        </p:tav>
                                      </p:tavLst>
                                    </p:anim>
                                    <p:anim calcmode="lin" valueType="num">
                                      <p:cBhvr>
                                        <p:cTn id="4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名詞解釋</a:t>
            </a:r>
            <a:r>
              <a:rPr lang="en-US" altLang="zh-TW" dirty="0"/>
              <a:t>-</a:t>
            </a:r>
            <a:r>
              <a:rPr lang="zh-TW" altLang="en-US" dirty="0"/>
              <a:t>高中種類</a:t>
            </a:r>
          </a:p>
        </p:txBody>
      </p:sp>
      <p:sp>
        <p:nvSpPr>
          <p:cNvPr id="3" name="內容版面配置區 2"/>
          <p:cNvSpPr>
            <a:spLocks noGrp="1"/>
          </p:cNvSpPr>
          <p:nvPr>
            <p:ph idx="1"/>
          </p:nvPr>
        </p:nvSpPr>
        <p:spPr/>
        <p:txBody>
          <a:bodyPr/>
          <a:lstStyle/>
          <a:p>
            <a:r>
              <a:rPr lang="zh-TW" altLang="en-US" dirty="0"/>
              <a:t>普通型高中</a:t>
            </a:r>
            <a:r>
              <a:rPr lang="en-US" altLang="zh-TW" dirty="0"/>
              <a:t>(</a:t>
            </a:r>
            <a:r>
              <a:rPr lang="zh-TW" altLang="en-US" dirty="0"/>
              <a:t>高中</a:t>
            </a:r>
            <a:r>
              <a:rPr lang="en-US" altLang="zh-TW" dirty="0"/>
              <a:t>)</a:t>
            </a:r>
            <a:r>
              <a:rPr lang="zh-TW" altLang="en-US" dirty="0"/>
              <a:t>，如：花中、花女、玉里高中、慈濟中學</a:t>
            </a:r>
            <a:endParaRPr lang="en-US" altLang="zh-TW" dirty="0"/>
          </a:p>
          <a:p>
            <a:r>
              <a:rPr lang="zh-TW" altLang="en-US" dirty="0"/>
              <a:t>技術型高中</a:t>
            </a:r>
            <a:r>
              <a:rPr lang="en-US" altLang="zh-TW" dirty="0"/>
              <a:t>(</a:t>
            </a:r>
            <a:r>
              <a:rPr lang="zh-TW" altLang="en-US" dirty="0"/>
              <a:t>高職</a:t>
            </a:r>
            <a:r>
              <a:rPr lang="en-US" altLang="zh-TW" dirty="0"/>
              <a:t>)</a:t>
            </a:r>
            <a:r>
              <a:rPr lang="zh-TW" altLang="en-US" dirty="0"/>
              <a:t>，如：花工、花商、花農、光復高職、上騰中學</a:t>
            </a:r>
            <a:endParaRPr lang="en-US" altLang="zh-TW" dirty="0"/>
          </a:p>
          <a:p>
            <a:r>
              <a:rPr lang="zh-TW" altLang="en-US" dirty="0"/>
              <a:t>綜合型高中</a:t>
            </a:r>
            <a:r>
              <a:rPr lang="en-US" altLang="zh-TW" dirty="0"/>
              <a:t>(</a:t>
            </a:r>
            <a:r>
              <a:rPr lang="zh-TW" altLang="en-US" dirty="0"/>
              <a:t>綜高</a:t>
            </a:r>
            <a:r>
              <a:rPr lang="en-US" altLang="zh-TW" dirty="0"/>
              <a:t>)</a:t>
            </a:r>
            <a:r>
              <a:rPr lang="zh-TW" altLang="en-US" dirty="0"/>
              <a:t>，如：海星中學、四維高中</a:t>
            </a:r>
            <a:endParaRPr lang="en-US" altLang="zh-TW" dirty="0"/>
          </a:p>
          <a:p>
            <a:r>
              <a:rPr lang="zh-TW" altLang="en-US" dirty="0"/>
              <a:t>單科型高中</a:t>
            </a:r>
            <a:r>
              <a:rPr lang="en-US" altLang="zh-TW" dirty="0"/>
              <a:t>(</a:t>
            </a:r>
            <a:r>
              <a:rPr lang="zh-TW" altLang="en-US" dirty="0"/>
              <a:t>單一目的的高中</a:t>
            </a:r>
            <a:r>
              <a:rPr lang="en-US" altLang="zh-TW" dirty="0"/>
              <a:t>)</a:t>
            </a:r>
            <a:r>
              <a:rPr lang="zh-TW" altLang="en-US" dirty="0"/>
              <a:t>，如：體中</a:t>
            </a:r>
            <a:endParaRPr lang="en-US" altLang="zh-TW"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10</a:t>
            </a:fld>
            <a:endParaRPr lang="zh-TW"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10DDA9-5FBC-4C98-8A2A-9E39222CBBB2}" type="slidenum">
              <a:rPr lang="zh-TW" altLang="en-US" smtClean="0">
                <a:solidFill>
                  <a:srgbClr val="898989"/>
                </a:solidFill>
                <a:latin typeface="Arial" charset="0"/>
                <a:ea typeface="新細明體" charset="-120"/>
              </a:rPr>
              <a:pPr fontAlgn="base">
                <a:spcBef>
                  <a:spcPct val="0"/>
                </a:spcBef>
                <a:spcAft>
                  <a:spcPct val="0"/>
                </a:spcAft>
              </a:pPr>
              <a:t>100</a:t>
            </a:fld>
            <a:endParaRPr lang="en-US" altLang="zh-TW">
              <a:solidFill>
                <a:srgbClr val="898989"/>
              </a:solidFill>
              <a:latin typeface="Arial" charset="0"/>
              <a:ea typeface="新細明體" charset="-120"/>
            </a:endParaRPr>
          </a:p>
        </p:txBody>
      </p:sp>
      <p:sp>
        <p:nvSpPr>
          <p:cNvPr id="468994" name="Rectangle 2"/>
          <p:cNvSpPr>
            <a:spLocks noGrp="1"/>
          </p:cNvSpPr>
          <p:nvPr>
            <p:ph type="title" idx="4294967295"/>
          </p:nvPr>
        </p:nvSpPr>
        <p:spPr>
          <a:xfrm>
            <a:off x="323850" y="1628775"/>
            <a:ext cx="8229600" cy="1143000"/>
          </a:xfrm>
        </p:spPr>
        <p:txBody>
          <a:bodyPr/>
          <a:lstStyle/>
          <a:p>
            <a:r>
              <a:rPr lang="zh-TW" altLang="en-US" dirty="0"/>
              <a:t>五專優先免試入學</a:t>
            </a:r>
          </a:p>
        </p:txBody>
      </p:sp>
    </p:spTree>
    <p:extLst>
      <p:ext uri="{BB962C8B-B14F-4D97-AF65-F5344CB8AC3E}">
        <p14:creationId xmlns:p14="http://schemas.microsoft.com/office/powerpoint/2010/main" val="36917741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pPr eaLnBrk="1" hangingPunct="1"/>
            <a:r>
              <a:rPr lang="zh-TW" altLang="en-US"/>
              <a:t>五專優先免試入學招生簡介</a:t>
            </a:r>
          </a:p>
        </p:txBody>
      </p:sp>
      <p:sp>
        <p:nvSpPr>
          <p:cNvPr id="29699" name="內容版面配置區 2"/>
          <p:cNvSpPr>
            <a:spLocks noGrp="1"/>
          </p:cNvSpPr>
          <p:nvPr>
            <p:ph idx="1"/>
          </p:nvPr>
        </p:nvSpPr>
        <p:spPr>
          <a:xfrm>
            <a:off x="457200" y="1600200"/>
            <a:ext cx="8229600" cy="4852988"/>
          </a:xfrm>
        </p:spPr>
        <p:txBody>
          <a:bodyPr/>
          <a:lstStyle/>
          <a:p>
            <a:pPr eaLnBrk="1" hangingPunct="1"/>
            <a:r>
              <a:rPr lang="zh-TW" altLang="en-US" dirty="0"/>
              <a:t>限</a:t>
            </a:r>
            <a:r>
              <a:rPr lang="zh-TW" altLang="en-US" dirty="0">
                <a:solidFill>
                  <a:srgbClr val="FF0000"/>
                </a:solidFill>
              </a:rPr>
              <a:t>國中應屆畢業生</a:t>
            </a:r>
            <a:r>
              <a:rPr lang="zh-TW" altLang="en-US" dirty="0"/>
              <a:t>報名，一律採國中集體報名</a:t>
            </a:r>
            <a:endParaRPr lang="en-US" altLang="zh-TW" dirty="0"/>
          </a:p>
          <a:p>
            <a:pPr eaLnBrk="1" hangingPunct="1"/>
            <a:r>
              <a:rPr lang="zh-TW" altLang="en-US" dirty="0"/>
              <a:t>全國一區辦理招生，全國</a:t>
            </a:r>
            <a:r>
              <a:rPr lang="en-US" altLang="zh-TW" dirty="0"/>
              <a:t>45</a:t>
            </a:r>
            <a:r>
              <a:rPr lang="zh-TW" altLang="en-US" dirty="0"/>
              <a:t>所五專招生學校皆有參加招生</a:t>
            </a:r>
            <a:endParaRPr lang="en-US" altLang="zh-TW" dirty="0"/>
          </a:p>
          <a:p>
            <a:pPr eaLnBrk="1" hangingPunct="1"/>
            <a:r>
              <a:rPr lang="zh-TW" altLang="en-US" dirty="0"/>
              <a:t>各校科以核定招生名額至多</a:t>
            </a:r>
            <a:r>
              <a:rPr lang="en-US" altLang="zh-TW" dirty="0">
                <a:solidFill>
                  <a:srgbClr val="FF0000"/>
                </a:solidFill>
              </a:rPr>
              <a:t>60%</a:t>
            </a:r>
            <a:r>
              <a:rPr lang="zh-TW" altLang="en-US" dirty="0"/>
              <a:t>為原則</a:t>
            </a:r>
            <a:endParaRPr lang="en-US" altLang="zh-TW" dirty="0"/>
          </a:p>
          <a:p>
            <a:pPr eaLnBrk="1" hangingPunct="1"/>
            <a:r>
              <a:rPr lang="zh-TW" altLang="en-US" dirty="0"/>
              <a:t>採網路選填志願辦理分發，可不限地區、學校、科組，至多可選擇</a:t>
            </a:r>
            <a:r>
              <a:rPr lang="en-US" altLang="zh-TW" dirty="0"/>
              <a:t>30</a:t>
            </a:r>
            <a:r>
              <a:rPr lang="zh-TW" altLang="en-US" dirty="0"/>
              <a:t>個志願</a:t>
            </a:r>
            <a:endParaRPr lang="en-US" altLang="zh-TW" dirty="0"/>
          </a:p>
        </p:txBody>
      </p:sp>
      <p:pic>
        <p:nvPicPr>
          <p:cNvPr id="29700"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randombar(horizont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circle(out)">
                                      <p:cBhvr>
                                        <p:cTn id="12" dur="1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randombar(horizontal)">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1000"/>
                                        <p:tgtEl>
                                          <p:spTgt spid="29699">
                                            <p:txEl>
                                              <p:pRg st="3" end="3"/>
                                            </p:txEl>
                                          </p:spTgt>
                                        </p:tgtEl>
                                      </p:cBhvr>
                                    </p:animEffect>
                                    <p:anim calcmode="lin" valueType="num">
                                      <p:cBhvr>
                                        <p:cTn id="23"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pPr eaLnBrk="1" hangingPunct="1"/>
            <a:r>
              <a:rPr lang="zh-TW" altLang="en-US"/>
              <a:t>五專優先免試入學錄取方式</a:t>
            </a:r>
          </a:p>
        </p:txBody>
      </p:sp>
      <p:sp>
        <p:nvSpPr>
          <p:cNvPr id="30723" name="內容版面配置區 2"/>
          <p:cNvSpPr>
            <a:spLocks noGrp="1"/>
          </p:cNvSpPr>
          <p:nvPr>
            <p:ph idx="1"/>
          </p:nvPr>
        </p:nvSpPr>
        <p:spPr>
          <a:xfrm>
            <a:off x="457200" y="1600200"/>
            <a:ext cx="8229600" cy="4852988"/>
          </a:xfrm>
        </p:spPr>
        <p:txBody>
          <a:bodyPr/>
          <a:lstStyle/>
          <a:p>
            <a:pPr eaLnBrk="1" hangingPunct="1"/>
            <a:r>
              <a:rPr lang="zh-TW" altLang="en-US" dirty="0"/>
              <a:t>依超額比序項目核算「總積分」及「同分比序項目順序」，進行比序排定學生分發順位，再按學生所選填登記之志願序進行統一電腦分發</a:t>
            </a:r>
            <a:endParaRPr lang="en-US" altLang="zh-TW" dirty="0"/>
          </a:p>
        </p:txBody>
      </p:sp>
      <p:pic>
        <p:nvPicPr>
          <p:cNvPr id="3072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randombar(horizontal)">
                                      <p:cBhvr>
                                        <p:cTn id="7"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a:xfrm>
            <a:off x="250825" y="274638"/>
            <a:ext cx="8642350" cy="1143000"/>
          </a:xfrm>
        </p:spPr>
        <p:txBody>
          <a:bodyPr/>
          <a:lstStyle/>
          <a:p>
            <a:pPr eaLnBrk="1" hangingPunct="1"/>
            <a:r>
              <a:rPr lang="zh-TW" altLang="en-US"/>
              <a:t>五專優先免試入學招生流程圖</a:t>
            </a:r>
          </a:p>
        </p:txBody>
      </p:sp>
      <p:sp>
        <p:nvSpPr>
          <p:cNvPr id="16387" name="Rectangle 3"/>
          <p:cNvSpPr>
            <a:spLocks noChangeArrowheads="1"/>
          </p:cNvSpPr>
          <p:nvPr/>
        </p:nvSpPr>
        <p:spPr bwMode="auto">
          <a:xfrm>
            <a:off x="755650" y="1341438"/>
            <a:ext cx="5903913" cy="71913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購買或下載五專優先免試入學招生簡章</a:t>
            </a:r>
            <a:endPar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(108.01.15</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88" name="Rectangle 4"/>
          <p:cNvSpPr>
            <a:spLocks noChangeArrowheads="1"/>
          </p:cNvSpPr>
          <p:nvPr/>
        </p:nvSpPr>
        <p:spPr bwMode="auto">
          <a:xfrm>
            <a:off x="755650" y="2420938"/>
            <a:ext cx="5903913" cy="936625"/>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36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報名</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(108.05.20~24)</a:t>
            </a:r>
          </a:p>
          <a:p>
            <a:pPr algn="ctr" eaLnBrk="1" hangingPunct="1">
              <a:spcBef>
                <a:spcPct val="0"/>
              </a:spcBef>
              <a:buFontTx/>
              <a:buNone/>
            </a:pPr>
            <a:r>
              <a:rPr lang="zh-TW" altLang="en-US" sz="20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限國中應屆畢業生，一律採國中集體報名</a:t>
            </a:r>
          </a:p>
        </p:txBody>
      </p:sp>
      <p:sp>
        <p:nvSpPr>
          <p:cNvPr id="16389" name="Line 5"/>
          <p:cNvSpPr>
            <a:spLocks noChangeShapeType="1"/>
          </p:cNvSpPr>
          <p:nvPr/>
        </p:nvSpPr>
        <p:spPr bwMode="auto">
          <a:xfrm>
            <a:off x="3708400" y="20605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0" name="Line 6"/>
          <p:cNvSpPr>
            <a:spLocks noChangeShapeType="1"/>
          </p:cNvSpPr>
          <p:nvPr/>
        </p:nvSpPr>
        <p:spPr bwMode="auto">
          <a:xfrm>
            <a:off x="3708400" y="33575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1" name="Rectangle 8"/>
          <p:cNvSpPr>
            <a:spLocks noChangeArrowheads="1"/>
          </p:cNvSpPr>
          <p:nvPr/>
        </p:nvSpPr>
        <p:spPr bwMode="auto">
          <a:xfrm>
            <a:off x="755650" y="3789363"/>
            <a:ext cx="5903913" cy="576262"/>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800">
                <a:latin typeface="Times New Roman" panose="02020603050405020304" pitchFamily="18" charset="0"/>
                <a:ea typeface="標楷體" panose="03000509000000000000" pitchFamily="65" charset="-120"/>
                <a:cs typeface="Times New Roman" panose="02020603050405020304" pitchFamily="18" charset="0"/>
              </a:rPr>
              <a:t>網路選填志願</a:t>
            </a:r>
            <a:r>
              <a:rPr lang="en-US" altLang="zh-TW" sz="2400">
                <a:latin typeface="Times New Roman" panose="02020603050405020304" pitchFamily="18" charset="0"/>
                <a:ea typeface="標楷體" panose="03000509000000000000" pitchFamily="65" charset="-120"/>
                <a:cs typeface="Times New Roman" panose="02020603050405020304" pitchFamily="18" charset="0"/>
              </a:rPr>
              <a:t>(108.06.06~12)</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92" name="Rectangle 13"/>
          <p:cNvSpPr>
            <a:spLocks noChangeArrowheads="1"/>
          </p:cNvSpPr>
          <p:nvPr/>
        </p:nvSpPr>
        <p:spPr bwMode="auto">
          <a:xfrm>
            <a:off x="755650" y="4797425"/>
            <a:ext cx="5903913" cy="576263"/>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800">
                <a:latin typeface="Times New Roman" panose="02020603050405020304" pitchFamily="18" charset="0"/>
                <a:ea typeface="標楷體" panose="03000509000000000000" pitchFamily="65" charset="-120"/>
                <a:cs typeface="Times New Roman" panose="02020603050405020304" pitchFamily="18" charset="0"/>
              </a:rPr>
              <a:t>放榜</a:t>
            </a:r>
            <a:r>
              <a:rPr lang="en-US" altLang="zh-TW" sz="2400">
                <a:latin typeface="Times New Roman" panose="02020603050405020304" pitchFamily="18" charset="0"/>
                <a:ea typeface="標楷體" panose="03000509000000000000" pitchFamily="65" charset="-120"/>
                <a:cs typeface="Times New Roman" panose="02020603050405020304" pitchFamily="18" charset="0"/>
              </a:rPr>
              <a:t>(108.06.14)</a:t>
            </a:r>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93" name="Line 16"/>
          <p:cNvSpPr>
            <a:spLocks noChangeShapeType="1"/>
          </p:cNvSpPr>
          <p:nvPr/>
        </p:nvSpPr>
        <p:spPr bwMode="auto">
          <a:xfrm>
            <a:off x="6656388" y="5062538"/>
            <a:ext cx="1079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4" name="Text Box 17"/>
          <p:cNvSpPr txBox="1">
            <a:spLocks noChangeArrowheads="1"/>
          </p:cNvSpPr>
          <p:nvPr/>
        </p:nvSpPr>
        <p:spPr bwMode="auto">
          <a:xfrm>
            <a:off x="6726238" y="4714875"/>
            <a:ext cx="960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Times New Roman" panose="02020603050405020304" pitchFamily="18" charset="0"/>
                <a:ea typeface="標楷體" panose="03000509000000000000" pitchFamily="65" charset="-120"/>
                <a:cs typeface="Times New Roman" panose="02020603050405020304" pitchFamily="18" charset="0"/>
              </a:rPr>
              <a:t>未錄取</a:t>
            </a:r>
          </a:p>
        </p:txBody>
      </p:sp>
      <p:sp>
        <p:nvSpPr>
          <p:cNvPr id="16395" name="Line 18"/>
          <p:cNvSpPr>
            <a:spLocks noChangeShapeType="1"/>
          </p:cNvSpPr>
          <p:nvPr/>
        </p:nvSpPr>
        <p:spPr bwMode="auto">
          <a:xfrm>
            <a:off x="7740650" y="5062538"/>
            <a:ext cx="0" cy="13192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8" name="Text Box 22"/>
          <p:cNvSpPr txBox="1">
            <a:spLocks noChangeArrowheads="1"/>
          </p:cNvSpPr>
          <p:nvPr/>
        </p:nvSpPr>
        <p:spPr bwMode="auto">
          <a:xfrm>
            <a:off x="6831013" y="6308725"/>
            <a:ext cx="1822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Times New Roman" panose="02020603050405020304" pitchFamily="18" charset="0"/>
                <a:ea typeface="標楷體" panose="03000509000000000000" pitchFamily="65" charset="-120"/>
                <a:cs typeface="Times New Roman" panose="02020603050405020304" pitchFamily="18" charset="0"/>
              </a:rPr>
              <a:t>下一入學管道</a:t>
            </a:r>
          </a:p>
        </p:txBody>
      </p:sp>
      <p:sp>
        <p:nvSpPr>
          <p:cNvPr id="44" name="Rectangle 13"/>
          <p:cNvSpPr>
            <a:spLocks noChangeArrowheads="1"/>
          </p:cNvSpPr>
          <p:nvPr/>
        </p:nvSpPr>
        <p:spPr bwMode="auto">
          <a:xfrm>
            <a:off x="755650" y="5805488"/>
            <a:ext cx="5903913" cy="504825"/>
          </a:xfrm>
          <a:prstGeom prst="rect">
            <a:avLst/>
          </a:prstGeom>
          <a:solidFill>
            <a:schemeClr val="accent3">
              <a:lumMod val="20000"/>
              <a:lumOff val="80000"/>
            </a:schemeClr>
          </a:solidFill>
          <a:ln w="9525">
            <a:solidFill>
              <a:schemeClr val="tx1"/>
            </a:solidFill>
            <a:miter lim="800000"/>
            <a:headEnd/>
            <a:tailEnd/>
          </a:ln>
        </p:spPr>
        <p:txBody>
          <a:bodyPr wrap="none" anchor="ctr"/>
          <a:lstStyle/>
          <a:p>
            <a:pPr algn="ctr" eaLnBrk="1" hangingPunct="1">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快樂的五專生</a:t>
            </a:r>
          </a:p>
        </p:txBody>
      </p:sp>
      <p:sp>
        <p:nvSpPr>
          <p:cNvPr id="16400" name="Text Box 17"/>
          <p:cNvSpPr txBox="1">
            <a:spLocks noChangeArrowheads="1"/>
          </p:cNvSpPr>
          <p:nvPr/>
        </p:nvSpPr>
        <p:spPr bwMode="auto">
          <a:xfrm>
            <a:off x="3779838" y="54451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錄取</a:t>
            </a:r>
          </a:p>
        </p:txBody>
      </p:sp>
      <p:sp>
        <p:nvSpPr>
          <p:cNvPr id="16401" name="Line 6"/>
          <p:cNvSpPr>
            <a:spLocks noChangeShapeType="1"/>
          </p:cNvSpPr>
          <p:nvPr/>
        </p:nvSpPr>
        <p:spPr bwMode="auto">
          <a:xfrm>
            <a:off x="3708400" y="43656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402" name="Line 6"/>
          <p:cNvSpPr>
            <a:spLocks noChangeShapeType="1"/>
          </p:cNvSpPr>
          <p:nvPr/>
        </p:nvSpPr>
        <p:spPr bwMode="auto">
          <a:xfrm>
            <a:off x="3708400" y="537368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pic>
        <p:nvPicPr>
          <p:cNvPr id="31761" name="圖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10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linds(horizontal)">
                                      <p:cBhvr>
                                        <p:cTn id="12" dur="500"/>
                                        <p:tgtEl>
                                          <p:spTgt spid="16389"/>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blinds(horizontal)">
                                      <p:cBhvr>
                                        <p:cTn id="16" dur="500"/>
                                        <p:tgtEl>
                                          <p:spTgt spid="163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390"/>
                                        </p:tgtEl>
                                        <p:attrNameLst>
                                          <p:attrName>style.visibility</p:attrName>
                                        </p:attrNameLst>
                                      </p:cBhvr>
                                      <p:to>
                                        <p:strVal val="visible"/>
                                      </p:to>
                                    </p:set>
                                    <p:animEffect transition="in" filter="blinds(horizontal)">
                                      <p:cBhvr>
                                        <p:cTn id="21" dur="500"/>
                                        <p:tgtEl>
                                          <p:spTgt spid="16390"/>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6391"/>
                                        </p:tgtEl>
                                        <p:attrNameLst>
                                          <p:attrName>style.visibility</p:attrName>
                                        </p:attrNameLst>
                                      </p:cBhvr>
                                      <p:to>
                                        <p:strVal val="visible"/>
                                      </p:to>
                                    </p:set>
                                    <p:animEffect transition="in" filter="blinds(horizontal)">
                                      <p:cBhvr>
                                        <p:cTn id="25" dur="500"/>
                                        <p:tgtEl>
                                          <p:spTgt spid="163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401"/>
                                        </p:tgtEl>
                                        <p:attrNameLst>
                                          <p:attrName>style.visibility</p:attrName>
                                        </p:attrNameLst>
                                      </p:cBhvr>
                                      <p:to>
                                        <p:strVal val="visible"/>
                                      </p:to>
                                    </p:set>
                                    <p:animEffect transition="in" filter="blinds(horizontal)">
                                      <p:cBhvr>
                                        <p:cTn id="30" dur="500"/>
                                        <p:tgtEl>
                                          <p:spTgt spid="16401"/>
                                        </p:tgtEl>
                                      </p:cBhvr>
                                    </p:animEffect>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16392"/>
                                        </p:tgtEl>
                                        <p:attrNameLst>
                                          <p:attrName>style.visibility</p:attrName>
                                        </p:attrNameLst>
                                      </p:cBhvr>
                                      <p:to>
                                        <p:strVal val="visible"/>
                                      </p:to>
                                    </p:set>
                                    <p:animEffect transition="in" filter="blinds(horizontal)">
                                      <p:cBhvr>
                                        <p:cTn id="34" dur="500"/>
                                        <p:tgtEl>
                                          <p:spTgt spid="1639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400"/>
                                        </p:tgtEl>
                                        <p:attrNameLst>
                                          <p:attrName>style.visibility</p:attrName>
                                        </p:attrNameLst>
                                      </p:cBhvr>
                                      <p:to>
                                        <p:strVal val="visible"/>
                                      </p:to>
                                    </p:set>
                                    <p:animEffect transition="in" filter="blinds(horizontal)">
                                      <p:cBhvr>
                                        <p:cTn id="39" dur="500"/>
                                        <p:tgtEl>
                                          <p:spTgt spid="16400"/>
                                        </p:tgtEl>
                                      </p:cBhvr>
                                    </p:animEffect>
                                  </p:childTnLst>
                                </p:cTn>
                              </p:par>
                            </p:childTnLst>
                          </p:cTn>
                        </p:par>
                        <p:par>
                          <p:cTn id="40" fill="hold" nodeType="afterGroup">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16402"/>
                                        </p:tgtEl>
                                        <p:attrNameLst>
                                          <p:attrName>style.visibility</p:attrName>
                                        </p:attrNameLst>
                                      </p:cBhvr>
                                      <p:to>
                                        <p:strVal val="visible"/>
                                      </p:to>
                                    </p:set>
                                    <p:animEffect transition="in" filter="blinds(horizontal)">
                                      <p:cBhvr>
                                        <p:cTn id="43" dur="500"/>
                                        <p:tgtEl>
                                          <p:spTgt spid="16402"/>
                                        </p:tgtEl>
                                      </p:cBhvr>
                                    </p:animEffect>
                                  </p:childTnLst>
                                </p:cTn>
                              </p:par>
                            </p:childTnLst>
                          </p:cTn>
                        </p:par>
                        <p:par>
                          <p:cTn id="44" fill="hold" nodeType="afterGroup">
                            <p:stCondLst>
                              <p:cond delay="1000"/>
                            </p:stCondLst>
                            <p:childTnLst>
                              <p:par>
                                <p:cTn id="45" presetID="3" presetClass="entr" presetSubtype="1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394"/>
                                        </p:tgtEl>
                                        <p:attrNameLst>
                                          <p:attrName>style.visibility</p:attrName>
                                        </p:attrNameLst>
                                      </p:cBhvr>
                                      <p:to>
                                        <p:strVal val="visible"/>
                                      </p:to>
                                    </p:set>
                                    <p:animEffect transition="in" filter="blinds(horizontal)">
                                      <p:cBhvr>
                                        <p:cTn id="52" dur="500"/>
                                        <p:tgtEl>
                                          <p:spTgt spid="16394"/>
                                        </p:tgtEl>
                                      </p:cBhvr>
                                    </p:animEffect>
                                  </p:childTnLst>
                                </p:cTn>
                              </p:par>
                            </p:childTnLst>
                          </p:cTn>
                        </p:par>
                        <p:par>
                          <p:cTn id="53" fill="hold" nodeType="afterGroup">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6393"/>
                                        </p:tgtEl>
                                        <p:attrNameLst>
                                          <p:attrName>style.visibility</p:attrName>
                                        </p:attrNameLst>
                                      </p:cBhvr>
                                      <p:to>
                                        <p:strVal val="visible"/>
                                      </p:to>
                                    </p:set>
                                    <p:anim calcmode="lin" valueType="num">
                                      <p:cBhvr additive="base">
                                        <p:cTn id="56" dur="500" fill="hold"/>
                                        <p:tgtEl>
                                          <p:spTgt spid="16393"/>
                                        </p:tgtEl>
                                        <p:attrNameLst>
                                          <p:attrName>ppt_x</p:attrName>
                                        </p:attrNameLst>
                                      </p:cBhvr>
                                      <p:tavLst>
                                        <p:tav tm="0">
                                          <p:val>
                                            <p:strVal val="#ppt_x"/>
                                          </p:val>
                                        </p:tav>
                                        <p:tav tm="100000">
                                          <p:val>
                                            <p:strVal val="#ppt_x"/>
                                          </p:val>
                                        </p:tav>
                                      </p:tavLst>
                                    </p:anim>
                                    <p:anim calcmode="lin" valueType="num">
                                      <p:cBhvr additive="base">
                                        <p:cTn id="57" dur="500" fill="hold"/>
                                        <p:tgtEl>
                                          <p:spTgt spid="16393"/>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000"/>
                            </p:stCondLst>
                            <p:childTnLst>
                              <p:par>
                                <p:cTn id="59" presetID="2" presetClass="entr" presetSubtype="4" fill="hold" grpId="0" nodeType="afterEffect">
                                  <p:stCondLst>
                                    <p:cond delay="0"/>
                                  </p:stCondLst>
                                  <p:childTnLst>
                                    <p:set>
                                      <p:cBhvr>
                                        <p:cTn id="60" dur="1" fill="hold">
                                          <p:stCondLst>
                                            <p:cond delay="0"/>
                                          </p:stCondLst>
                                        </p:cTn>
                                        <p:tgtEl>
                                          <p:spTgt spid="16395"/>
                                        </p:tgtEl>
                                        <p:attrNameLst>
                                          <p:attrName>style.visibility</p:attrName>
                                        </p:attrNameLst>
                                      </p:cBhvr>
                                      <p:to>
                                        <p:strVal val="visible"/>
                                      </p:to>
                                    </p:set>
                                    <p:anim calcmode="lin" valueType="num">
                                      <p:cBhvr additive="base">
                                        <p:cTn id="61" dur="500" fill="hold"/>
                                        <p:tgtEl>
                                          <p:spTgt spid="16395"/>
                                        </p:tgtEl>
                                        <p:attrNameLst>
                                          <p:attrName>ppt_x</p:attrName>
                                        </p:attrNameLst>
                                      </p:cBhvr>
                                      <p:tavLst>
                                        <p:tav tm="0">
                                          <p:val>
                                            <p:strVal val="#ppt_x"/>
                                          </p:val>
                                        </p:tav>
                                        <p:tav tm="100000">
                                          <p:val>
                                            <p:strVal val="#ppt_x"/>
                                          </p:val>
                                        </p:tav>
                                      </p:tavLst>
                                    </p:anim>
                                    <p:anim calcmode="lin" valueType="num">
                                      <p:cBhvr additive="base">
                                        <p:cTn id="62" dur="500" fill="hold"/>
                                        <p:tgtEl>
                                          <p:spTgt spid="16395"/>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1500"/>
                            </p:stCondLst>
                            <p:childTnLst>
                              <p:par>
                                <p:cTn id="64" presetID="4" presetClass="entr" presetSubtype="16" fill="hold" grpId="0" nodeType="afterEffect">
                                  <p:stCondLst>
                                    <p:cond delay="0"/>
                                  </p:stCondLst>
                                  <p:childTnLst>
                                    <p:set>
                                      <p:cBhvr>
                                        <p:cTn id="65" dur="1" fill="hold">
                                          <p:stCondLst>
                                            <p:cond delay="0"/>
                                          </p:stCondLst>
                                        </p:cTn>
                                        <p:tgtEl>
                                          <p:spTgt spid="16398"/>
                                        </p:tgtEl>
                                        <p:attrNameLst>
                                          <p:attrName>style.visibility</p:attrName>
                                        </p:attrNameLst>
                                      </p:cBhvr>
                                      <p:to>
                                        <p:strVal val="visible"/>
                                      </p:to>
                                    </p:set>
                                    <p:animEffect transition="in" filter="box(in)">
                                      <p:cBhvr>
                                        <p:cTn id="66" dur="5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0" grpId="0" animBg="1"/>
      <p:bldP spid="16391" grpId="0" animBg="1"/>
      <p:bldP spid="16392" grpId="0" animBg="1"/>
      <p:bldP spid="16393" grpId="0" animBg="1"/>
      <p:bldP spid="16394" grpId="0"/>
      <p:bldP spid="16395" grpId="0" animBg="1"/>
      <p:bldP spid="16398" grpId="0"/>
      <p:bldP spid="44" grpId="0" animBg="1"/>
      <p:bldP spid="16400" grpId="0"/>
      <p:bldP spid="16401" grpId="0" animBg="1"/>
      <p:bldP spid="1640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0" y="274638"/>
            <a:ext cx="9144000" cy="1143000"/>
          </a:xfrm>
        </p:spPr>
        <p:txBody>
          <a:bodyPr/>
          <a:lstStyle/>
          <a:p>
            <a:r>
              <a:rPr lang="en-US" altLang="zh-TW" sz="400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4000">
                <a:latin typeface="Times New Roman" panose="02020603050405020304" pitchFamily="18" charset="0"/>
                <a:ea typeface="標楷體" panose="03000509000000000000" pitchFamily="65" charset="-120"/>
                <a:cs typeface="Times New Roman" panose="02020603050405020304" pitchFamily="18" charset="0"/>
              </a:rPr>
              <a:t>學年度五專優先免試入學重要日程</a:t>
            </a:r>
          </a:p>
        </p:txBody>
      </p:sp>
      <p:graphicFrame>
        <p:nvGraphicFramePr>
          <p:cNvPr id="3" name="表格 2"/>
          <p:cNvGraphicFramePr>
            <a:graphicFrameLocks noGrp="1"/>
          </p:cNvGraphicFramePr>
          <p:nvPr/>
        </p:nvGraphicFramePr>
        <p:xfrm>
          <a:off x="323850" y="1397000"/>
          <a:ext cx="8424863" cy="4787901"/>
        </p:xfrm>
        <a:graphic>
          <a:graphicData uri="http://schemas.openxmlformats.org/drawingml/2006/table">
            <a:tbl>
              <a:tblPr firstRow="1" bandRow="1">
                <a:tableStyleId>{5940675A-B579-460E-94D1-54222C63F5DA}</a:tableStyleId>
              </a:tblPr>
              <a:tblGrid>
                <a:gridCol w="2736063">
                  <a:extLst>
                    <a:ext uri="{9D8B030D-6E8A-4147-A177-3AD203B41FA5}">
                      <a16:colId xmlns:a16="http://schemas.microsoft.com/office/drawing/2014/main" val="20000"/>
                    </a:ext>
                  </a:extLst>
                </a:gridCol>
                <a:gridCol w="5688800">
                  <a:extLst>
                    <a:ext uri="{9D8B030D-6E8A-4147-A177-3AD203B41FA5}">
                      <a16:colId xmlns:a16="http://schemas.microsoft.com/office/drawing/2014/main" val="20001"/>
                    </a:ext>
                  </a:extLst>
                </a:gridCol>
              </a:tblGrid>
              <a:tr h="519821">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項目</a:t>
                      </a:r>
                    </a:p>
                  </a:txBody>
                  <a:tcPr marL="91436" marR="91436" marT="45721" marB="45721"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日程</a:t>
                      </a:r>
                    </a:p>
                  </a:txBody>
                  <a:tcPr marL="91436" marR="91436" marT="45721" marB="45721" anchor="ctr"/>
                </a:tc>
                <a:extLst>
                  <a:ext uri="{0D108BD9-81ED-4DB2-BD59-A6C34878D82A}">
                    <a16:rowId xmlns:a16="http://schemas.microsoft.com/office/drawing/2014/main" val="10000"/>
                  </a:ext>
                </a:extLst>
              </a:tr>
              <a:tr h="636867">
                <a:tc>
                  <a:txBody>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簡章發售及公告</a:t>
                      </a:r>
                    </a:p>
                  </a:txBody>
                  <a:tcPr marL="91436" marR="91436" marT="45721" marB="45721"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日起發售及開放網路下載</a:t>
                      </a:r>
                    </a:p>
                  </a:txBody>
                  <a:tcPr marL="91436" marR="91436" marT="45721" marB="45721" anchor="ctr"/>
                </a:tc>
                <a:extLst>
                  <a:ext uri="{0D108BD9-81ED-4DB2-BD59-A6C34878D82A}">
                    <a16:rowId xmlns:a16="http://schemas.microsoft.com/office/drawing/2014/main" val="10001"/>
                  </a:ext>
                </a:extLst>
              </a:tr>
              <a:tr h="1085692">
                <a:tc>
                  <a:txBody>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報名</a:t>
                      </a:r>
                    </a:p>
                  </a:txBody>
                  <a:tcPr marL="91436" marR="91436" marT="45721" marB="45721"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一律採國中集體報名</a:t>
                      </a:r>
                    </a:p>
                  </a:txBody>
                  <a:tcPr marL="91436" marR="91436" marT="45721" marB="45721" anchor="ctr"/>
                </a:tc>
                <a:extLst>
                  <a:ext uri="{0D108BD9-81ED-4DB2-BD59-A6C34878D82A}">
                    <a16:rowId xmlns:a16="http://schemas.microsoft.com/office/drawing/2014/main" val="10002"/>
                  </a:ext>
                </a:extLst>
              </a:tr>
              <a:tr h="1085692">
                <a:tc>
                  <a:txBody>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網路選填志願</a:t>
                      </a:r>
                    </a:p>
                  </a:txBody>
                  <a:tcPr marL="91436" marR="91436" marT="45721" marB="45721"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日上午</a:t>
                      </a:r>
                      <a:r>
                        <a:rPr lang="en-US" altLang="zh-TW" sz="2400" baseline="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baseline="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aseline="0" dirty="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baseline="0" dirty="0">
                          <a:latin typeface="Times New Roman" panose="02020603050405020304" pitchFamily="18" charset="0"/>
                          <a:ea typeface="標楷體" panose="03000509000000000000" pitchFamily="65" charset="-120"/>
                          <a:cs typeface="Times New Roman" panose="02020603050405020304" pitchFamily="18" charset="0"/>
                        </a:rPr>
                        <a:t>起</a:t>
                      </a:r>
                      <a:endParaRPr lang="en-US" altLang="zh-TW" sz="2400" baseline="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baseline="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baseline="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aseline="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aseline="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aseline="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baseline="0" dirty="0">
                          <a:latin typeface="Times New Roman" panose="02020603050405020304" pitchFamily="18" charset="0"/>
                          <a:ea typeface="標楷體" panose="03000509000000000000" pitchFamily="65" charset="-120"/>
                          <a:cs typeface="Times New Roman" panose="02020603050405020304" pitchFamily="18" charset="0"/>
                        </a:rPr>
                        <a:t>日下午</a:t>
                      </a:r>
                      <a:r>
                        <a:rPr lang="en-US" altLang="zh-TW" sz="2400" baseline="0" dirty="0">
                          <a:latin typeface="Times New Roman" panose="02020603050405020304" pitchFamily="18" charset="0"/>
                          <a:ea typeface="標楷體" panose="03000509000000000000" pitchFamily="65" charset="-120"/>
                          <a:cs typeface="Times New Roman" panose="02020603050405020304" pitchFamily="18" charset="0"/>
                        </a:rPr>
                        <a:t>05</a:t>
                      </a:r>
                      <a:r>
                        <a:rPr lang="zh-TW" altLang="en-US" sz="2400" baseline="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aseline="0" dirty="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baseline="0" dirty="0">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tc>
                <a:extLst>
                  <a:ext uri="{0D108BD9-81ED-4DB2-BD59-A6C34878D82A}">
                    <a16:rowId xmlns:a16="http://schemas.microsoft.com/office/drawing/2014/main" val="10003"/>
                  </a:ext>
                </a:extLst>
              </a:tr>
              <a:tr h="636867">
                <a:tc>
                  <a:txBody>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放榜</a:t>
                      </a:r>
                    </a:p>
                  </a:txBody>
                  <a:tcPr marL="91436" marR="91436" marT="45721" marB="45721"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日上午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公告錄取名單</a:t>
                      </a:r>
                    </a:p>
                  </a:txBody>
                  <a:tcPr marL="91436" marR="91436" marT="45721" marB="45721" anchor="ctr"/>
                </a:tc>
                <a:extLst>
                  <a:ext uri="{0D108BD9-81ED-4DB2-BD59-A6C34878D82A}">
                    <a16:rowId xmlns:a16="http://schemas.microsoft.com/office/drawing/2014/main" val="10004"/>
                  </a:ext>
                </a:extLst>
              </a:tr>
              <a:tr h="822961">
                <a:tc>
                  <a:txBody>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錄取</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報到與</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放棄錄取截止日</a:t>
                      </a:r>
                    </a:p>
                  </a:txBody>
                  <a:tcPr marL="91436" marR="91436" marT="45721" marB="45721"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日下午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截止</a:t>
                      </a:r>
                    </a:p>
                  </a:txBody>
                  <a:tcPr marL="91436" marR="91436" marT="45721" marB="45721" anchor="ctr"/>
                </a:tc>
                <a:extLst>
                  <a:ext uri="{0D108BD9-81ED-4DB2-BD59-A6C34878D82A}">
                    <a16:rowId xmlns:a16="http://schemas.microsoft.com/office/drawing/2014/main" val="10005"/>
                  </a:ext>
                </a:extLst>
              </a:tr>
            </a:tbl>
          </a:graphicData>
        </a:graphic>
      </p:graphicFrame>
      <p:pic>
        <p:nvPicPr>
          <p:cNvPr id="3279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pPr eaLnBrk="1" hangingPunct="1"/>
            <a:r>
              <a:rPr lang="zh-TW" altLang="en-US" sz="4000"/>
              <a:t>五專優先免試入學</a:t>
            </a:r>
            <a:br>
              <a:rPr lang="en-US" altLang="zh-TW" sz="4000"/>
            </a:br>
            <a:r>
              <a:rPr lang="zh-TW" altLang="en-US" sz="4000"/>
              <a:t>「超額比序總積分」採計項目</a:t>
            </a:r>
          </a:p>
        </p:txBody>
      </p:sp>
      <p:sp>
        <p:nvSpPr>
          <p:cNvPr id="23555" name="內容版面配置區 2"/>
          <p:cNvSpPr>
            <a:spLocks noGrp="1"/>
          </p:cNvSpPr>
          <p:nvPr>
            <p:ph idx="1"/>
          </p:nvPr>
        </p:nvSpPr>
        <p:spPr>
          <a:xfrm>
            <a:off x="457200" y="1600200"/>
            <a:ext cx="8229600" cy="4852988"/>
          </a:xfrm>
        </p:spPr>
        <p:txBody>
          <a:bodyPr/>
          <a:lstStyle/>
          <a:p>
            <a:pPr eaLnBrk="1" hangingPunct="1"/>
            <a:r>
              <a:rPr lang="zh-TW" altLang="en-US"/>
              <a:t>五專優先免試入學超額比序總積分採計項目包含：「</a:t>
            </a:r>
            <a:r>
              <a:rPr lang="zh-TW" altLang="en-US">
                <a:solidFill>
                  <a:srgbClr val="00B050"/>
                </a:solidFill>
              </a:rPr>
              <a:t>多元學習表現</a:t>
            </a:r>
            <a:r>
              <a:rPr lang="zh-TW" altLang="en-US"/>
              <a:t>（含服務學習及競賽）」、「</a:t>
            </a:r>
            <a:r>
              <a:rPr lang="zh-TW" altLang="en-US">
                <a:solidFill>
                  <a:srgbClr val="FF0000"/>
                </a:solidFill>
              </a:rPr>
              <a:t>技藝優良</a:t>
            </a:r>
            <a:r>
              <a:rPr lang="zh-TW" altLang="en-US"/>
              <a:t>」、「</a:t>
            </a:r>
            <a:r>
              <a:rPr lang="zh-TW" altLang="en-US">
                <a:solidFill>
                  <a:srgbClr val="00B050"/>
                </a:solidFill>
              </a:rPr>
              <a:t>弱勢身分</a:t>
            </a:r>
            <a:r>
              <a:rPr lang="zh-TW" altLang="en-US"/>
              <a:t>」、「</a:t>
            </a:r>
            <a:r>
              <a:rPr lang="zh-TW" altLang="en-US">
                <a:solidFill>
                  <a:srgbClr val="00B050"/>
                </a:solidFill>
              </a:rPr>
              <a:t>均衡學習</a:t>
            </a:r>
            <a:r>
              <a:rPr lang="zh-TW" altLang="en-US"/>
              <a:t>」、「</a:t>
            </a:r>
            <a:r>
              <a:rPr lang="zh-TW" altLang="en-US">
                <a:solidFill>
                  <a:srgbClr val="00B050"/>
                </a:solidFill>
              </a:rPr>
              <a:t>國中教育會考</a:t>
            </a:r>
            <a:r>
              <a:rPr lang="zh-TW" altLang="en-US"/>
              <a:t>（含寫作測驗）」以及「</a:t>
            </a:r>
            <a:r>
              <a:rPr lang="zh-TW" altLang="en-US">
                <a:solidFill>
                  <a:srgbClr val="00B050"/>
                </a:solidFill>
              </a:rPr>
              <a:t>志願序</a:t>
            </a:r>
            <a:r>
              <a:rPr lang="zh-TW" altLang="en-US"/>
              <a:t>」。</a:t>
            </a:r>
            <a:endParaRPr lang="en-US" altLang="zh-TW"/>
          </a:p>
          <a:p>
            <a:pPr eaLnBrk="1" hangingPunct="1"/>
            <a:r>
              <a:rPr lang="zh-TW" altLang="en-US"/>
              <a:t>「護理科」及「國立五專招生學校」皆均須採計國中教育會考成績；</a:t>
            </a:r>
            <a:r>
              <a:rPr lang="zh-TW" altLang="en-US">
                <a:solidFill>
                  <a:srgbClr val="FF0000"/>
                </a:solidFill>
              </a:rPr>
              <a:t>私立</a:t>
            </a:r>
            <a:r>
              <a:rPr lang="zh-TW" altLang="en-US"/>
              <a:t>五專招生學校</a:t>
            </a:r>
            <a:r>
              <a:rPr lang="zh-TW" altLang="en-US">
                <a:solidFill>
                  <a:srgbClr val="FF0000"/>
                </a:solidFill>
              </a:rPr>
              <a:t>除護理科外</a:t>
            </a:r>
            <a:r>
              <a:rPr lang="zh-TW" altLang="en-US"/>
              <a:t>，由各校自訂是否採計國中教育會考成績</a:t>
            </a:r>
            <a:endParaRPr lang="en-US" altLang="zh-TW"/>
          </a:p>
        </p:txBody>
      </p:sp>
      <p:pic>
        <p:nvPicPr>
          <p:cNvPr id="33796"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Vertic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1000"/>
                                        <p:tgtEl>
                                          <p:spTgt spid="23555">
                                            <p:txEl>
                                              <p:pRg st="1" end="1"/>
                                            </p:txEl>
                                          </p:spTgt>
                                        </p:tgtEl>
                                      </p:cBhvr>
                                    </p:animEffect>
                                    <p:anim calcmode="lin" valueType="num">
                                      <p:cBhvr>
                                        <p:cTn id="13"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pPr eaLnBrk="1" hangingPunct="1"/>
            <a:r>
              <a:rPr lang="zh-TW" altLang="en-US" sz="4000"/>
              <a:t>五專優先免試入學</a:t>
            </a:r>
            <a:br>
              <a:rPr lang="en-US" altLang="zh-TW" sz="4000"/>
            </a:br>
            <a:r>
              <a:rPr lang="zh-TW" altLang="en-US" sz="4000"/>
              <a:t>超額比序項目積分對照表</a:t>
            </a:r>
          </a:p>
        </p:txBody>
      </p:sp>
      <p:graphicFrame>
        <p:nvGraphicFramePr>
          <p:cNvPr id="5" name="內容版面配置區 4"/>
          <p:cNvGraphicFramePr>
            <a:graphicFrameLocks noGrp="1"/>
          </p:cNvGraphicFramePr>
          <p:nvPr>
            <p:ph idx="1"/>
          </p:nvPr>
        </p:nvGraphicFramePr>
        <p:xfrm>
          <a:off x="457200" y="1600200"/>
          <a:ext cx="8229601" cy="4999037"/>
        </p:xfrm>
        <a:graphic>
          <a:graphicData uri="http://schemas.openxmlformats.org/drawingml/2006/table">
            <a:tbl>
              <a:tblPr firstRow="1" bandRow="1">
                <a:tableStyleId>{5940675A-B579-460E-94D1-54222C63F5DA}</a:tableStyleId>
              </a:tblPr>
              <a:tblGrid>
                <a:gridCol w="94644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2592288">
                  <a:extLst>
                    <a:ext uri="{9D8B030D-6E8A-4147-A177-3AD203B41FA5}">
                      <a16:colId xmlns:a16="http://schemas.microsoft.com/office/drawing/2014/main" val="20004"/>
                    </a:ext>
                  </a:extLst>
                </a:gridCol>
                <a:gridCol w="1090465">
                  <a:extLst>
                    <a:ext uri="{9D8B030D-6E8A-4147-A177-3AD203B41FA5}">
                      <a16:colId xmlns:a16="http://schemas.microsoft.com/office/drawing/2014/main" val="20005"/>
                    </a:ext>
                  </a:extLst>
                </a:gridCol>
              </a:tblGrid>
              <a:tr h="1371717">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主項目</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分項目</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單項積分上限</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積分上限</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主項目</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積分上限</a:t>
                      </a:r>
                    </a:p>
                  </a:txBody>
                  <a:tcPr marT="45721" marB="45721" anchor="ctr"/>
                </a:tc>
                <a:extLst>
                  <a:ext uri="{0D108BD9-81ED-4DB2-BD59-A6C34878D82A}">
                    <a16:rowId xmlns:a16="http://schemas.microsoft.com/office/drawing/2014/main" val="10000"/>
                  </a:ext>
                </a:extLst>
              </a:tr>
              <a:tr h="518200">
                <a:tc rowSpan="4">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T="45721" marB="45721" anchor="ctr"/>
                </a:tc>
                <a:tc rowSpan="2">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競賽</a:t>
                      </a:r>
                    </a:p>
                  </a:txBody>
                  <a:tcPr marT="45721" marB="45721"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rowSpan="4">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技藝優良</a:t>
                      </a: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extLst>
                  <a:ext uri="{0D108BD9-81ED-4DB2-BD59-A6C34878D82A}">
                    <a16:rowId xmlns:a16="http://schemas.microsoft.com/office/drawing/2014/main"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弱勢身分</a:t>
                      </a:r>
                    </a:p>
                  </a:txBody>
                  <a:tcPr marT="45721" marB="45721"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extLst>
                  <a:ext uri="{0D108BD9-81ED-4DB2-BD59-A6C34878D82A}">
                    <a16:rowId xmlns:a16="http://schemas.microsoft.com/office/drawing/2014/main" val="10002"/>
                  </a:ext>
                </a:extLst>
              </a:tr>
              <a:tr h="291096">
                <a:tc vMerge="1">
                  <a:txBody>
                    <a:bodyPr/>
                    <a:lstStyle/>
                    <a:p>
                      <a:endParaRPr lang="zh-TW" altLang="en-US"/>
                    </a:p>
                  </a:txBody>
                  <a:tcPr/>
                </a:tc>
                <a:tc rowSpan="2">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服務學習</a:t>
                      </a:r>
                    </a:p>
                  </a:txBody>
                  <a:tcPr marT="45721" marB="45721"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均衡學習</a:t>
                      </a: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extLst>
                  <a:ext uri="{0D108BD9-81ED-4DB2-BD59-A6C34878D82A}">
                    <a16:rowId xmlns:a16="http://schemas.microsoft.com/office/drawing/2014/main" val="10004"/>
                  </a:ext>
                </a:extLst>
              </a:tr>
              <a:tr h="15545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國中教育會考</a:t>
                      </a:r>
                    </a:p>
                  </a:txBody>
                  <a:tcPr marT="45721" marB="45721" anchor="ctr"/>
                </a:tc>
                <a:tc>
                  <a:txBody>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國文、數學、英語、自然、社會</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各科</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志願序</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(1~30)</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extLst>
                  <a:ext uri="{0D108BD9-81ED-4DB2-BD59-A6C34878D82A}">
                    <a16:rowId xmlns:a16="http://schemas.microsoft.com/office/drawing/2014/main"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寫作測驗</a:t>
                      </a: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總積分</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solidFill>
                      <a:srgbClr val="FFC000"/>
                    </a:solidFill>
                  </a:tcP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solidFill>
                      <a:srgbClr val="FFC000"/>
                    </a:solidFill>
                  </a:tcPr>
                </a:tc>
                <a:extLst>
                  <a:ext uri="{0D108BD9-81ED-4DB2-BD59-A6C34878D82A}">
                    <a16:rowId xmlns:a16="http://schemas.microsoft.com/office/drawing/2014/main" val="10006"/>
                  </a:ext>
                </a:extLst>
              </a:tr>
            </a:tbl>
          </a:graphicData>
        </a:graphic>
      </p:graphicFrame>
      <p:pic>
        <p:nvPicPr>
          <p:cNvPr id="3486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z="4000"/>
              <a:t>[</a:t>
            </a:r>
            <a:r>
              <a:rPr lang="zh-TW" altLang="en-US" sz="4000"/>
              <a:t>優免</a:t>
            </a:r>
            <a:r>
              <a:rPr lang="en-US" altLang="zh-TW" sz="4000"/>
              <a:t>] </a:t>
            </a:r>
            <a:r>
              <a:rPr lang="zh-TW" altLang="en-US" sz="4000"/>
              <a:t>多元學習表現 </a:t>
            </a:r>
            <a:r>
              <a:rPr lang="en-US" altLang="zh-TW" sz="4000"/>
              <a:t>– </a:t>
            </a:r>
            <a:r>
              <a:rPr lang="zh-TW" altLang="en-US" sz="4000"/>
              <a:t>競賽</a:t>
            </a:r>
          </a:p>
        </p:txBody>
      </p:sp>
      <p:graphicFrame>
        <p:nvGraphicFramePr>
          <p:cNvPr id="4" name="內容版面配置區 3"/>
          <p:cNvGraphicFramePr>
            <a:graphicFrameLocks noGrp="1"/>
          </p:cNvGraphicFramePr>
          <p:nvPr>
            <p:ph idx="1"/>
            <p:extLst/>
          </p:nvPr>
        </p:nvGraphicFramePr>
        <p:xfrm>
          <a:off x="457200" y="1268413"/>
          <a:ext cx="8229599" cy="3292476"/>
        </p:xfrm>
        <a:graphic>
          <a:graphicData uri="http://schemas.openxmlformats.org/drawingml/2006/table">
            <a:tbl>
              <a:tblPr firstRow="1" bandRow="1">
                <a:tableStyleId>{5940675A-B579-460E-94D1-54222C63F5DA}</a:tableStyleId>
              </a:tblPr>
              <a:tblGrid>
                <a:gridCol w="23146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594519">
                  <a:extLst>
                    <a:ext uri="{9D8B030D-6E8A-4147-A177-3AD203B41FA5}">
                      <a16:colId xmlns:a16="http://schemas.microsoft.com/office/drawing/2014/main" val="20004"/>
                    </a:ext>
                  </a:extLst>
                </a:gridCol>
              </a:tblGrid>
              <a:tr h="1067010">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競賽類型</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第一名</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第二名</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第三名</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第四至六名</a:t>
                      </a:r>
                    </a:p>
                  </a:txBody>
                  <a:tcPr marT="45723" marB="45723" anchor="ctr"/>
                </a:tc>
                <a:extLst>
                  <a:ext uri="{0D108BD9-81ED-4DB2-BD59-A6C34878D82A}">
                    <a16:rowId xmlns:a16="http://schemas.microsoft.com/office/drawing/2014/main" val="10000"/>
                  </a:ext>
                </a:extLst>
              </a:tr>
              <a:tr h="579228">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國際性競賽</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tc>
                <a:extLst>
                  <a:ext uri="{0D108BD9-81ED-4DB2-BD59-A6C34878D82A}">
                    <a16:rowId xmlns:a16="http://schemas.microsoft.com/office/drawing/2014/main" val="10001"/>
                  </a:ext>
                </a:extLst>
              </a:tr>
              <a:tr h="579228">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全國性競賽</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tc>
                <a:extLst>
                  <a:ext uri="{0D108BD9-81ED-4DB2-BD59-A6C34878D82A}">
                    <a16:rowId xmlns:a16="http://schemas.microsoft.com/office/drawing/2014/main" val="10002"/>
                  </a:ext>
                </a:extLst>
              </a:tr>
              <a:tr h="106701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tc>
                <a:extLst>
                  <a:ext uri="{0D108BD9-81ED-4DB2-BD59-A6C34878D82A}">
                    <a16:rowId xmlns:a16="http://schemas.microsoft.com/office/drawing/2014/main" val="10003"/>
                  </a:ext>
                </a:extLst>
              </a:tr>
            </a:tbl>
          </a:graphicData>
        </a:graphic>
      </p:graphicFrame>
      <p:sp>
        <p:nvSpPr>
          <p:cNvPr id="24617" name="文字方塊 4"/>
          <p:cNvSpPr txBox="1">
            <a:spLocks noChangeArrowheads="1"/>
          </p:cNvSpPr>
          <p:nvPr/>
        </p:nvSpPr>
        <p:spPr bwMode="auto">
          <a:xfrm>
            <a:off x="468313" y="461010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本項目積分上限為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分。同學年度同項競賽擇優</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次採計。</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國際性競賽（國際科技展覽、國際運動會）、全國性競賽</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以簡章所列競賽為限</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區域及縣市競賽</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以縣市政府主辦者為限</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，獲獎證明落款人：縣市為</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縣長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，直轄市為</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市長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或其所屬之</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一級機關首長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參賽者</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人以上視為團體，團體參賽依個人賽積分折半計算。</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競賽得獎應於</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國中就學期間且至</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取得為限。</a:t>
            </a:r>
          </a:p>
        </p:txBody>
      </p:sp>
      <p:pic>
        <p:nvPicPr>
          <p:cNvPr id="36900"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z="4000"/>
              <a:t>[</a:t>
            </a:r>
            <a:r>
              <a:rPr lang="zh-TW" altLang="en-US" sz="4000"/>
              <a:t>優免</a:t>
            </a:r>
            <a:r>
              <a:rPr lang="en-US" altLang="zh-TW" sz="4000"/>
              <a:t>] </a:t>
            </a:r>
            <a:r>
              <a:rPr lang="zh-TW" altLang="en-US" sz="4000"/>
              <a:t>多元學習表現 </a:t>
            </a:r>
            <a:r>
              <a:rPr lang="en-US" altLang="zh-TW" sz="4000"/>
              <a:t>– </a:t>
            </a:r>
            <a:r>
              <a:rPr lang="zh-TW" altLang="en-US" sz="4000"/>
              <a:t>服務學習</a:t>
            </a:r>
          </a:p>
        </p:txBody>
      </p:sp>
      <p:graphicFrame>
        <p:nvGraphicFramePr>
          <p:cNvPr id="4" name="內容版面配置區 3"/>
          <p:cNvGraphicFramePr>
            <a:graphicFrameLocks noGrp="1"/>
          </p:cNvGraphicFramePr>
          <p:nvPr>
            <p:ph idx="1"/>
          </p:nvPr>
        </p:nvGraphicFramePr>
        <p:xfrm>
          <a:off x="468313" y="1270000"/>
          <a:ext cx="8229600" cy="3962400"/>
        </p:xfrm>
        <a:graphic>
          <a:graphicData uri="http://schemas.openxmlformats.org/drawingml/2006/table">
            <a:tbl>
              <a:tblPr firstRow="1" bandRow="1">
                <a:tableStyleId>{5940675A-B579-460E-94D1-54222C63F5DA}</a:tableStyleId>
              </a:tblPr>
              <a:tblGrid>
                <a:gridCol w="4906888">
                  <a:extLst>
                    <a:ext uri="{9D8B030D-6E8A-4147-A177-3AD203B41FA5}">
                      <a16:colId xmlns:a16="http://schemas.microsoft.com/office/drawing/2014/main" val="20000"/>
                    </a:ext>
                  </a:extLst>
                </a:gridCol>
                <a:gridCol w="3322712">
                  <a:extLst>
                    <a:ext uri="{9D8B030D-6E8A-4147-A177-3AD203B41FA5}">
                      <a16:colId xmlns:a16="http://schemas.microsoft.com/office/drawing/2014/main" val="20001"/>
                    </a:ext>
                  </a:extLst>
                </a:gridCol>
              </a:tblGrid>
              <a:tr h="370840">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採計項目</a:t>
                      </a:r>
                    </a:p>
                  </a:txBody>
                  <a:tcP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積分採計方式</a:t>
                      </a:r>
                    </a:p>
                  </a:txBody>
                  <a:tcPr/>
                </a:tc>
                <a:extLst>
                  <a:ext uri="{0D108BD9-81ED-4DB2-BD59-A6C34878D82A}">
                    <a16:rowId xmlns:a16="http://schemas.microsoft.com/office/drawing/2014/main" val="10000"/>
                  </a:ext>
                </a:extLst>
              </a:tr>
              <a:tr h="3708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班級幹部</a:t>
                      </a:r>
                    </a:p>
                  </a:txBody>
                  <a:tcPr/>
                </a:tc>
                <a:tc rowSpan="3">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滿一學期得</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anchor="ctr"/>
                </a:tc>
                <a:extLst>
                  <a:ext uri="{0D108BD9-81ED-4DB2-BD59-A6C34878D82A}">
                    <a16:rowId xmlns:a16="http://schemas.microsoft.com/office/drawing/2014/main" val="10001"/>
                  </a:ext>
                </a:extLst>
              </a:tr>
              <a:tr h="3708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小老師</a:t>
                      </a:r>
                    </a:p>
                  </a:txBody>
                  <a:tcPr/>
                </a:tc>
                <a:tc vMerge="1">
                  <a:txBody>
                    <a:bodyPr/>
                    <a:lstStyle/>
                    <a:p>
                      <a:endParaRPr lang="zh-TW" altLang="en-US" sz="3200" dirty="0"/>
                    </a:p>
                  </a:txBody>
                  <a:tcPr/>
                </a:tc>
                <a:extLst>
                  <a:ext uri="{0D108BD9-81ED-4DB2-BD59-A6C34878D82A}">
                    <a16:rowId xmlns:a16="http://schemas.microsoft.com/office/drawing/2014/main" val="10002"/>
                  </a:ext>
                </a:extLst>
              </a:tr>
              <a:tr h="3708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社團幹部</a:t>
                      </a:r>
                    </a:p>
                  </a:txBody>
                  <a:tcPr/>
                </a:tc>
                <a:tc vMerge="1">
                  <a:txBody>
                    <a:bodyPr/>
                    <a:lstStyle/>
                    <a:p>
                      <a:endParaRPr lang="zh-TW" altLang="en-US" sz="3200" dirty="0"/>
                    </a:p>
                  </a:txBody>
                  <a:tcPr/>
                </a:tc>
                <a:extLst>
                  <a:ext uri="{0D108BD9-81ED-4DB2-BD59-A6C34878D82A}">
                    <a16:rowId xmlns:a16="http://schemas.microsoft.com/office/drawing/2014/main" val="10003"/>
                  </a:ext>
                </a:extLst>
              </a:tr>
              <a:tr h="3708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校內服務學習課程及活動</a:t>
                      </a:r>
                    </a:p>
                  </a:txBody>
                  <a:tcPr/>
                </a:tc>
                <a:tc rowSpan="2">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每</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小時得</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0.25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anchor="ctr"/>
                </a:tc>
                <a:extLst>
                  <a:ext uri="{0D108BD9-81ED-4DB2-BD59-A6C34878D82A}">
                    <a16:rowId xmlns:a16="http://schemas.microsoft.com/office/drawing/2014/main" val="10004"/>
                  </a:ext>
                </a:extLst>
              </a:tr>
              <a:tr h="3708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校外參加志工服務或社區服務</a:t>
                      </a:r>
                    </a:p>
                  </a:txBody>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25623" name="文字方塊 4"/>
          <p:cNvSpPr txBox="1">
            <a:spLocks noChangeArrowheads="1"/>
          </p:cNvSpPr>
          <p:nvPr/>
        </p:nvSpPr>
        <p:spPr bwMode="auto">
          <a:xfrm>
            <a:off x="479425" y="5157788"/>
            <a:ext cx="8207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本項目積分上限為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同一學期同時擔任班級幹部、小老師或社團幹部，仍以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分採計。</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除副班長、副社長以外之其餘副級幹部皆不採計。</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服務時數應於</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國中就學期間且至</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取得為限。</a:t>
            </a:r>
          </a:p>
        </p:txBody>
      </p:sp>
      <p:pic>
        <p:nvPicPr>
          <p:cNvPr id="38936"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txBox="1">
            <a:spLocks/>
          </p:cNvSpPr>
          <p:nvPr/>
        </p:nvSpPr>
        <p:spPr bwMode="auto">
          <a:xfrm>
            <a:off x="457200" y="490538"/>
            <a:ext cx="82296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sz="400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a:latin typeface="Times New Roman" panose="02020603050405020304" pitchFamily="18" charset="0"/>
                <a:ea typeface="標楷體" panose="03000509000000000000" pitchFamily="65" charset="-120"/>
                <a:cs typeface="Times New Roman" panose="02020603050405020304" pitchFamily="18" charset="0"/>
              </a:rPr>
              <a:t>優免</a:t>
            </a:r>
            <a:r>
              <a:rPr lang="en-US" altLang="zh-TW" sz="4000">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4000">
                <a:latin typeface="Times New Roman" panose="02020603050405020304" pitchFamily="18" charset="0"/>
                <a:ea typeface="標楷體" panose="03000509000000000000" pitchFamily="65" charset="-120"/>
                <a:cs typeface="Times New Roman" panose="02020603050405020304" pitchFamily="18" charset="0"/>
              </a:rPr>
              <a:t>技藝優良</a:t>
            </a:r>
          </a:p>
        </p:txBody>
      </p:sp>
      <p:graphicFrame>
        <p:nvGraphicFramePr>
          <p:cNvPr id="3" name="內容版面配置區 3"/>
          <p:cNvGraphicFramePr>
            <a:graphicFrameLocks/>
          </p:cNvGraphicFramePr>
          <p:nvPr>
            <p:extLst/>
          </p:nvPr>
        </p:nvGraphicFramePr>
        <p:xfrm>
          <a:off x="457200" y="1600200"/>
          <a:ext cx="8229600" cy="443864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3387824">
                  <a:extLst>
                    <a:ext uri="{9D8B030D-6E8A-4147-A177-3AD203B41FA5}">
                      <a16:colId xmlns:a16="http://schemas.microsoft.com/office/drawing/2014/main" val="20001"/>
                    </a:ext>
                  </a:extLst>
                </a:gridCol>
                <a:gridCol w="2098576">
                  <a:extLst>
                    <a:ext uri="{9D8B030D-6E8A-4147-A177-3AD203B41FA5}">
                      <a16:colId xmlns:a16="http://schemas.microsoft.com/office/drawing/2014/main" val="20002"/>
                    </a:ext>
                  </a:extLst>
                </a:gridCol>
              </a:tblGrid>
              <a:tr h="658928">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採計項目</a:t>
                      </a:r>
                    </a:p>
                  </a:txBody>
                  <a:tcPr marT="45717" marB="45717"/>
                </a:tc>
                <a:tc gridSpan="2">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積分採計方式</a:t>
                      </a:r>
                    </a:p>
                  </a:txBody>
                  <a:tcPr marT="45717" marB="45717"/>
                </a:tc>
                <a:tc hMerge="1">
                  <a:txBody>
                    <a:bodyPr/>
                    <a:lstStyle/>
                    <a:p>
                      <a:endParaRPr lang="zh-TW" altLang="en-US" sz="3200" dirty="0"/>
                    </a:p>
                  </a:txBody>
                  <a:tcPr/>
                </a:tc>
                <a:extLst>
                  <a:ext uri="{0D108BD9-81ED-4DB2-BD59-A6C34878D82A}">
                    <a16:rowId xmlns:a16="http://schemas.microsoft.com/office/drawing/2014/main" val="10000"/>
                  </a:ext>
                </a:extLst>
              </a:tr>
              <a:tr h="579146">
                <a:tc rowSpan="4">
                  <a:txBody>
                    <a:bodyPr/>
                    <a:lstStyle/>
                    <a:p>
                      <a:pPr algn="l"/>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技藝教育課程平均總成績</a:t>
                      </a:r>
                    </a:p>
                  </a:txBody>
                  <a:tcPr marT="45717" marB="45717" anchor="ctr"/>
                </a:tc>
                <a:tc>
                  <a:txBody>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分以上者</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1"/>
                  </a:ext>
                </a:extLst>
              </a:tr>
              <a:tr h="1066858">
                <a:tc vMerge="1">
                  <a:txBody>
                    <a:bodyPr/>
                    <a:lstStyle/>
                    <a:p>
                      <a:endParaRPr lang="zh-TW" alt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分以上</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未滿</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分者</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2"/>
                  </a:ext>
                </a:extLst>
              </a:tr>
              <a:tr h="106685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分以上</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未滿</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分者</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3"/>
                  </a:ext>
                </a:extLst>
              </a:tr>
              <a:tr h="1066858">
                <a:tc vMerge="1">
                  <a:txBody>
                    <a:bodyPr/>
                    <a:lstStyle/>
                    <a:p>
                      <a:endParaRPr lang="zh-TW" alt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分以上</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未滿</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分者</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4"/>
                  </a:ext>
                </a:extLst>
              </a:tr>
            </a:tbl>
          </a:graphicData>
        </a:graphic>
      </p:graphicFrame>
      <p:pic>
        <p:nvPicPr>
          <p:cNvPr id="39961"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投影片編號版面配置區 5"/>
          <p:cNvSpPr>
            <a:spLocks noGrp="1"/>
          </p:cNvSpPr>
          <p:nvPr>
            <p:ph type="sldNum" sz="quarter" idx="12"/>
          </p:nvPr>
        </p:nvSpPr>
        <p:spPr bwMode="auto">
          <a:xfrm>
            <a:off x="6553200" y="6592888"/>
            <a:ext cx="2133600" cy="365125"/>
          </a:xfr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F15E8E-E218-42B0-A09A-F0C7C24EB80C}" type="slidenum">
              <a:rPr kumimoji="0" lang="zh-TW" altLang="en-US" sz="1400" b="1"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TW" sz="1200" b="1"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
        <p:nvSpPr>
          <p:cNvPr id="3" name="文字版面配置區 2"/>
          <p:cNvSpPr>
            <a:spLocks noGrp="1"/>
          </p:cNvSpPr>
          <p:nvPr>
            <p:ph type="body" idx="1"/>
          </p:nvPr>
        </p:nvSpPr>
        <p:spPr>
          <a:xfrm>
            <a:off x="0" y="2205038"/>
            <a:ext cx="9144000" cy="3529012"/>
          </a:xfrm>
        </p:spPr>
        <p:txBody>
          <a:bodyPr rtlCol="0">
            <a:noAutofit/>
          </a:bodyPr>
          <a:lstStyle/>
          <a:p>
            <a:pPr fontAlgn="auto">
              <a:lnSpc>
                <a:spcPct val="150000"/>
              </a:lnSpc>
              <a:spcBef>
                <a:spcPts val="0"/>
              </a:spcBef>
              <a:spcAft>
                <a:spcPts val="0"/>
              </a:spcAft>
              <a:defRPr/>
            </a:pPr>
            <a:r>
              <a:rPr lang="en-US" altLang="zh-TW" sz="15000" b="1" dirty="0">
                <a:solidFill>
                  <a:srgbClr val="000099"/>
                </a:solidFill>
                <a:latin typeface="Times New Roman" pitchFamily="18" charset="0"/>
                <a:ea typeface="標楷體" pitchFamily="65" charset="-120"/>
                <a:cs typeface="Times New Roman" pitchFamily="18" charset="0"/>
              </a:rPr>
              <a:t>Q</a:t>
            </a:r>
            <a:r>
              <a:rPr lang="zh-TW" altLang="en-US" sz="15000" b="1" dirty="0">
                <a:solidFill>
                  <a:srgbClr val="000099"/>
                </a:solidFill>
                <a:latin typeface="Times New Roman" pitchFamily="18" charset="0"/>
                <a:ea typeface="標楷體" pitchFamily="65" charset="-120"/>
                <a:cs typeface="Times New Roman" pitchFamily="18" charset="0"/>
              </a:rPr>
              <a:t>：</a:t>
            </a:r>
            <a:endParaRPr lang="en-US" altLang="zh-TW" sz="15000" b="1" dirty="0">
              <a:solidFill>
                <a:srgbClr val="000099"/>
              </a:solidFill>
              <a:latin typeface="Times New Roman" pitchFamily="18" charset="0"/>
              <a:ea typeface="標楷體" pitchFamily="65" charset="-120"/>
              <a:cs typeface="Times New Roman" pitchFamily="18" charset="0"/>
            </a:endParaRPr>
          </a:p>
          <a:p>
            <a:pPr fontAlgn="auto">
              <a:lnSpc>
                <a:spcPct val="150000"/>
              </a:lnSpc>
              <a:spcBef>
                <a:spcPts val="0"/>
              </a:spcBef>
              <a:spcAft>
                <a:spcPts val="0"/>
              </a:spcAft>
              <a:defRPr/>
            </a:pPr>
            <a:r>
              <a:rPr lang="zh-TW" altLang="en-US" sz="4400" b="1" dirty="0">
                <a:solidFill>
                  <a:srgbClr val="000099"/>
                </a:solidFill>
                <a:latin typeface="Times New Roman" pitchFamily="18" charset="0"/>
                <a:ea typeface="標楷體" pitchFamily="65" charset="-120"/>
                <a:cs typeface="Times New Roman" pitchFamily="18" charset="0"/>
              </a:rPr>
              <a:t>我對於如何協助孩子未來入學準備已有方向？</a:t>
            </a:r>
            <a:endParaRPr lang="en-US" altLang="zh-TW" sz="4400" b="1" dirty="0">
              <a:solidFill>
                <a:srgbClr val="000099"/>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7587096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z="4000"/>
              <a:t>[</a:t>
            </a:r>
            <a:r>
              <a:rPr lang="zh-TW" altLang="en-US" sz="4000"/>
              <a:t>優免</a:t>
            </a:r>
            <a:r>
              <a:rPr lang="en-US" altLang="zh-TW" sz="4000"/>
              <a:t>] </a:t>
            </a:r>
            <a:r>
              <a:rPr lang="zh-TW" altLang="en-US" sz="4000"/>
              <a:t>弱勢身分</a:t>
            </a:r>
          </a:p>
        </p:txBody>
      </p:sp>
      <p:graphicFrame>
        <p:nvGraphicFramePr>
          <p:cNvPr id="4" name="內容版面配置區 3"/>
          <p:cNvGraphicFramePr>
            <a:graphicFrameLocks noGrp="1"/>
          </p:cNvGraphicFramePr>
          <p:nvPr>
            <p:ph idx="1"/>
          </p:nvPr>
        </p:nvGraphicFramePr>
        <p:xfrm>
          <a:off x="457200" y="1600200"/>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val="20000"/>
                    </a:ext>
                  </a:extLst>
                </a:gridCol>
                <a:gridCol w="3034680">
                  <a:extLst>
                    <a:ext uri="{9D8B030D-6E8A-4147-A177-3AD203B41FA5}">
                      <a16:colId xmlns:a16="http://schemas.microsoft.com/office/drawing/2014/main" val="20001"/>
                    </a:ext>
                  </a:extLst>
                </a:gridCol>
              </a:tblGrid>
              <a:tr h="579059">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採計項目</a:t>
                      </a:r>
                    </a:p>
                  </a:txBody>
                  <a:tcPr marT="45696" marB="45696"/>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積分採計方式</a:t>
                      </a:r>
                    </a:p>
                  </a:txBody>
                  <a:tcPr marT="45696" marB="45696"/>
                </a:tc>
                <a:extLst>
                  <a:ext uri="{0D108BD9-81ED-4DB2-BD59-A6C34878D82A}">
                    <a16:rowId xmlns:a16="http://schemas.microsoft.com/office/drawing/2014/main" val="10000"/>
                  </a:ext>
                </a:extLst>
              </a:tr>
              <a:tr h="579059">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低收入戶</a:t>
                      </a:r>
                    </a:p>
                  </a:txBody>
                  <a:tcPr marT="45696" marB="45696"/>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696" marB="45696"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9059">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中低收入戶</a:t>
                      </a:r>
                    </a:p>
                  </a:txBody>
                  <a:tcPr marT="45696" marB="4569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696" marB="4569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66727">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直系血親尊親屬</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支領失業給付之子女</a:t>
                      </a:r>
                    </a:p>
                  </a:txBody>
                  <a:tcPr marT="45696" marB="45696"/>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696" marB="4569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9059">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特殊境遇家庭子女</a:t>
                      </a:r>
                    </a:p>
                  </a:txBody>
                  <a:tcPr marT="45696" marB="45696"/>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696" marB="45696"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40986" name="文字方塊 4"/>
          <p:cNvSpPr txBox="1">
            <a:spLocks noChangeArrowheads="1"/>
          </p:cNvSpPr>
          <p:nvPr/>
        </p:nvSpPr>
        <p:spPr bwMode="auto">
          <a:xfrm>
            <a:off x="468313" y="5300663"/>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pic>
        <p:nvPicPr>
          <p:cNvPr id="40987"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en-US" altLang="zh-TW" sz="4000"/>
              <a:t>[</a:t>
            </a:r>
            <a:r>
              <a:rPr lang="zh-TW" altLang="en-US" sz="4000"/>
              <a:t>優免</a:t>
            </a:r>
            <a:r>
              <a:rPr lang="en-US" altLang="zh-TW" sz="4000"/>
              <a:t>] </a:t>
            </a:r>
            <a:r>
              <a:rPr lang="zh-TW" altLang="en-US" sz="4000"/>
              <a:t>均衡學習</a:t>
            </a:r>
          </a:p>
        </p:txBody>
      </p:sp>
      <p:graphicFrame>
        <p:nvGraphicFramePr>
          <p:cNvPr id="4" name="內容版面配置區 3"/>
          <p:cNvGraphicFramePr>
            <a:graphicFrameLocks noGrp="1"/>
          </p:cNvGraphicFramePr>
          <p:nvPr>
            <p:ph idx="1"/>
          </p:nvPr>
        </p:nvGraphicFramePr>
        <p:xfrm>
          <a:off x="457200" y="1600200"/>
          <a:ext cx="8229600" cy="4708524"/>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3963888">
                  <a:extLst>
                    <a:ext uri="{9D8B030D-6E8A-4147-A177-3AD203B41FA5}">
                      <a16:colId xmlns:a16="http://schemas.microsoft.com/office/drawing/2014/main" val="20001"/>
                    </a:ext>
                  </a:extLst>
                </a:gridCol>
                <a:gridCol w="1522512">
                  <a:extLst>
                    <a:ext uri="{9D8B030D-6E8A-4147-A177-3AD203B41FA5}">
                      <a16:colId xmlns:a16="http://schemas.microsoft.com/office/drawing/2014/main" val="20002"/>
                    </a:ext>
                  </a:extLst>
                </a:gridCol>
              </a:tblGrid>
              <a:tr h="1484668">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學習領域</a:t>
                      </a:r>
                    </a:p>
                  </a:txBody>
                  <a:tcPr marT="45716" marB="45716" anchor="ctr"/>
                </a:tc>
                <a:tc gridSpan="2">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七上、七下、八上、八下及九上</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共計</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學期平均成績</a:t>
                      </a:r>
                    </a:p>
                  </a:txBody>
                  <a:tcPr marT="45716" marB="45716" anchor="ctr"/>
                </a:tc>
                <a:tc hMerge="1">
                  <a:txBody>
                    <a:bodyPr/>
                    <a:lstStyle/>
                    <a:p>
                      <a:endParaRPr lang="zh-TW" altLang="en-US" sz="3200" dirty="0"/>
                    </a:p>
                  </a:txBody>
                  <a:tcPr/>
                </a:tc>
                <a:extLst>
                  <a:ext uri="{0D108BD9-81ED-4DB2-BD59-A6C34878D82A}">
                    <a16:rowId xmlns:a16="http://schemas.microsoft.com/office/drawing/2014/main" val="10000"/>
                  </a:ext>
                </a:extLst>
              </a:tr>
              <a:tr h="805964">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健康與體育</a:t>
                      </a:r>
                    </a:p>
                  </a:txBody>
                  <a:tcPr marT="45716" marB="45716" anchor="ctr">
                    <a:lnB w="12700" cap="flat" cmpd="sng" algn="ctr">
                      <a:solidFill>
                        <a:schemeClr val="tx1"/>
                      </a:solidFill>
                      <a:prstDash val="solid"/>
                      <a:round/>
                      <a:headEnd type="none" w="med" len="med"/>
                      <a:tailEnd type="none" w="med" len="med"/>
                    </a:lnB>
                  </a:tcP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達</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16" marB="45716"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6" marB="45716" anchor="ctr"/>
                </a:tc>
                <a:extLst>
                  <a:ext uri="{0D108BD9-81ED-4DB2-BD59-A6C34878D82A}">
                    <a16:rowId xmlns:a16="http://schemas.microsoft.com/office/drawing/2014/main" val="10001"/>
                  </a:ext>
                </a:extLst>
              </a:tr>
              <a:tr h="805964">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藝術與人文</a:t>
                      </a:r>
                    </a:p>
                  </a:txBody>
                  <a:tcPr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達</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16" marB="45716"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6" marB="45716" anchor="ctr"/>
                </a:tc>
                <a:extLst>
                  <a:ext uri="{0D108BD9-81ED-4DB2-BD59-A6C34878D82A}">
                    <a16:rowId xmlns:a16="http://schemas.microsoft.com/office/drawing/2014/main" val="10002"/>
                  </a:ext>
                </a:extLst>
              </a:tr>
              <a:tr h="805964">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綜合活動</a:t>
                      </a:r>
                    </a:p>
                  </a:txBody>
                  <a:tcPr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達</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16" marB="45716"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6" marB="45716" anchor="ctr"/>
                </a:tc>
                <a:extLst>
                  <a:ext uri="{0D108BD9-81ED-4DB2-BD59-A6C34878D82A}">
                    <a16:rowId xmlns:a16="http://schemas.microsoft.com/office/drawing/2014/main" val="10003"/>
                  </a:ext>
                </a:extLst>
              </a:tr>
              <a:tr h="805964">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積分上限</a:t>
                      </a:r>
                    </a:p>
                  </a:txBody>
                  <a:tcPr marT="45716" marB="45716" anchor="ctr">
                    <a:lnT w="12700" cap="flat" cmpd="sng" algn="ctr">
                      <a:solidFill>
                        <a:schemeClr val="tx1"/>
                      </a:solidFill>
                      <a:prstDash val="solid"/>
                      <a:round/>
                      <a:headEnd type="none" w="med" len="med"/>
                      <a:tailEnd type="none" w="med" len="med"/>
                    </a:lnT>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6" marB="45716" anchor="c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pic>
        <p:nvPicPr>
          <p:cNvPr id="4201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r>
              <a:rPr lang="en-US" altLang="zh-TW" sz="4000"/>
              <a:t>[</a:t>
            </a:r>
            <a:r>
              <a:rPr lang="zh-TW" altLang="en-US" sz="4000"/>
              <a:t>優免</a:t>
            </a:r>
            <a:r>
              <a:rPr lang="en-US" altLang="zh-TW" sz="4000"/>
              <a:t>] </a:t>
            </a:r>
            <a:r>
              <a:rPr lang="zh-TW" altLang="en-US" sz="4000"/>
              <a:t>國中教育會考</a:t>
            </a:r>
          </a:p>
        </p:txBody>
      </p:sp>
      <p:graphicFrame>
        <p:nvGraphicFramePr>
          <p:cNvPr id="3" name="內容版面配置區 2"/>
          <p:cNvGraphicFramePr>
            <a:graphicFrameLocks noGrp="1"/>
          </p:cNvGraphicFramePr>
          <p:nvPr>
            <p:ph idx="1"/>
          </p:nvPr>
        </p:nvGraphicFramePr>
        <p:xfrm>
          <a:off x="468313" y="1268413"/>
          <a:ext cx="8229600" cy="3027370"/>
        </p:xfrm>
        <a:graphic>
          <a:graphicData uri="http://schemas.openxmlformats.org/drawingml/2006/table">
            <a:tbl>
              <a:tblPr bandRow="1">
                <a:tableStyleId>{5940675A-B579-460E-94D1-54222C63F5DA}</a:tableStyleId>
              </a:tblPr>
              <a:tblGrid>
                <a:gridCol w="123448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946448">
                  <a:extLst>
                    <a:ext uri="{9D8B030D-6E8A-4147-A177-3AD203B41FA5}">
                      <a16:colId xmlns:a16="http://schemas.microsoft.com/office/drawing/2014/main" val="20007"/>
                    </a:ext>
                  </a:extLst>
                </a:gridCol>
              </a:tblGrid>
              <a:tr h="370745">
                <a:tc rowSpan="2">
                  <a:txBody>
                    <a:bodyPr/>
                    <a:lstStyle/>
                    <a:p>
                      <a:pPr algn="ct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採計科目</a:t>
                      </a:r>
                    </a:p>
                  </a:txBody>
                  <a:tcPr marT="45708" marB="45708" anchor="ctr"/>
                </a:tc>
                <a:tc gridSpan="3">
                  <a:txBody>
                    <a:bodyPr/>
                    <a:lstStyle/>
                    <a:p>
                      <a:pPr algn="ct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精熟</a:t>
                      </a:r>
                    </a:p>
                  </a:txBody>
                  <a:tcPr marT="45708" marB="45708"/>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基礎</a:t>
                      </a:r>
                    </a:p>
                  </a:txBody>
                  <a:tcPr marT="45708" marB="45708"/>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待加強</a:t>
                      </a:r>
                    </a:p>
                  </a:txBody>
                  <a:tcPr marT="45708" marB="45708"/>
                </a:tc>
                <a:extLst>
                  <a:ext uri="{0D108BD9-81ED-4DB2-BD59-A6C34878D82A}">
                    <a16:rowId xmlns:a16="http://schemas.microsoft.com/office/drawing/2014/main" val="10000"/>
                  </a:ext>
                </a:extLst>
              </a:tr>
              <a:tr h="370745">
                <a:tc vMerge="1">
                  <a:txBody>
                    <a:bodyPr/>
                    <a:lstStyle/>
                    <a:p>
                      <a:endParaRPr lang="zh-TW" altLang="en-US" dirty="0"/>
                    </a:p>
                  </a:txBody>
                  <a:tcPr/>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1800" baseline="30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1800" baseline="30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1800" baseline="30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1800" baseline="30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extLst>
                  <a:ext uri="{0D108BD9-81ED-4DB2-BD59-A6C34878D82A}">
                    <a16:rowId xmlns:a16="http://schemas.microsoft.com/office/drawing/2014/main" val="10001"/>
                  </a:ext>
                </a:extLst>
              </a:tr>
              <a:tr h="45717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國文</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extLst>
                  <a:ext uri="{0D108BD9-81ED-4DB2-BD59-A6C34878D82A}">
                    <a16:rowId xmlns:a16="http://schemas.microsoft.com/office/drawing/2014/main" val="10002"/>
                  </a:ext>
                </a:extLst>
              </a:tr>
              <a:tr h="45717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數學</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extLst>
                  <a:ext uri="{0D108BD9-81ED-4DB2-BD59-A6C34878D82A}">
                    <a16:rowId xmlns:a16="http://schemas.microsoft.com/office/drawing/2014/main" val="10003"/>
                  </a:ext>
                </a:extLst>
              </a:tr>
              <a:tr h="45717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英語</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extLst>
                  <a:ext uri="{0D108BD9-81ED-4DB2-BD59-A6C34878D82A}">
                    <a16:rowId xmlns:a16="http://schemas.microsoft.com/office/drawing/2014/main" val="10004"/>
                  </a:ext>
                </a:extLst>
              </a:tr>
              <a:tr h="45717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自然</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extLst>
                  <a:ext uri="{0D108BD9-81ED-4DB2-BD59-A6C34878D82A}">
                    <a16:rowId xmlns:a16="http://schemas.microsoft.com/office/drawing/2014/main" val="10005"/>
                  </a:ext>
                </a:extLst>
              </a:tr>
              <a:tr h="45717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社會</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8" marB="45708"/>
                </a:tc>
                <a:extLst>
                  <a:ext uri="{0D108BD9-81ED-4DB2-BD59-A6C34878D82A}">
                    <a16:rowId xmlns:a16="http://schemas.microsoft.com/office/drawing/2014/main" val="10006"/>
                  </a:ext>
                </a:extLst>
              </a:tr>
            </a:tbl>
          </a:graphicData>
        </a:graphic>
      </p:graphicFrame>
      <p:graphicFrame>
        <p:nvGraphicFramePr>
          <p:cNvPr id="6" name="內容版面配置區 2"/>
          <p:cNvGraphicFramePr>
            <a:graphicFrameLocks/>
          </p:cNvGraphicFramePr>
          <p:nvPr/>
        </p:nvGraphicFramePr>
        <p:xfrm>
          <a:off x="468313" y="4652963"/>
          <a:ext cx="8218485" cy="1193800"/>
        </p:xfrm>
        <a:graphic>
          <a:graphicData uri="http://schemas.openxmlformats.org/drawingml/2006/table">
            <a:tbl>
              <a:tblPr bandRow="1">
                <a:tableStyleId>{5940675A-B579-460E-94D1-54222C63F5DA}</a:tableStyleId>
              </a:tblPr>
              <a:tblGrid>
                <a:gridCol w="1393017">
                  <a:extLst>
                    <a:ext uri="{9D8B030D-6E8A-4147-A177-3AD203B41FA5}">
                      <a16:colId xmlns:a16="http://schemas.microsoft.com/office/drawing/2014/main" val="20000"/>
                    </a:ext>
                  </a:extLst>
                </a:gridCol>
                <a:gridCol w="1137578">
                  <a:extLst>
                    <a:ext uri="{9D8B030D-6E8A-4147-A177-3AD203B41FA5}">
                      <a16:colId xmlns:a16="http://schemas.microsoft.com/office/drawing/2014/main" val="20001"/>
                    </a:ext>
                  </a:extLst>
                </a:gridCol>
                <a:gridCol w="1137578">
                  <a:extLst>
                    <a:ext uri="{9D8B030D-6E8A-4147-A177-3AD203B41FA5}">
                      <a16:colId xmlns:a16="http://schemas.microsoft.com/office/drawing/2014/main" val="20002"/>
                    </a:ext>
                  </a:extLst>
                </a:gridCol>
                <a:gridCol w="1137578">
                  <a:extLst>
                    <a:ext uri="{9D8B030D-6E8A-4147-A177-3AD203B41FA5}">
                      <a16:colId xmlns:a16="http://schemas.microsoft.com/office/drawing/2014/main" val="20003"/>
                    </a:ext>
                  </a:extLst>
                </a:gridCol>
                <a:gridCol w="1137578">
                  <a:extLst>
                    <a:ext uri="{9D8B030D-6E8A-4147-A177-3AD203B41FA5}">
                      <a16:colId xmlns:a16="http://schemas.microsoft.com/office/drawing/2014/main" val="20004"/>
                    </a:ext>
                  </a:extLst>
                </a:gridCol>
                <a:gridCol w="1137578">
                  <a:extLst>
                    <a:ext uri="{9D8B030D-6E8A-4147-A177-3AD203B41FA5}">
                      <a16:colId xmlns:a16="http://schemas.microsoft.com/office/drawing/2014/main" val="20005"/>
                    </a:ext>
                  </a:extLst>
                </a:gridCol>
                <a:gridCol w="1137578">
                  <a:extLst>
                    <a:ext uri="{9D8B030D-6E8A-4147-A177-3AD203B41FA5}">
                      <a16:colId xmlns:a16="http://schemas.microsoft.com/office/drawing/2014/main" val="20006"/>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採計科目</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級分</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級分</a:t>
                      </a:r>
                    </a:p>
                  </a:txBody>
                  <a:tcPr/>
                </a:tc>
                <a:tc>
                  <a:txBody>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級分</a:t>
                      </a:r>
                    </a:p>
                  </a:txBody>
                  <a:tcPr/>
                </a:tc>
                <a:tc>
                  <a:txBody>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級分</a:t>
                      </a:r>
                      <a:endParaRPr lang="zh-TW" altLang="en-US"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級分</a:t>
                      </a:r>
                      <a:endParaRPr lang="zh-TW" altLang="en-US"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級分</a:t>
                      </a:r>
                    </a:p>
                  </a:txBody>
                  <a:tcPr/>
                </a:tc>
                <a:extLst>
                  <a:ext uri="{0D108BD9-81ED-4DB2-BD59-A6C34878D82A}">
                    <a16:rowId xmlns:a16="http://schemas.microsoft.com/office/drawing/2014/main" val="10000"/>
                  </a:ext>
                </a:extLst>
              </a:tr>
              <a:tr h="370840">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寫作測驗</a:t>
                      </a:r>
                    </a:p>
                  </a:txBody>
                  <a:tcPr/>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anchor="ctr"/>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anchor="ctr"/>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anchor="ctr"/>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anchor="ctr"/>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anchor="ctr"/>
                </a:tc>
                <a:tc>
                  <a:txBody>
                    <a:bodyPr/>
                    <a:lstStyle/>
                    <a:p>
                      <a:pPr algn="ct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p>
                  </a:txBody>
                  <a:tcPr anchor="ctr"/>
                </a:tc>
                <a:extLst>
                  <a:ext uri="{0D108BD9-81ED-4DB2-BD59-A6C34878D82A}">
                    <a16:rowId xmlns:a16="http://schemas.microsoft.com/office/drawing/2014/main" val="10001"/>
                  </a:ext>
                </a:extLst>
              </a:tr>
            </a:tbl>
          </a:graphicData>
        </a:graphic>
      </p:graphicFrame>
      <p:pic>
        <p:nvPicPr>
          <p:cNvPr id="43107"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en-US" altLang="zh-TW"/>
              <a:t>[</a:t>
            </a:r>
            <a:r>
              <a:rPr lang="zh-TW" altLang="en-US"/>
              <a:t>優免</a:t>
            </a:r>
            <a:r>
              <a:rPr lang="en-US" altLang="zh-TW"/>
              <a:t>] </a:t>
            </a:r>
            <a:r>
              <a:rPr lang="zh-TW" altLang="en-US"/>
              <a:t>志願序</a:t>
            </a:r>
          </a:p>
        </p:txBody>
      </p:sp>
      <p:graphicFrame>
        <p:nvGraphicFramePr>
          <p:cNvPr id="4" name="內容版面配置區 3"/>
          <p:cNvGraphicFramePr>
            <a:graphicFrameLocks noGrp="1"/>
          </p:cNvGraphicFramePr>
          <p:nvPr>
            <p:ph idx="1"/>
          </p:nvPr>
        </p:nvGraphicFramePr>
        <p:xfrm>
          <a:off x="457200" y="1600200"/>
          <a:ext cx="8229600" cy="4054477"/>
        </p:xfrm>
        <a:graphic>
          <a:graphicData uri="http://schemas.openxmlformats.org/drawingml/2006/table">
            <a:tbl>
              <a:tblPr firstRow="1" bandRow="1">
                <a:tableStyleId>{5940675A-B579-460E-94D1-54222C63F5DA}</a:tableStyleId>
              </a:tblPr>
              <a:tblGrid>
                <a:gridCol w="5410944">
                  <a:extLst>
                    <a:ext uri="{9D8B030D-6E8A-4147-A177-3AD203B41FA5}">
                      <a16:colId xmlns:a16="http://schemas.microsoft.com/office/drawing/2014/main" val="20000"/>
                    </a:ext>
                  </a:extLst>
                </a:gridCol>
                <a:gridCol w="2818656">
                  <a:extLst>
                    <a:ext uri="{9D8B030D-6E8A-4147-A177-3AD203B41FA5}">
                      <a16:colId xmlns:a16="http://schemas.microsoft.com/office/drawing/2014/main" val="20001"/>
                    </a:ext>
                  </a:extLst>
                </a:gridCol>
              </a:tblGrid>
              <a:tr h="579211">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志願順序</a:t>
                      </a:r>
                    </a:p>
                  </a:txBody>
                  <a:tcPr marT="45724" marB="45724"/>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積分採計方式</a:t>
                      </a:r>
                    </a:p>
                  </a:txBody>
                  <a:tcPr marT="45724" marB="45724"/>
                </a:tc>
                <a:extLst>
                  <a:ext uri="{0D108BD9-81ED-4DB2-BD59-A6C34878D82A}">
                    <a16:rowId xmlns:a16="http://schemas.microsoft.com/office/drawing/2014/main" val="10000"/>
                  </a:ext>
                </a:extLst>
              </a:tr>
              <a:tr h="57921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a:t>
                      </a:r>
                    </a:p>
                  </a:txBody>
                  <a:tcPr marT="45724" marB="45724"/>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4" marB="45724"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921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a:t>
                      </a:r>
                    </a:p>
                  </a:txBody>
                  <a:tcPr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4" marB="4572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921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a:t>
                      </a:r>
                    </a:p>
                  </a:txBody>
                  <a:tcPr marT="45724" marB="45724"/>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4" marB="4572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921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a:t>
                      </a:r>
                    </a:p>
                  </a:txBody>
                  <a:tcPr marT="45724" marB="45724"/>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4" marB="4572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7921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a:t>
                      </a:r>
                    </a:p>
                  </a:txBody>
                  <a:tcPr marT="45724" marB="45724"/>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4" marB="4572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7921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志願</a:t>
                      </a:r>
                    </a:p>
                  </a:txBody>
                  <a:tcPr marT="45724" marB="45724"/>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4" marB="45724"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44066" name="文字方塊 4"/>
          <p:cNvSpPr txBox="1">
            <a:spLocks noChangeArrowheads="1"/>
          </p:cNvSpPr>
          <p:nvPr/>
        </p:nvSpPr>
        <p:spPr bwMode="auto">
          <a:xfrm>
            <a:off x="468313" y="5805488"/>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註：依所選填科組志願，每個志願依據所填寫之志願順位給予志願序積分</a:t>
            </a:r>
          </a:p>
        </p:txBody>
      </p:sp>
      <p:pic>
        <p:nvPicPr>
          <p:cNvPr id="44067"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457200" y="555625"/>
            <a:ext cx="8229600" cy="1143000"/>
          </a:xfrm>
        </p:spPr>
        <p:txBody>
          <a:bodyPr/>
          <a:lstStyle/>
          <a:p>
            <a:r>
              <a:rPr lang="zh-TW" altLang="en-US" dirty="0"/>
              <a:t>五專優先免試入學</a:t>
            </a:r>
            <a:br>
              <a:rPr lang="en-US" altLang="zh-TW" dirty="0"/>
            </a:br>
            <a:r>
              <a:rPr lang="zh-TW" altLang="en-US" dirty="0"/>
              <a:t>超額同分比序順序示意圖</a:t>
            </a:r>
          </a:p>
        </p:txBody>
      </p:sp>
      <p:sp>
        <p:nvSpPr>
          <p:cNvPr id="45059" name="文字方塊 4"/>
          <p:cNvSpPr txBox="1">
            <a:spLocks noChangeArrowheads="1"/>
          </p:cNvSpPr>
          <p:nvPr/>
        </p:nvSpPr>
        <p:spPr bwMode="auto">
          <a:xfrm>
            <a:off x="468313" y="5516563"/>
            <a:ext cx="8207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註：積分採計</a:t>
            </a:r>
            <a:r>
              <a:rPr lang="zh-TW" altLang="en-US" sz="180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無論是否採計會考成績，但同分比序項目皆為一致標準，且均包含會考相關科目之比序。</a:t>
            </a:r>
          </a:p>
        </p:txBody>
      </p:sp>
      <p:pic>
        <p:nvPicPr>
          <p:cNvPr id="45060"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0" y="1976438"/>
            <a:ext cx="8669338"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en-US" sz="4000"/>
              <a:t>其他重點提醒</a:t>
            </a:r>
          </a:p>
        </p:txBody>
      </p:sp>
      <p:sp>
        <p:nvSpPr>
          <p:cNvPr id="33795" name="內容版面配置區 2"/>
          <p:cNvSpPr>
            <a:spLocks noGrp="1"/>
          </p:cNvSpPr>
          <p:nvPr>
            <p:ph idx="1"/>
          </p:nvPr>
        </p:nvSpPr>
        <p:spPr>
          <a:xfrm>
            <a:off x="457200" y="1600200"/>
            <a:ext cx="8291513" cy="4525963"/>
          </a:xfrm>
        </p:spPr>
        <p:txBody>
          <a:bodyPr/>
          <a:lstStyle/>
          <a:p>
            <a:r>
              <a:rPr lang="zh-TW" altLang="en-US" dirty="0"/>
              <a:t>高級中等學校各就學區優先免試入學及五專優先免試入學可同時報名，但二者皆錄取時，</a:t>
            </a:r>
            <a:r>
              <a:rPr lang="zh-TW" altLang="en-US" dirty="0">
                <a:solidFill>
                  <a:srgbClr val="FF0000"/>
                </a:solidFill>
              </a:rPr>
              <a:t>僅能擇一</a:t>
            </a:r>
            <a:r>
              <a:rPr lang="zh-TW" altLang="en-US" dirty="0"/>
              <a:t>報到</a:t>
            </a:r>
            <a:r>
              <a:rPr lang="en-US" altLang="zh-TW" sz="2400" dirty="0">
                <a:solidFill>
                  <a:srgbClr val="FF0000"/>
                </a:solidFill>
              </a:rPr>
              <a:t>(108.6.18)</a:t>
            </a:r>
            <a:r>
              <a:rPr lang="zh-TW" altLang="en-US" dirty="0"/>
              <a:t>。</a:t>
            </a:r>
            <a:endParaRPr lang="en-US" altLang="zh-TW" dirty="0"/>
          </a:p>
          <a:p>
            <a:r>
              <a:rPr lang="zh-TW" altLang="en-US" dirty="0"/>
              <a:t>五專優先免試入學錄取且報到者，若</a:t>
            </a:r>
            <a:r>
              <a:rPr lang="zh-TW" altLang="en-US" dirty="0">
                <a:solidFill>
                  <a:srgbClr val="FF0000"/>
                </a:solidFill>
              </a:rPr>
              <a:t>未依簡章規定日期前辦理放棄錄取資格，則不可報名北、中、南區五專聯合免試入學</a:t>
            </a:r>
            <a:r>
              <a:rPr lang="zh-TW" altLang="en-US" dirty="0"/>
              <a:t>。</a:t>
            </a:r>
          </a:p>
          <a:p>
            <a:r>
              <a:rPr lang="zh-TW" altLang="en-US" dirty="0"/>
              <a:t>日常生活評量、體適能、適性輔導等項目並未納入五專優先免試入學之超額比序項目中，亦無招生學校自訂項目。</a:t>
            </a:r>
            <a:endParaRPr lang="en-US" altLang="zh-TW" dirty="0"/>
          </a:p>
        </p:txBody>
      </p:sp>
      <p:pic>
        <p:nvPicPr>
          <p:cNvPr id="4608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Effect transition="in" filter="fade">
                                      <p:cBhvr>
                                        <p:cTn id="14" dur="1000"/>
                                        <p:tgtEl>
                                          <p:spTgt spid="33795">
                                            <p:txEl>
                                              <p:pRg st="1" end="1"/>
                                            </p:txEl>
                                          </p:spTgt>
                                        </p:tgtEl>
                                      </p:cBhvr>
                                    </p:animEffect>
                                    <p:anim calcmode="lin" valueType="num">
                                      <p:cBhvr>
                                        <p:cTn id="15"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Effect transition="in" filter="fade">
                                      <p:cBhvr>
                                        <p:cTn id="21" dur="1000"/>
                                        <p:tgtEl>
                                          <p:spTgt spid="33795">
                                            <p:txEl>
                                              <p:pRg st="2" end="2"/>
                                            </p:txEl>
                                          </p:spTgt>
                                        </p:tgtEl>
                                      </p:cBhvr>
                                    </p:animEffect>
                                    <p:anim calcmode="lin" valueType="num">
                                      <p:cBhvr>
                                        <p:cTn id="22"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2708275"/>
            <a:ext cx="8208962" cy="1655763"/>
          </a:xfrm>
        </p:spPr>
        <p:txBody>
          <a:bodyPr/>
          <a:lstStyle/>
          <a:p>
            <a:pPr algn="ctr" eaLnBrk="1" hangingPunct="1">
              <a:defRPr/>
            </a:pPr>
            <a:r>
              <a:rPr lang="en-US" altLang="zh-TW" sz="48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學年度北、中、南區五專聯合免試入學</a:t>
            </a:r>
          </a:p>
        </p:txBody>
      </p:sp>
      <p:pic>
        <p:nvPicPr>
          <p:cNvPr id="47107"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pPr eaLnBrk="1" hangingPunct="1"/>
            <a:r>
              <a:rPr lang="zh-TW" altLang="en-US" sz="4000"/>
              <a:t>五專聯合免試入學招生簡介</a:t>
            </a:r>
          </a:p>
        </p:txBody>
      </p:sp>
      <p:sp>
        <p:nvSpPr>
          <p:cNvPr id="48131" name="內容版面配置區 2"/>
          <p:cNvSpPr>
            <a:spLocks noGrp="1"/>
          </p:cNvSpPr>
          <p:nvPr>
            <p:ph idx="1"/>
          </p:nvPr>
        </p:nvSpPr>
        <p:spPr>
          <a:xfrm>
            <a:off x="457200" y="1600200"/>
            <a:ext cx="8229600" cy="4852988"/>
          </a:xfrm>
        </p:spPr>
        <p:txBody>
          <a:bodyPr/>
          <a:lstStyle/>
          <a:p>
            <a:pPr eaLnBrk="1" hangingPunct="1"/>
            <a:r>
              <a:rPr lang="zh-TW" altLang="en-US" dirty="0"/>
              <a:t>應屆或</a:t>
            </a:r>
            <a:r>
              <a:rPr lang="zh-TW" altLang="en-US" dirty="0">
                <a:solidFill>
                  <a:srgbClr val="FF0000"/>
                </a:solidFill>
              </a:rPr>
              <a:t>非應屆</a:t>
            </a:r>
            <a:r>
              <a:rPr lang="zh-TW" altLang="en-US" dirty="0"/>
              <a:t>畢業生皆可報名</a:t>
            </a:r>
            <a:endParaRPr lang="en-US" altLang="zh-TW" dirty="0"/>
          </a:p>
          <a:p>
            <a:pPr eaLnBrk="1" hangingPunct="1"/>
            <a:r>
              <a:rPr lang="zh-TW" altLang="en-US" dirty="0"/>
              <a:t>分北、中、南</a:t>
            </a:r>
            <a:r>
              <a:rPr lang="en-US" altLang="zh-TW" dirty="0"/>
              <a:t>3</a:t>
            </a:r>
            <a:r>
              <a:rPr lang="zh-TW" altLang="en-US" dirty="0"/>
              <a:t>區辦理招生</a:t>
            </a:r>
            <a:endParaRPr lang="en-US" altLang="zh-TW" dirty="0"/>
          </a:p>
          <a:p>
            <a:pPr eaLnBrk="1" hangingPunct="1"/>
            <a:r>
              <a:rPr lang="zh-TW" altLang="en-US" dirty="0"/>
              <a:t>各區聯合免試入學限報名申請</a:t>
            </a:r>
            <a:r>
              <a:rPr lang="en-US" altLang="zh-TW" dirty="0"/>
              <a:t>1</a:t>
            </a:r>
            <a:r>
              <a:rPr lang="zh-TW" altLang="en-US" dirty="0"/>
              <a:t>所五專招生學校</a:t>
            </a:r>
            <a:r>
              <a:rPr lang="en-US" altLang="zh-TW" dirty="0"/>
              <a:t>(</a:t>
            </a:r>
            <a:r>
              <a:rPr lang="zh-TW" altLang="en-US" dirty="0">
                <a:solidFill>
                  <a:srgbClr val="FF0000"/>
                </a:solidFill>
              </a:rPr>
              <a:t>一區一校</a:t>
            </a:r>
            <a:r>
              <a:rPr lang="en-US" altLang="zh-TW" dirty="0"/>
              <a:t>)</a:t>
            </a:r>
          </a:p>
          <a:p>
            <a:pPr eaLnBrk="1" hangingPunct="1"/>
            <a:r>
              <a:rPr lang="zh-TW" altLang="en-US" dirty="0"/>
              <a:t>錄取方式皆採「</a:t>
            </a:r>
            <a:r>
              <a:rPr lang="zh-TW" altLang="en-US" dirty="0">
                <a:solidFill>
                  <a:srgbClr val="FF0000"/>
                </a:solidFill>
              </a:rPr>
              <a:t>現場登記分發報到</a:t>
            </a:r>
            <a:r>
              <a:rPr lang="zh-TW" altLang="en-US" dirty="0"/>
              <a:t>」方式</a:t>
            </a:r>
            <a:endParaRPr lang="en-US" altLang="zh-TW" dirty="0"/>
          </a:p>
          <a:p>
            <a:pPr eaLnBrk="1" hangingPunct="1"/>
            <a:r>
              <a:rPr lang="zh-TW" altLang="en-US" dirty="0"/>
              <a:t>各招生學校依「超額比序項目」核算總積分的高低依序分發，總積分相同時，再依各校所訂之比序項目順位進行比序，排定分發順序</a:t>
            </a:r>
            <a:endParaRPr lang="en-US" altLang="zh-TW" dirty="0"/>
          </a:p>
        </p:txBody>
      </p:sp>
      <p:pic>
        <p:nvPicPr>
          <p:cNvPr id="4813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arn(inVertical)">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randombar(horizontal)">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wipe(down)">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fade">
                                      <p:cBhvr>
                                        <p:cTn id="27" dur="1000"/>
                                        <p:tgtEl>
                                          <p:spTgt spid="48131">
                                            <p:txEl>
                                              <p:pRg st="4" end="4"/>
                                            </p:txEl>
                                          </p:spTgt>
                                        </p:tgtEl>
                                      </p:cBhvr>
                                    </p:animEffect>
                                    <p:anim calcmode="lin" valueType="num">
                                      <p:cBhvr>
                                        <p:cTn id="28" dur="10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81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txBox="1">
            <a:spLocks/>
          </p:cNvSpPr>
          <p:nvPr/>
        </p:nvSpPr>
        <p:spPr bwMode="auto">
          <a:xfrm>
            <a:off x="457200" y="6572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2800">
                <a:latin typeface="Times New Roman" panose="02020603050405020304" pitchFamily="18" charset="0"/>
                <a:ea typeface="標楷體" panose="03000509000000000000" pitchFamily="65" charset="-120"/>
                <a:cs typeface="Times New Roman" panose="02020603050405020304" pitchFamily="18" charset="0"/>
              </a:rPr>
              <a:t>北區五專聯合免試入學招生學校（含宜蘭、花蓮）</a:t>
            </a:r>
          </a:p>
        </p:txBody>
      </p:sp>
      <p:graphicFrame>
        <p:nvGraphicFramePr>
          <p:cNvPr id="3" name="表格 2"/>
          <p:cNvGraphicFramePr>
            <a:graphicFrameLocks noGrp="1"/>
          </p:cNvGraphicFramePr>
          <p:nvPr/>
        </p:nvGraphicFramePr>
        <p:xfrm>
          <a:off x="468313" y="1508125"/>
          <a:ext cx="8137524" cy="4662490"/>
        </p:xfrm>
        <a:graphic>
          <a:graphicData uri="http://schemas.openxmlformats.org/drawingml/2006/table">
            <a:tbl>
              <a:tblPr firstRow="1" bandRow="1">
                <a:tableStyleId>{2D5ABB26-0587-4C30-8999-92F81FD0307C}</a:tableStyleId>
              </a:tblPr>
              <a:tblGrid>
                <a:gridCol w="2712508">
                  <a:extLst>
                    <a:ext uri="{9D8B030D-6E8A-4147-A177-3AD203B41FA5}">
                      <a16:colId xmlns:a16="http://schemas.microsoft.com/office/drawing/2014/main" val="20000"/>
                    </a:ext>
                  </a:extLst>
                </a:gridCol>
                <a:gridCol w="2712508">
                  <a:extLst>
                    <a:ext uri="{9D8B030D-6E8A-4147-A177-3AD203B41FA5}">
                      <a16:colId xmlns:a16="http://schemas.microsoft.com/office/drawing/2014/main" val="20001"/>
                    </a:ext>
                  </a:extLst>
                </a:gridCol>
                <a:gridCol w="2712508">
                  <a:extLst>
                    <a:ext uri="{9D8B030D-6E8A-4147-A177-3AD203B41FA5}">
                      <a16:colId xmlns:a16="http://schemas.microsoft.com/office/drawing/2014/main" val="20002"/>
                    </a:ext>
                  </a:extLst>
                </a:gridCol>
              </a:tblGrid>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醒吾科技大學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華夏科技大學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蘭陽技術學院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聖約翰科技大學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經國管理暨健康學院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南亞技術學院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666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臺灣觀光學院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pic>
        <p:nvPicPr>
          <p:cNvPr id="4918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txBox="1">
            <a:spLocks/>
          </p:cNvSpPr>
          <p:nvPr/>
        </p:nvSpPr>
        <p:spPr bwMode="auto">
          <a:xfrm>
            <a:off x="395288"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2800">
                <a:latin typeface="Times New Roman" panose="02020603050405020304" pitchFamily="18" charset="0"/>
                <a:ea typeface="標楷體" panose="03000509000000000000" pitchFamily="65" charset="-120"/>
                <a:cs typeface="Times New Roman" panose="02020603050405020304" pitchFamily="18" charset="0"/>
              </a:rPr>
              <a:t>中區五專聯合免試入學招生學校（含苗栗、雲林）</a:t>
            </a:r>
          </a:p>
        </p:txBody>
      </p:sp>
      <p:graphicFrame>
        <p:nvGraphicFramePr>
          <p:cNvPr id="3" name="表格 2"/>
          <p:cNvGraphicFramePr>
            <a:graphicFrameLocks noGrp="1"/>
          </p:cNvGraphicFramePr>
          <p:nvPr/>
        </p:nvGraphicFramePr>
        <p:xfrm>
          <a:off x="406400" y="1543050"/>
          <a:ext cx="8137526" cy="4148138"/>
        </p:xfrm>
        <a:graphic>
          <a:graphicData uri="http://schemas.openxmlformats.org/drawingml/2006/table">
            <a:tbl>
              <a:tblPr firstRow="1" bandRow="1">
                <a:tableStyleId>{2D5ABB26-0587-4C30-8999-92F81FD0307C}</a:tableStyleId>
              </a:tblPr>
              <a:tblGrid>
                <a:gridCol w="4068763">
                  <a:extLst>
                    <a:ext uri="{9D8B030D-6E8A-4147-A177-3AD203B41FA5}">
                      <a16:colId xmlns:a16="http://schemas.microsoft.com/office/drawing/2014/main" val="20000"/>
                    </a:ext>
                  </a:extLst>
                </a:gridCol>
                <a:gridCol w="4068763">
                  <a:extLst>
                    <a:ext uri="{9D8B030D-6E8A-4147-A177-3AD203B41FA5}">
                      <a16:colId xmlns:a16="http://schemas.microsoft.com/office/drawing/2014/main" val="20001"/>
                    </a:ext>
                  </a:extLst>
                </a:gridCol>
              </a:tblGrid>
              <a:tr h="1237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5120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983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50193"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idx="4294967295"/>
          </p:nvPr>
        </p:nvSpPr>
        <p:spPr>
          <a:xfrm>
            <a:off x="1108781" y="332656"/>
            <a:ext cx="7543800" cy="1143000"/>
          </a:xfrm>
        </p:spPr>
        <p:txBody>
          <a:bodyPr anchor="b">
            <a:normAutofit fontScale="90000"/>
          </a:bodyPr>
          <a:lstStyle/>
          <a:p>
            <a:pPr>
              <a:defRPr/>
            </a:pPr>
            <a:r>
              <a:rPr lang="zh-TW" altLang="en-US" b="1" dirty="0">
                <a:solidFill>
                  <a:srgbClr val="0000FF"/>
                </a:solidFill>
                <a:latin typeface="標楷體" panose="03000509000000000000" pitchFamily="65" charset="-120"/>
                <a:ea typeface="標楷體" panose="03000509000000000000" pitchFamily="65" charset="-120"/>
              </a:rPr>
              <a:t>進路分析</a:t>
            </a:r>
            <a:r>
              <a:rPr lang="zh-TW" altLang="en-US" sz="7500" b="1" dirty="0">
                <a:solidFill>
                  <a:srgbClr val="FF0000"/>
                </a:solidFill>
                <a:latin typeface="標楷體" panose="03000509000000000000" pitchFamily="65" charset="-120"/>
                <a:ea typeface="標楷體" panose="03000509000000000000" pitchFamily="65" charset="-120"/>
              </a:rPr>
              <a:t>大</a:t>
            </a:r>
            <a:r>
              <a:rPr lang="zh-TW" altLang="en-US" b="1" dirty="0">
                <a:solidFill>
                  <a:srgbClr val="0000FF"/>
                </a:solidFill>
                <a:latin typeface="標楷體" panose="03000509000000000000" pitchFamily="65" charset="-120"/>
                <a:ea typeface="標楷體" panose="03000509000000000000" pitchFamily="65" charset="-120"/>
              </a:rPr>
              <a:t>不同</a:t>
            </a:r>
          </a:p>
        </p:txBody>
      </p:sp>
      <p:sp>
        <p:nvSpPr>
          <p:cNvPr id="5" name="文字版面配置區 4"/>
          <p:cNvSpPr>
            <a:spLocks noGrp="1"/>
          </p:cNvSpPr>
          <p:nvPr>
            <p:ph type="body" idx="4294967295"/>
          </p:nvPr>
        </p:nvSpPr>
        <p:spPr>
          <a:xfrm>
            <a:off x="395288" y="1557338"/>
            <a:ext cx="3657600" cy="658812"/>
          </a:xfrm>
          <a:prstGeom prst="roundRect">
            <a:avLst>
              <a:gd name="adj" fmla="val 16667"/>
            </a:avLst>
          </a:prstGeom>
          <a:solidFill>
            <a:srgbClr val="FFC000"/>
          </a:solidFill>
        </p:spPr>
        <p:txBody>
          <a:bodyPr anchor="ctr"/>
          <a:lstStyle/>
          <a:p>
            <a:pPr marL="0" indent="0" algn="ctr">
              <a:spcBef>
                <a:spcPts val="575"/>
              </a:spcBef>
              <a:buFont typeface="Wingdings 2" pitchFamily="18" charset="2"/>
              <a:buNone/>
            </a:pPr>
            <a:r>
              <a:rPr lang="zh-TW" altLang="en-US" b="1" dirty="0">
                <a:solidFill>
                  <a:srgbClr val="FF0000"/>
                </a:solidFill>
                <a:latin typeface="標楷體" pitchFamily="65" charset="-120"/>
                <a:ea typeface="標楷體" pitchFamily="65" charset="-120"/>
              </a:rPr>
              <a:t>過去</a:t>
            </a:r>
            <a:r>
              <a:rPr lang="zh-TW" altLang="en-US" sz="2800" b="1" dirty="0">
                <a:solidFill>
                  <a:srgbClr val="0000FF"/>
                </a:solidFill>
                <a:latin typeface="標楷體" pitchFamily="65" charset="-120"/>
                <a:ea typeface="標楷體" pitchFamily="65" charset="-120"/>
              </a:rPr>
              <a:t>我們的進路分析</a:t>
            </a:r>
          </a:p>
        </p:txBody>
      </p:sp>
      <p:sp>
        <p:nvSpPr>
          <p:cNvPr id="6" name="文字版面配置區 5"/>
          <p:cNvSpPr>
            <a:spLocks noGrp="1"/>
          </p:cNvSpPr>
          <p:nvPr>
            <p:ph type="body" sz="half" idx="4294967295"/>
          </p:nvPr>
        </p:nvSpPr>
        <p:spPr>
          <a:xfrm>
            <a:off x="4572000" y="1557338"/>
            <a:ext cx="4248472" cy="658812"/>
          </a:xfrm>
          <a:prstGeom prst="roundRect">
            <a:avLst>
              <a:gd name="adj" fmla="val 16667"/>
            </a:avLst>
          </a:prstGeom>
          <a:solidFill>
            <a:srgbClr val="FFC000"/>
          </a:solidFill>
        </p:spPr>
        <p:txBody>
          <a:bodyPr anchor="ctr"/>
          <a:lstStyle/>
          <a:p>
            <a:pPr marL="0" indent="0" algn="ctr">
              <a:spcBef>
                <a:spcPts val="575"/>
              </a:spcBef>
              <a:buFont typeface="Wingdings 2" pitchFamily="18" charset="2"/>
              <a:buNone/>
            </a:pPr>
            <a:r>
              <a:rPr lang="en-US" altLang="zh-TW" b="1" dirty="0">
                <a:solidFill>
                  <a:srgbClr val="FF0000"/>
                </a:solidFill>
                <a:latin typeface="標楷體" pitchFamily="65" charset="-120"/>
                <a:ea typeface="標楷體" pitchFamily="65" charset="-120"/>
              </a:rPr>
              <a:t>12</a:t>
            </a:r>
            <a:r>
              <a:rPr lang="zh-TW" altLang="en-US" b="1" dirty="0">
                <a:solidFill>
                  <a:srgbClr val="FF0000"/>
                </a:solidFill>
                <a:latin typeface="標楷體" pitchFamily="65" charset="-120"/>
                <a:ea typeface="標楷體" pitchFamily="65" charset="-120"/>
              </a:rPr>
              <a:t>年國教</a:t>
            </a:r>
            <a:r>
              <a:rPr lang="zh-TW" altLang="en-US" sz="2800" b="1" dirty="0">
                <a:solidFill>
                  <a:srgbClr val="0000FF"/>
                </a:solidFill>
                <a:latin typeface="標楷體" pitchFamily="65" charset="-120"/>
                <a:ea typeface="標楷體" pitchFamily="65" charset="-120"/>
              </a:rPr>
              <a:t>後的進路分析</a:t>
            </a:r>
          </a:p>
        </p:txBody>
      </p:sp>
      <p:sp>
        <p:nvSpPr>
          <p:cNvPr id="14339" name="內容版面配置區 2"/>
          <p:cNvSpPr>
            <a:spLocks noGrp="1"/>
          </p:cNvSpPr>
          <p:nvPr>
            <p:ph sz="half" idx="4294967295"/>
          </p:nvPr>
        </p:nvSpPr>
        <p:spPr>
          <a:xfrm>
            <a:off x="328612" y="2348880"/>
            <a:ext cx="4030663" cy="2595563"/>
          </a:xfrm>
        </p:spPr>
        <p:txBody>
          <a:bodyPr>
            <a:normAutofit lnSpcReduction="10000"/>
          </a:bodyPr>
          <a:lstStyle/>
          <a:p>
            <a:pPr marL="180975" indent="-180975">
              <a:lnSpc>
                <a:spcPct val="90000"/>
              </a:lnSpc>
              <a:spcBef>
                <a:spcPts val="575"/>
              </a:spcBef>
              <a:buFont typeface="Wingdings 2" panose="05020102010507070707" pitchFamily="18" charset="2"/>
              <a:buChar char=""/>
              <a:defRPr/>
            </a:pPr>
            <a:r>
              <a:rPr lang="zh-TW" altLang="en-US" sz="2400" b="1" dirty="0">
                <a:latin typeface="標楷體" panose="03000509000000000000" pitchFamily="65" charset="-120"/>
                <a:ea typeface="標楷體" panose="03000509000000000000" pitchFamily="65" charset="-120"/>
              </a:rPr>
              <a:t>國中的生活就是</a:t>
            </a:r>
            <a:r>
              <a:rPr lang="zh-TW" altLang="en-US" sz="2400" b="1" dirty="0">
                <a:solidFill>
                  <a:srgbClr val="FF0000"/>
                </a:solidFill>
                <a:latin typeface="標楷體" panose="03000509000000000000" pitchFamily="65" charset="-120"/>
                <a:ea typeface="標楷體" panose="03000509000000000000" pitchFamily="65" charset="-120"/>
              </a:rPr>
              <a:t>不斷念書</a:t>
            </a:r>
            <a:r>
              <a:rPr lang="zh-TW" altLang="en-US" sz="2400" b="1" dirty="0">
                <a:latin typeface="標楷體" panose="03000509000000000000" pitchFamily="65" charset="-120"/>
                <a:ea typeface="標楷體" panose="03000509000000000000" pitchFamily="65" charset="-120"/>
              </a:rPr>
              <a:t>，考上理想的高中。</a:t>
            </a:r>
            <a:endParaRPr lang="en-US" altLang="zh-TW" sz="2400" b="1" dirty="0">
              <a:latin typeface="標楷體" panose="03000509000000000000" pitchFamily="65" charset="-120"/>
              <a:ea typeface="標楷體" panose="03000509000000000000" pitchFamily="65" charset="-120"/>
            </a:endParaRPr>
          </a:p>
          <a:p>
            <a:pPr marL="180975" indent="-180975">
              <a:lnSpc>
                <a:spcPct val="90000"/>
              </a:lnSpc>
              <a:spcBef>
                <a:spcPts val="575"/>
              </a:spcBef>
              <a:buFont typeface="Wingdings 2" panose="05020102010507070707" pitchFamily="18" charset="2"/>
              <a:buChar char=""/>
              <a:defRPr/>
            </a:pPr>
            <a:r>
              <a:rPr lang="zh-TW" altLang="en-US" sz="2400" b="1" dirty="0">
                <a:latin typeface="標楷體" panose="03000509000000000000" pitchFamily="65" charset="-120"/>
                <a:ea typeface="標楷體" panose="03000509000000000000" pitchFamily="65" charset="-120"/>
              </a:rPr>
              <a:t>五專、高職、軍校都是</a:t>
            </a:r>
            <a:r>
              <a:rPr lang="zh-TW" altLang="en-US" sz="2400" b="1" dirty="0">
                <a:solidFill>
                  <a:srgbClr val="FF0000"/>
                </a:solidFill>
                <a:latin typeface="標楷體" panose="03000509000000000000" pitchFamily="65" charset="-120"/>
                <a:ea typeface="標楷體" panose="03000509000000000000" pitchFamily="65" charset="-120"/>
              </a:rPr>
              <a:t>不會念書</a:t>
            </a:r>
            <a:r>
              <a:rPr lang="zh-TW" altLang="en-US" sz="2400" b="1" dirty="0">
                <a:latin typeface="標楷體" panose="03000509000000000000" pitchFamily="65" charset="-120"/>
                <a:ea typeface="標楷體" panose="03000509000000000000" pitchFamily="65" charset="-120"/>
              </a:rPr>
              <a:t>的人去讀的。</a:t>
            </a:r>
            <a:endParaRPr lang="en-US" altLang="zh-TW" sz="2400" b="1" dirty="0">
              <a:latin typeface="標楷體" panose="03000509000000000000" pitchFamily="65" charset="-120"/>
              <a:ea typeface="標楷體" panose="03000509000000000000" pitchFamily="65" charset="-120"/>
            </a:endParaRPr>
          </a:p>
          <a:p>
            <a:pPr marL="180975" indent="-180975">
              <a:lnSpc>
                <a:spcPct val="90000"/>
              </a:lnSpc>
              <a:spcBef>
                <a:spcPts val="575"/>
              </a:spcBef>
              <a:buFont typeface="Wingdings 2" panose="05020102010507070707" pitchFamily="18" charset="2"/>
              <a:buChar char=""/>
              <a:defRPr/>
            </a:pPr>
            <a:r>
              <a:rPr lang="zh-TW" altLang="en-US" sz="2400" b="1" dirty="0">
                <a:latin typeface="標楷體" panose="03000509000000000000" pitchFamily="65" charset="-120"/>
                <a:ea typeface="標楷體" panose="03000509000000000000" pitchFamily="65" charset="-120"/>
              </a:rPr>
              <a:t>志願序就是按照</a:t>
            </a:r>
            <a:r>
              <a:rPr lang="zh-TW" altLang="en-US" sz="2400" b="1" dirty="0">
                <a:solidFill>
                  <a:srgbClr val="FF0000"/>
                </a:solidFill>
                <a:latin typeface="標楷體" panose="03000509000000000000" pitchFamily="65" charset="-120"/>
                <a:ea typeface="標楷體" panose="03000509000000000000" pitchFamily="65" charset="-120"/>
              </a:rPr>
              <a:t>學校排名</a:t>
            </a:r>
            <a:r>
              <a:rPr lang="zh-TW" altLang="en-US" sz="2400" b="1" dirty="0">
                <a:latin typeface="標楷體" panose="03000509000000000000" pitchFamily="65" charset="-120"/>
                <a:ea typeface="標楷體" panose="03000509000000000000" pitchFamily="65" charset="-120"/>
              </a:rPr>
              <a:t>來填寫。</a:t>
            </a:r>
            <a:endParaRPr lang="en-US" altLang="zh-TW" sz="2400" b="1" dirty="0">
              <a:latin typeface="標楷體" panose="03000509000000000000" pitchFamily="65" charset="-120"/>
              <a:ea typeface="標楷體" panose="03000509000000000000" pitchFamily="65" charset="-120"/>
            </a:endParaRPr>
          </a:p>
          <a:p>
            <a:pPr marL="180975" indent="-180975">
              <a:lnSpc>
                <a:spcPct val="90000"/>
              </a:lnSpc>
              <a:spcBef>
                <a:spcPts val="575"/>
              </a:spcBef>
              <a:buFont typeface="Wingdings 2" panose="05020102010507070707" pitchFamily="18" charset="2"/>
              <a:buChar char=""/>
              <a:defRPr/>
            </a:pPr>
            <a:r>
              <a:rPr lang="zh-TW" altLang="en-US" sz="2400" b="1" dirty="0">
                <a:latin typeface="標楷體" panose="03000509000000000000" pitchFamily="65" charset="-120"/>
                <a:ea typeface="標楷體" panose="03000509000000000000" pitchFamily="65" charset="-120"/>
              </a:rPr>
              <a:t>作成績的</a:t>
            </a:r>
            <a:r>
              <a:rPr lang="zh-TW" altLang="en-US" sz="2400" b="1" dirty="0">
                <a:solidFill>
                  <a:srgbClr val="FF0000"/>
                </a:solidFill>
                <a:latin typeface="標楷體" panose="03000509000000000000" pitchFamily="65" charset="-120"/>
                <a:ea typeface="標楷體" panose="03000509000000000000" pitchFamily="65" charset="-120"/>
              </a:rPr>
              <a:t>落點分析</a:t>
            </a:r>
            <a:r>
              <a:rPr lang="zh-TW" altLang="en-US"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p:txBody>
      </p:sp>
      <p:sp>
        <p:nvSpPr>
          <p:cNvPr id="14340" name="內容版面配置區 6"/>
          <p:cNvSpPr>
            <a:spLocks noGrp="1"/>
          </p:cNvSpPr>
          <p:nvPr>
            <p:ph sz="half" idx="4294967295"/>
          </p:nvPr>
        </p:nvSpPr>
        <p:spPr>
          <a:xfrm>
            <a:off x="4444430" y="2276872"/>
            <a:ext cx="4680842" cy="3024188"/>
          </a:xfrm>
        </p:spPr>
        <p:txBody>
          <a:bodyPr/>
          <a:lstStyle/>
          <a:p>
            <a:pPr marL="180975" indent="-180975">
              <a:spcBef>
                <a:spcPts val="575"/>
              </a:spcBef>
              <a:buFont typeface="Wingdings 2" pitchFamily="18" charset="2"/>
              <a:buChar char=""/>
            </a:pPr>
            <a:r>
              <a:rPr lang="zh-TW" altLang="en-US" sz="2400" b="1" dirty="0">
                <a:latin typeface="標楷體" pitchFamily="65" charset="-120"/>
                <a:ea typeface="標楷體" pitchFamily="65" charset="-120"/>
              </a:rPr>
              <a:t>生涯不只升學而是生活整體樣貌的規劃，也包含了</a:t>
            </a:r>
            <a:r>
              <a:rPr lang="zh-TW" altLang="en-US" sz="2400" b="1" dirty="0">
                <a:solidFill>
                  <a:srgbClr val="FF0000"/>
                </a:solidFill>
                <a:latin typeface="標楷體" pitchFamily="65" charset="-120"/>
                <a:ea typeface="標楷體" pitchFamily="65" charset="-120"/>
              </a:rPr>
              <a:t>自我認識</a:t>
            </a:r>
            <a:r>
              <a:rPr lang="zh-TW" altLang="en-US" sz="2400" b="1" dirty="0">
                <a:latin typeface="標楷體" pitchFamily="65" charset="-120"/>
                <a:ea typeface="標楷體" pitchFamily="65" charset="-120"/>
              </a:rPr>
              <a:t>及</a:t>
            </a:r>
            <a:r>
              <a:rPr lang="en-US" altLang="zh-TW" sz="2400" b="1" dirty="0">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想過怎麼樣的生活</a:t>
            </a:r>
            <a:r>
              <a:rPr lang="en-US" altLang="zh-TW" sz="2400" b="1" dirty="0">
                <a:latin typeface="標楷體" pitchFamily="65" charset="-120"/>
                <a:ea typeface="標楷體" pitchFamily="65" charset="-120"/>
              </a:rPr>
              <a:t>』</a:t>
            </a:r>
          </a:p>
          <a:p>
            <a:pPr marL="180975" indent="-180975">
              <a:spcBef>
                <a:spcPts val="575"/>
              </a:spcBef>
              <a:buFont typeface="Wingdings 2" pitchFamily="18" charset="2"/>
              <a:buChar char=""/>
            </a:pPr>
            <a:r>
              <a:rPr lang="zh-TW" altLang="en-US" sz="2400" b="1" dirty="0">
                <a:latin typeface="標楷體" pitchFamily="65" charset="-120"/>
                <a:ea typeface="標楷體" pitchFamily="65" charset="-120"/>
              </a:rPr>
              <a:t>不再是分數分流，而是</a:t>
            </a:r>
            <a:r>
              <a:rPr lang="zh-TW" altLang="en-US" sz="2400" b="1" dirty="0">
                <a:solidFill>
                  <a:srgbClr val="FF0000"/>
                </a:solidFill>
                <a:latin typeface="標楷體" pitchFamily="65" charset="-120"/>
                <a:ea typeface="標楷體" pitchFamily="65" charset="-120"/>
              </a:rPr>
              <a:t>自主分流</a:t>
            </a:r>
            <a:endParaRPr lang="en-US" altLang="zh-TW" sz="2400" b="1" dirty="0">
              <a:latin typeface="標楷體" pitchFamily="65" charset="-120"/>
              <a:ea typeface="標楷體" pitchFamily="65" charset="-120"/>
            </a:endParaRPr>
          </a:p>
          <a:p>
            <a:pPr marL="180975" indent="-180975">
              <a:spcBef>
                <a:spcPts val="575"/>
              </a:spcBef>
              <a:buFont typeface="Wingdings 2" pitchFamily="18" charset="2"/>
              <a:buChar char=""/>
            </a:pPr>
            <a:r>
              <a:rPr lang="zh-TW" altLang="en-US" sz="2400" b="1" dirty="0">
                <a:latin typeface="標楷體" pitchFamily="65" charset="-120"/>
                <a:ea typeface="標楷體" pitchFamily="65" charset="-120"/>
              </a:rPr>
              <a:t>志願只有「</a:t>
            </a:r>
            <a:r>
              <a:rPr lang="zh-TW" altLang="en-US" sz="2400" b="1" dirty="0">
                <a:solidFill>
                  <a:srgbClr val="FF0000"/>
                </a:solidFill>
                <a:latin typeface="標楷體" pitchFamily="65" charset="-120"/>
                <a:ea typeface="標楷體" pitchFamily="65" charset="-120"/>
              </a:rPr>
              <a:t>最適合</a:t>
            </a:r>
            <a:r>
              <a:rPr lang="zh-TW" altLang="en-US" sz="2400" b="1" dirty="0">
                <a:latin typeface="標楷體" pitchFamily="65" charset="-120"/>
                <a:ea typeface="標楷體" pitchFamily="65" charset="-120"/>
              </a:rPr>
              <a:t>」，沒有「最好」。</a:t>
            </a:r>
            <a:endParaRPr lang="en-US" altLang="zh-TW" sz="2400" b="1" dirty="0">
              <a:latin typeface="標楷體" pitchFamily="65" charset="-120"/>
              <a:ea typeface="標楷體" pitchFamily="65" charset="-120"/>
            </a:endParaRPr>
          </a:p>
          <a:p>
            <a:pPr marL="180975" indent="-180975">
              <a:spcBef>
                <a:spcPts val="575"/>
              </a:spcBef>
              <a:buFont typeface="Wingdings 2" pitchFamily="18" charset="2"/>
              <a:buChar char=""/>
            </a:pPr>
            <a:r>
              <a:rPr lang="zh-TW" altLang="en-US" sz="2400" b="1" dirty="0">
                <a:latin typeface="標楷體" pitchFamily="65" charset="-120"/>
                <a:ea typeface="標楷體" pitchFamily="65" charset="-120"/>
              </a:rPr>
              <a:t>從被動落點分析，到</a:t>
            </a:r>
            <a:r>
              <a:rPr lang="zh-TW" altLang="en-US" sz="2400" b="1" dirty="0">
                <a:solidFill>
                  <a:srgbClr val="FF0000"/>
                </a:solidFill>
                <a:latin typeface="標楷體" pitchFamily="65" charset="-120"/>
                <a:ea typeface="標楷體" pitchFamily="65" charset="-120"/>
              </a:rPr>
              <a:t>主動選擇</a:t>
            </a:r>
            <a:r>
              <a:rPr lang="zh-TW" altLang="en-US" sz="2400" b="1" dirty="0">
                <a:latin typeface="標楷體" pitchFamily="65" charset="-120"/>
                <a:ea typeface="標楷體" pitchFamily="65" charset="-120"/>
              </a:rPr>
              <a:t>。</a:t>
            </a:r>
            <a:endParaRPr lang="zh-TW" altLang="en-US" sz="2400" b="1" dirty="0"/>
          </a:p>
        </p:txBody>
      </p:sp>
      <p:grpSp>
        <p:nvGrpSpPr>
          <p:cNvPr id="2" name="向上箭號圖說文字 6"/>
          <p:cNvGrpSpPr>
            <a:grpSpLocks/>
          </p:cNvGrpSpPr>
          <p:nvPr/>
        </p:nvGrpSpPr>
        <p:grpSpPr bwMode="auto">
          <a:xfrm>
            <a:off x="20712" y="4845259"/>
            <a:ext cx="8718550" cy="2035695"/>
            <a:chOff x="61" y="3130"/>
            <a:chExt cx="5492" cy="1129"/>
          </a:xfrm>
        </p:grpSpPr>
        <p:pic>
          <p:nvPicPr>
            <p:cNvPr id="124936" name="向上箭號圖說文字 6"/>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 y="3130"/>
              <a:ext cx="5492" cy="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7" name="Text Box 9"/>
            <p:cNvSpPr txBox="1">
              <a:spLocks noChangeArrowheads="1"/>
            </p:cNvSpPr>
            <p:nvPr/>
          </p:nvSpPr>
          <p:spPr bwMode="auto">
            <a:xfrm>
              <a:off x="158" y="3495"/>
              <a:ext cx="5262" cy="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適性輔導：</a:t>
              </a:r>
              <a:endParaRPr kumimoji="0" lang="en-US" altLang="zh-TW" sz="32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了解自己的</a:t>
              </a:r>
              <a:r>
                <a:rPr kumimoji="0" lang="zh-TW" altLang="en-US" sz="2400" b="1" i="0" u="sng" strike="noStrike" kern="1200" cap="none" spc="0" normalizeH="0" baseline="0" noProof="0" dirty="0">
                  <a:ln>
                    <a:noFill/>
                  </a:ln>
                  <a:solidFill>
                    <a:srgbClr val="0070C0"/>
                  </a:solidFill>
                  <a:effectLst/>
                  <a:uLnTx/>
                  <a:uFillTx/>
                  <a:latin typeface="標楷體" panose="03000509000000000000" pitchFamily="65" charset="-120"/>
                  <a:ea typeface="標楷體" panose="03000509000000000000" pitchFamily="65" charset="-120"/>
                  <a:cs typeface="+mn-cs"/>
                </a:rPr>
                <a:t>特質</a:t>
              </a:r>
              <a:r>
                <a:rPr kumimoji="0" lang="zh-TW" altLang="en-US" sz="2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400" b="1" i="0" u="sng" strike="noStrike" kern="1200" cap="none" spc="0" normalizeH="0" baseline="0" noProof="0" dirty="0">
                  <a:ln>
                    <a:noFill/>
                  </a:ln>
                  <a:solidFill>
                    <a:srgbClr val="0070C0"/>
                  </a:solidFill>
                  <a:effectLst/>
                  <a:uLnTx/>
                  <a:uFillTx/>
                  <a:latin typeface="標楷體" panose="03000509000000000000" pitchFamily="65" charset="-120"/>
                  <a:ea typeface="標楷體" panose="03000509000000000000" pitchFamily="65" charset="-120"/>
                  <a:cs typeface="+mn-cs"/>
                </a:rPr>
                <a:t>價值觀</a:t>
              </a:r>
              <a:r>
                <a:rPr kumimoji="0" lang="zh-TW" altLang="en-US" sz="2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400" b="1" i="0" u="sng" strike="noStrike" kern="1200" cap="none" spc="0" normalizeH="0" baseline="0" noProof="0" dirty="0">
                  <a:ln>
                    <a:noFill/>
                  </a:ln>
                  <a:solidFill>
                    <a:srgbClr val="0070C0"/>
                  </a:solidFill>
                  <a:effectLst/>
                  <a:uLnTx/>
                  <a:uFillTx/>
                  <a:latin typeface="標楷體" panose="03000509000000000000" pitchFamily="65" charset="-120"/>
                  <a:ea typeface="標楷體" panose="03000509000000000000" pitchFamily="65" charset="-120"/>
                  <a:cs typeface="+mn-cs"/>
                </a:rPr>
                <a:t>能力</a:t>
              </a:r>
              <a:r>
                <a:rPr kumimoji="0" lang="zh-TW" altLang="en-US" sz="2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，經過</a:t>
              </a:r>
              <a:r>
                <a:rPr kumimoji="0" lang="zh-TW" altLang="en-US" sz="2400" b="1" i="0" u="sng" strike="noStrike" kern="1200" cap="none" spc="0" normalizeH="0" baseline="0" noProof="0" dirty="0">
                  <a:ln>
                    <a:noFill/>
                  </a:ln>
                  <a:solidFill>
                    <a:srgbClr val="0070C0"/>
                  </a:solidFill>
                  <a:effectLst/>
                  <a:uLnTx/>
                  <a:uFillTx/>
                  <a:latin typeface="標楷體" panose="03000509000000000000" pitchFamily="65" charset="-120"/>
                  <a:ea typeface="標楷體" panose="03000509000000000000" pitchFamily="65" charset="-120"/>
                  <a:cs typeface="+mn-cs"/>
                </a:rPr>
                <a:t>經驗探索</a:t>
              </a:r>
              <a:r>
                <a:rPr kumimoji="0" lang="zh-TW" altLang="en-US" sz="2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400" b="1" i="0" u="sng" strike="noStrike" kern="1200" cap="none" spc="0" normalizeH="0" baseline="0" noProof="0" dirty="0">
                  <a:ln>
                    <a:noFill/>
                  </a:ln>
                  <a:solidFill>
                    <a:srgbClr val="0070C0"/>
                  </a:solidFill>
                  <a:effectLst/>
                  <a:uLnTx/>
                  <a:uFillTx/>
                  <a:latin typeface="標楷體" panose="03000509000000000000" pitchFamily="65" charset="-120"/>
                  <a:ea typeface="標楷體" panose="03000509000000000000" pitchFamily="65" charset="-120"/>
                  <a:cs typeface="+mn-cs"/>
                </a:rPr>
                <a:t>資訊收集</a:t>
              </a:r>
              <a:r>
                <a:rPr kumimoji="0" lang="zh-TW" altLang="en-US" sz="24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，做出適切的生涯決定。</a:t>
              </a:r>
            </a:p>
          </p:txBody>
        </p:sp>
      </p:grpSp>
    </p:spTree>
    <p:extLst>
      <p:ext uri="{BB962C8B-B14F-4D97-AF65-F5344CB8AC3E}">
        <p14:creationId xmlns:p14="http://schemas.microsoft.com/office/powerpoint/2010/main" val="3370254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par>
                          <p:cTn id="19" fill="hold" nodeType="with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
                                            <p:bg/>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4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40">
                                            <p:txEl>
                                              <p:pRg st="3" end="3"/>
                                            </p:txEl>
                                          </p:spTgt>
                                        </p:tgtEl>
                                        <p:attrNameLst>
                                          <p:attrName>style.visibility</p:attrName>
                                        </p:attrNameLst>
                                      </p:cBhvr>
                                      <p:to>
                                        <p:strVal val="visible"/>
                                      </p:to>
                                    </p:set>
                                  </p:childTnLst>
                                </p:cTn>
                              </p:par>
                            </p:childTnLst>
                          </p:cTn>
                        </p:par>
                        <p:par>
                          <p:cTn id="33" fill="hold" nodeType="withGroup">
                            <p:stCondLst>
                              <p:cond delay="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txBox="1">
            <a:spLocks/>
          </p:cNvSpPr>
          <p:nvPr/>
        </p:nvSpPr>
        <p:spPr bwMode="auto">
          <a:xfrm>
            <a:off x="457200" y="5953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2800">
                <a:latin typeface="Times New Roman" panose="02020603050405020304" pitchFamily="18" charset="0"/>
                <a:ea typeface="標楷體" panose="03000509000000000000" pitchFamily="65" charset="-120"/>
                <a:cs typeface="Times New Roman" panose="02020603050405020304" pitchFamily="18" charset="0"/>
              </a:rPr>
              <a:t>南區五專聯合免試入學招生學校（含臺東、澎湖）</a:t>
            </a:r>
          </a:p>
        </p:txBody>
      </p:sp>
      <p:graphicFrame>
        <p:nvGraphicFramePr>
          <p:cNvPr id="3" name="表格 2"/>
          <p:cNvGraphicFramePr>
            <a:graphicFrameLocks noGrp="1"/>
          </p:cNvGraphicFramePr>
          <p:nvPr/>
        </p:nvGraphicFramePr>
        <p:xfrm>
          <a:off x="468313" y="1308100"/>
          <a:ext cx="8137524" cy="5086347"/>
        </p:xfrm>
        <a:graphic>
          <a:graphicData uri="http://schemas.openxmlformats.org/drawingml/2006/table">
            <a:tbl>
              <a:tblPr firstRow="1" bandRow="1">
                <a:tableStyleId>{2D5ABB26-0587-4C30-8999-92F81FD0307C}</a:tableStyleId>
              </a:tblPr>
              <a:tblGrid>
                <a:gridCol w="2712508">
                  <a:extLst>
                    <a:ext uri="{9D8B030D-6E8A-4147-A177-3AD203B41FA5}">
                      <a16:colId xmlns:a16="http://schemas.microsoft.com/office/drawing/2014/main" val="20000"/>
                    </a:ext>
                  </a:extLst>
                </a:gridCol>
                <a:gridCol w="2712508">
                  <a:extLst>
                    <a:ext uri="{9D8B030D-6E8A-4147-A177-3AD203B41FA5}">
                      <a16:colId xmlns:a16="http://schemas.microsoft.com/office/drawing/2014/main" val="20001"/>
                    </a:ext>
                  </a:extLst>
                </a:gridCol>
                <a:gridCol w="2712508">
                  <a:extLst>
                    <a:ext uri="{9D8B030D-6E8A-4147-A177-3AD203B41FA5}">
                      <a16:colId xmlns:a16="http://schemas.microsoft.com/office/drawing/2014/main" val="20002"/>
                    </a:ext>
                  </a:extLst>
                </a:gridCol>
              </a:tblGrid>
              <a:tr h="726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24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26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26621">
                <a:tc>
                  <a:txBody>
                    <a:bodyPr/>
                    <a:lstStyle/>
                    <a:p>
                      <a:pPr algn="ct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大同技術學院</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26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726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726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726621">
                <a:tc>
                  <a:txBody>
                    <a:bodyPr/>
                    <a:lstStyle/>
                    <a:p>
                      <a:pPr algn="ct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和春技術學院</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dirty="0">
                        <a:solidFill>
                          <a:schemeClr val="accent6">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pic>
        <p:nvPicPr>
          <p:cNvPr id="51237"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a:xfrm>
            <a:off x="250825" y="274638"/>
            <a:ext cx="8642350" cy="1143000"/>
          </a:xfrm>
        </p:spPr>
        <p:txBody>
          <a:bodyPr/>
          <a:lstStyle/>
          <a:p>
            <a:pPr eaLnBrk="1" hangingPunct="1"/>
            <a:r>
              <a:rPr lang="zh-TW" altLang="en-US"/>
              <a:t>五專聯合免試入學招生流程圖</a:t>
            </a:r>
          </a:p>
        </p:txBody>
      </p:sp>
      <p:sp>
        <p:nvSpPr>
          <p:cNvPr id="16387" name="Rectangle 3"/>
          <p:cNvSpPr>
            <a:spLocks noChangeArrowheads="1"/>
          </p:cNvSpPr>
          <p:nvPr/>
        </p:nvSpPr>
        <p:spPr bwMode="auto">
          <a:xfrm>
            <a:off x="755650" y="1341438"/>
            <a:ext cx="5903913" cy="71913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購買或下載五專聯合免試入學招生簡章</a:t>
            </a:r>
            <a:endPar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(108.01.15</a:t>
            </a:r>
            <a:r>
              <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88" name="Rectangle 4"/>
          <p:cNvSpPr>
            <a:spLocks noChangeArrowheads="1"/>
          </p:cNvSpPr>
          <p:nvPr/>
        </p:nvSpPr>
        <p:spPr bwMode="auto">
          <a:xfrm>
            <a:off x="755650" y="2420938"/>
            <a:ext cx="5903913" cy="936625"/>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36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報名</a:t>
            </a:r>
            <a:endParaRPr lang="en-US" altLang="zh-TW" sz="36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20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各區限擇</a:t>
            </a:r>
            <a:r>
              <a:rPr lang="en-US" altLang="zh-TW" sz="20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所五專招生學校報名</a:t>
            </a:r>
          </a:p>
        </p:txBody>
      </p:sp>
      <p:sp>
        <p:nvSpPr>
          <p:cNvPr id="16389" name="Line 5"/>
          <p:cNvSpPr>
            <a:spLocks noChangeShapeType="1"/>
          </p:cNvSpPr>
          <p:nvPr/>
        </p:nvSpPr>
        <p:spPr bwMode="auto">
          <a:xfrm>
            <a:off x="3708400" y="20605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0" name="Line 6"/>
          <p:cNvSpPr>
            <a:spLocks noChangeShapeType="1"/>
          </p:cNvSpPr>
          <p:nvPr/>
        </p:nvSpPr>
        <p:spPr bwMode="auto">
          <a:xfrm>
            <a:off x="3708400" y="33575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1" name="Rectangle 8"/>
          <p:cNvSpPr>
            <a:spLocks noChangeArrowheads="1"/>
          </p:cNvSpPr>
          <p:nvPr/>
        </p:nvSpPr>
        <p:spPr bwMode="auto">
          <a:xfrm>
            <a:off x="755650" y="3789363"/>
            <a:ext cx="5903913" cy="576262"/>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Times New Roman" panose="02020603050405020304" pitchFamily="18" charset="0"/>
                <a:ea typeface="標楷體" panose="03000509000000000000" pitchFamily="65" charset="-120"/>
                <a:cs typeface="Times New Roman" panose="02020603050405020304" pitchFamily="18" charset="0"/>
              </a:rPr>
              <a:t>各招生學校寄發現場登記分發通知單</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(108.07.05)</a:t>
            </a:r>
            <a:endParaRPr lang="zh-TW" altLang="en-US"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92" name="Rectangle 13"/>
          <p:cNvSpPr>
            <a:spLocks noChangeArrowheads="1"/>
          </p:cNvSpPr>
          <p:nvPr/>
        </p:nvSpPr>
        <p:spPr bwMode="auto">
          <a:xfrm>
            <a:off x="755650" y="4797425"/>
            <a:ext cx="5903913" cy="576263"/>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Times New Roman" panose="02020603050405020304" pitchFamily="18" charset="0"/>
                <a:ea typeface="標楷體" panose="03000509000000000000" pitchFamily="65" charset="-120"/>
                <a:cs typeface="Times New Roman" panose="02020603050405020304" pitchFamily="18" charset="0"/>
              </a:rPr>
              <a:t>依指定時間地點前往參加現場登記分發</a:t>
            </a:r>
            <a:r>
              <a:rPr lang="en-US" altLang="zh-TW" sz="2000">
                <a:latin typeface="Times New Roman" panose="02020603050405020304" pitchFamily="18" charset="0"/>
                <a:ea typeface="標楷體" panose="03000509000000000000" pitchFamily="65" charset="-120"/>
                <a:cs typeface="Times New Roman" panose="02020603050405020304" pitchFamily="18" charset="0"/>
              </a:rPr>
              <a:t>(108.07.10)</a:t>
            </a:r>
            <a:endParaRPr lang="zh-TW" altLang="en-US"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93" name="Line 16"/>
          <p:cNvSpPr>
            <a:spLocks noChangeShapeType="1"/>
          </p:cNvSpPr>
          <p:nvPr/>
        </p:nvSpPr>
        <p:spPr bwMode="auto">
          <a:xfrm>
            <a:off x="6656388" y="5062538"/>
            <a:ext cx="1079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4" name="Text Box 17"/>
          <p:cNvSpPr txBox="1">
            <a:spLocks noChangeArrowheads="1"/>
          </p:cNvSpPr>
          <p:nvPr/>
        </p:nvSpPr>
        <p:spPr bwMode="auto">
          <a:xfrm>
            <a:off x="6659563" y="4714875"/>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分發結果</a:t>
            </a:r>
            <a:endParaRPr lang="en-US" altLang="zh-TW" sz="180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未錄取</a:t>
            </a:r>
          </a:p>
        </p:txBody>
      </p:sp>
      <p:sp>
        <p:nvSpPr>
          <p:cNvPr id="16395" name="Line 18"/>
          <p:cNvSpPr>
            <a:spLocks noChangeShapeType="1"/>
          </p:cNvSpPr>
          <p:nvPr/>
        </p:nvSpPr>
        <p:spPr bwMode="auto">
          <a:xfrm>
            <a:off x="7740650" y="4221163"/>
            <a:ext cx="0" cy="2160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6" name="Line 20"/>
          <p:cNvSpPr>
            <a:spLocks noChangeShapeType="1"/>
          </p:cNvSpPr>
          <p:nvPr/>
        </p:nvSpPr>
        <p:spPr bwMode="auto">
          <a:xfrm>
            <a:off x="6656388" y="4197350"/>
            <a:ext cx="1079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7" name="Text Box 21"/>
          <p:cNvSpPr txBox="1">
            <a:spLocks noChangeArrowheads="1"/>
          </p:cNvSpPr>
          <p:nvPr/>
        </p:nvSpPr>
        <p:spPr bwMode="auto">
          <a:xfrm>
            <a:off x="6659563" y="3575050"/>
            <a:ext cx="1801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未獲通知參加現場登記分發</a:t>
            </a:r>
          </a:p>
        </p:txBody>
      </p:sp>
      <p:sp>
        <p:nvSpPr>
          <p:cNvPr id="16398" name="Text Box 22"/>
          <p:cNvSpPr txBox="1">
            <a:spLocks noChangeArrowheads="1"/>
          </p:cNvSpPr>
          <p:nvPr/>
        </p:nvSpPr>
        <p:spPr bwMode="auto">
          <a:xfrm>
            <a:off x="6961188" y="6308725"/>
            <a:ext cx="163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下一入學管道</a:t>
            </a:r>
          </a:p>
        </p:txBody>
      </p:sp>
      <p:sp>
        <p:nvSpPr>
          <p:cNvPr id="44" name="Rectangle 13"/>
          <p:cNvSpPr>
            <a:spLocks noChangeArrowheads="1"/>
          </p:cNvSpPr>
          <p:nvPr/>
        </p:nvSpPr>
        <p:spPr bwMode="auto">
          <a:xfrm>
            <a:off x="755650" y="5805488"/>
            <a:ext cx="5903913" cy="504825"/>
          </a:xfrm>
          <a:prstGeom prst="rect">
            <a:avLst/>
          </a:prstGeom>
          <a:solidFill>
            <a:schemeClr val="accent3">
              <a:lumMod val="20000"/>
              <a:lumOff val="80000"/>
            </a:schemeClr>
          </a:solidFill>
          <a:ln w="9525">
            <a:solidFill>
              <a:schemeClr val="tx1"/>
            </a:solidFill>
            <a:miter lim="800000"/>
            <a:headEnd/>
            <a:tailEnd/>
          </a:ln>
        </p:spPr>
        <p:txBody>
          <a:bodyPr wrap="none" anchor="ctr"/>
          <a:lstStyle/>
          <a:p>
            <a:pPr algn="ctr" eaLnBrk="1" hangingPunct="1">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快樂的五專生</a:t>
            </a:r>
          </a:p>
        </p:txBody>
      </p:sp>
      <p:sp>
        <p:nvSpPr>
          <p:cNvPr id="16400" name="Text Box 17"/>
          <p:cNvSpPr txBox="1">
            <a:spLocks noChangeArrowheads="1"/>
          </p:cNvSpPr>
          <p:nvPr/>
        </p:nvSpPr>
        <p:spPr bwMode="auto">
          <a:xfrm>
            <a:off x="3779838" y="54451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錄取</a:t>
            </a:r>
          </a:p>
        </p:txBody>
      </p:sp>
      <p:sp>
        <p:nvSpPr>
          <p:cNvPr id="16401" name="Line 6"/>
          <p:cNvSpPr>
            <a:spLocks noChangeShapeType="1"/>
          </p:cNvSpPr>
          <p:nvPr/>
        </p:nvSpPr>
        <p:spPr bwMode="auto">
          <a:xfrm>
            <a:off x="3708400" y="43656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402" name="Line 6"/>
          <p:cNvSpPr>
            <a:spLocks noChangeShapeType="1"/>
          </p:cNvSpPr>
          <p:nvPr/>
        </p:nvSpPr>
        <p:spPr bwMode="auto">
          <a:xfrm>
            <a:off x="3708400" y="537368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pic>
        <p:nvPicPr>
          <p:cNvPr id="52243"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10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linds(horizontal)">
                                      <p:cBhvr>
                                        <p:cTn id="12" dur="500"/>
                                        <p:tgtEl>
                                          <p:spTgt spid="16389"/>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blinds(horizontal)">
                                      <p:cBhvr>
                                        <p:cTn id="16" dur="500"/>
                                        <p:tgtEl>
                                          <p:spTgt spid="163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390"/>
                                        </p:tgtEl>
                                        <p:attrNameLst>
                                          <p:attrName>style.visibility</p:attrName>
                                        </p:attrNameLst>
                                      </p:cBhvr>
                                      <p:to>
                                        <p:strVal val="visible"/>
                                      </p:to>
                                    </p:set>
                                    <p:animEffect transition="in" filter="blinds(horizontal)">
                                      <p:cBhvr>
                                        <p:cTn id="21" dur="500"/>
                                        <p:tgtEl>
                                          <p:spTgt spid="16390"/>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6391"/>
                                        </p:tgtEl>
                                        <p:attrNameLst>
                                          <p:attrName>style.visibility</p:attrName>
                                        </p:attrNameLst>
                                      </p:cBhvr>
                                      <p:to>
                                        <p:strVal val="visible"/>
                                      </p:to>
                                    </p:set>
                                    <p:animEffect transition="in" filter="blinds(horizontal)">
                                      <p:cBhvr>
                                        <p:cTn id="25" dur="500"/>
                                        <p:tgtEl>
                                          <p:spTgt spid="163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401"/>
                                        </p:tgtEl>
                                        <p:attrNameLst>
                                          <p:attrName>style.visibility</p:attrName>
                                        </p:attrNameLst>
                                      </p:cBhvr>
                                      <p:to>
                                        <p:strVal val="visible"/>
                                      </p:to>
                                    </p:set>
                                    <p:animEffect transition="in" filter="blinds(horizontal)">
                                      <p:cBhvr>
                                        <p:cTn id="30" dur="500"/>
                                        <p:tgtEl>
                                          <p:spTgt spid="16401"/>
                                        </p:tgtEl>
                                      </p:cBhvr>
                                    </p:animEffect>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16392"/>
                                        </p:tgtEl>
                                        <p:attrNameLst>
                                          <p:attrName>style.visibility</p:attrName>
                                        </p:attrNameLst>
                                      </p:cBhvr>
                                      <p:to>
                                        <p:strVal val="visible"/>
                                      </p:to>
                                    </p:set>
                                    <p:animEffect transition="in" filter="blinds(horizontal)">
                                      <p:cBhvr>
                                        <p:cTn id="34" dur="500"/>
                                        <p:tgtEl>
                                          <p:spTgt spid="1639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400"/>
                                        </p:tgtEl>
                                        <p:attrNameLst>
                                          <p:attrName>style.visibility</p:attrName>
                                        </p:attrNameLst>
                                      </p:cBhvr>
                                      <p:to>
                                        <p:strVal val="visible"/>
                                      </p:to>
                                    </p:set>
                                    <p:animEffect transition="in" filter="blinds(horizontal)">
                                      <p:cBhvr>
                                        <p:cTn id="39" dur="500"/>
                                        <p:tgtEl>
                                          <p:spTgt spid="16400"/>
                                        </p:tgtEl>
                                      </p:cBhvr>
                                    </p:animEffect>
                                  </p:childTnLst>
                                </p:cTn>
                              </p:par>
                            </p:childTnLst>
                          </p:cTn>
                        </p:par>
                        <p:par>
                          <p:cTn id="40" fill="hold" nodeType="afterGroup">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16402"/>
                                        </p:tgtEl>
                                        <p:attrNameLst>
                                          <p:attrName>style.visibility</p:attrName>
                                        </p:attrNameLst>
                                      </p:cBhvr>
                                      <p:to>
                                        <p:strVal val="visible"/>
                                      </p:to>
                                    </p:set>
                                    <p:animEffect transition="in" filter="blinds(horizontal)">
                                      <p:cBhvr>
                                        <p:cTn id="43" dur="500"/>
                                        <p:tgtEl>
                                          <p:spTgt spid="16402"/>
                                        </p:tgtEl>
                                      </p:cBhvr>
                                    </p:animEffect>
                                  </p:childTnLst>
                                </p:cTn>
                              </p:par>
                            </p:childTnLst>
                          </p:cTn>
                        </p:par>
                        <p:par>
                          <p:cTn id="44" fill="hold" nodeType="afterGroup">
                            <p:stCondLst>
                              <p:cond delay="1000"/>
                            </p:stCondLst>
                            <p:childTnLst>
                              <p:par>
                                <p:cTn id="45" presetID="3" presetClass="entr" presetSubtype="1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397"/>
                                        </p:tgtEl>
                                        <p:attrNameLst>
                                          <p:attrName>style.visibility</p:attrName>
                                        </p:attrNameLst>
                                      </p:cBhvr>
                                      <p:to>
                                        <p:strVal val="visible"/>
                                      </p:to>
                                    </p:set>
                                    <p:animEffect transition="in" filter="blinds(horizontal)">
                                      <p:cBhvr>
                                        <p:cTn id="52" dur="500"/>
                                        <p:tgtEl>
                                          <p:spTgt spid="16397"/>
                                        </p:tgtEl>
                                      </p:cBhvr>
                                    </p:animEffect>
                                  </p:childTnLst>
                                </p:cTn>
                              </p:par>
                            </p:childTnLst>
                          </p:cTn>
                        </p:par>
                        <p:par>
                          <p:cTn id="53" fill="hold" nodeType="afterGroup">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6396"/>
                                        </p:tgtEl>
                                        <p:attrNameLst>
                                          <p:attrName>style.visibility</p:attrName>
                                        </p:attrNameLst>
                                      </p:cBhvr>
                                      <p:to>
                                        <p:strVal val="visible"/>
                                      </p:to>
                                    </p:set>
                                    <p:anim calcmode="lin" valueType="num">
                                      <p:cBhvr additive="base">
                                        <p:cTn id="56" dur="500" fill="hold"/>
                                        <p:tgtEl>
                                          <p:spTgt spid="16396"/>
                                        </p:tgtEl>
                                        <p:attrNameLst>
                                          <p:attrName>ppt_x</p:attrName>
                                        </p:attrNameLst>
                                      </p:cBhvr>
                                      <p:tavLst>
                                        <p:tav tm="0">
                                          <p:val>
                                            <p:strVal val="#ppt_x"/>
                                          </p:val>
                                        </p:tav>
                                        <p:tav tm="100000">
                                          <p:val>
                                            <p:strVal val="#ppt_x"/>
                                          </p:val>
                                        </p:tav>
                                      </p:tavLst>
                                    </p:anim>
                                    <p:anim calcmode="lin" valueType="num">
                                      <p:cBhvr additive="base">
                                        <p:cTn id="57" dur="500" fill="hold"/>
                                        <p:tgtEl>
                                          <p:spTgt spid="16396"/>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394"/>
                                        </p:tgtEl>
                                        <p:attrNameLst>
                                          <p:attrName>style.visibility</p:attrName>
                                        </p:attrNameLst>
                                      </p:cBhvr>
                                      <p:to>
                                        <p:strVal val="visible"/>
                                      </p:to>
                                    </p:set>
                                    <p:animEffect transition="in" filter="blinds(horizontal)">
                                      <p:cBhvr>
                                        <p:cTn id="62" dur="500"/>
                                        <p:tgtEl>
                                          <p:spTgt spid="16394"/>
                                        </p:tgtEl>
                                      </p:cBhvr>
                                    </p:animEffect>
                                  </p:childTnLst>
                                </p:cTn>
                              </p:par>
                            </p:childTnLst>
                          </p:cTn>
                        </p:par>
                        <p:par>
                          <p:cTn id="63" fill="hold" nodeType="afterGroup">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6393"/>
                                        </p:tgtEl>
                                        <p:attrNameLst>
                                          <p:attrName>style.visibility</p:attrName>
                                        </p:attrNameLst>
                                      </p:cBhvr>
                                      <p:to>
                                        <p:strVal val="visible"/>
                                      </p:to>
                                    </p:set>
                                    <p:anim calcmode="lin" valueType="num">
                                      <p:cBhvr additive="base">
                                        <p:cTn id="66" dur="500" fill="hold"/>
                                        <p:tgtEl>
                                          <p:spTgt spid="16393"/>
                                        </p:tgtEl>
                                        <p:attrNameLst>
                                          <p:attrName>ppt_x</p:attrName>
                                        </p:attrNameLst>
                                      </p:cBhvr>
                                      <p:tavLst>
                                        <p:tav tm="0">
                                          <p:val>
                                            <p:strVal val="#ppt_x"/>
                                          </p:val>
                                        </p:tav>
                                        <p:tav tm="100000">
                                          <p:val>
                                            <p:strVal val="#ppt_x"/>
                                          </p:val>
                                        </p:tav>
                                      </p:tavLst>
                                    </p:anim>
                                    <p:anim calcmode="lin" valueType="num">
                                      <p:cBhvr additive="base">
                                        <p:cTn id="67"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6395"/>
                                        </p:tgtEl>
                                        <p:attrNameLst>
                                          <p:attrName>style.visibility</p:attrName>
                                        </p:attrNameLst>
                                      </p:cBhvr>
                                      <p:to>
                                        <p:strVal val="visible"/>
                                      </p:to>
                                    </p:set>
                                    <p:anim calcmode="lin" valueType="num">
                                      <p:cBhvr additive="base">
                                        <p:cTn id="72" dur="500" fill="hold"/>
                                        <p:tgtEl>
                                          <p:spTgt spid="16395"/>
                                        </p:tgtEl>
                                        <p:attrNameLst>
                                          <p:attrName>ppt_x</p:attrName>
                                        </p:attrNameLst>
                                      </p:cBhvr>
                                      <p:tavLst>
                                        <p:tav tm="0">
                                          <p:val>
                                            <p:strVal val="#ppt_x"/>
                                          </p:val>
                                        </p:tav>
                                        <p:tav tm="100000">
                                          <p:val>
                                            <p:strVal val="#ppt_x"/>
                                          </p:val>
                                        </p:tav>
                                      </p:tavLst>
                                    </p:anim>
                                    <p:anim calcmode="lin" valueType="num">
                                      <p:cBhvr additive="base">
                                        <p:cTn id="73" dur="500" fill="hold"/>
                                        <p:tgtEl>
                                          <p:spTgt spid="16395"/>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500"/>
                            </p:stCondLst>
                            <p:childTnLst>
                              <p:par>
                                <p:cTn id="75" presetID="4" presetClass="entr" presetSubtype="16" fill="hold" grpId="0" nodeType="afterEffect">
                                  <p:stCondLst>
                                    <p:cond delay="0"/>
                                  </p:stCondLst>
                                  <p:childTnLst>
                                    <p:set>
                                      <p:cBhvr>
                                        <p:cTn id="76" dur="1" fill="hold">
                                          <p:stCondLst>
                                            <p:cond delay="0"/>
                                          </p:stCondLst>
                                        </p:cTn>
                                        <p:tgtEl>
                                          <p:spTgt spid="16398"/>
                                        </p:tgtEl>
                                        <p:attrNameLst>
                                          <p:attrName>style.visibility</p:attrName>
                                        </p:attrNameLst>
                                      </p:cBhvr>
                                      <p:to>
                                        <p:strVal val="visible"/>
                                      </p:to>
                                    </p:set>
                                    <p:animEffect transition="in" filter="box(in)">
                                      <p:cBhvr>
                                        <p:cTn id="77" dur="5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0" grpId="0" animBg="1"/>
      <p:bldP spid="16391" grpId="0" animBg="1"/>
      <p:bldP spid="16392" grpId="0" animBg="1"/>
      <p:bldP spid="16393" grpId="0" animBg="1"/>
      <p:bldP spid="16394" grpId="0"/>
      <p:bldP spid="16395" grpId="0" animBg="1"/>
      <p:bldP spid="16396" grpId="0" animBg="1"/>
      <p:bldP spid="16397" grpId="0"/>
      <p:bldP spid="16398" grpId="0"/>
      <p:bldP spid="44" grpId="0" animBg="1"/>
      <p:bldP spid="16400" grpId="0"/>
      <p:bldP spid="16401" grpId="0" animBg="1"/>
      <p:bldP spid="1640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107950" y="274638"/>
            <a:ext cx="8928100" cy="1143000"/>
          </a:xfrm>
        </p:spPr>
        <p:txBody>
          <a:bodyPr/>
          <a:lstStyle/>
          <a:p>
            <a:r>
              <a:rPr lang="en-US" altLang="zh-TW" sz="360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3600">
                <a:latin typeface="Times New Roman" panose="02020603050405020304" pitchFamily="18" charset="0"/>
                <a:ea typeface="標楷體" panose="03000509000000000000" pitchFamily="65" charset="-120"/>
                <a:cs typeface="Times New Roman" panose="02020603050405020304" pitchFamily="18" charset="0"/>
              </a:rPr>
              <a:t>學年度各區五專聯合免試入學重要日程</a:t>
            </a:r>
          </a:p>
        </p:txBody>
      </p:sp>
      <p:graphicFrame>
        <p:nvGraphicFramePr>
          <p:cNvPr id="3" name="表格 2"/>
          <p:cNvGraphicFramePr>
            <a:graphicFrameLocks noGrp="1"/>
          </p:cNvGraphicFramePr>
          <p:nvPr/>
        </p:nvGraphicFramePr>
        <p:xfrm>
          <a:off x="323850" y="1397000"/>
          <a:ext cx="8424863" cy="4719638"/>
        </p:xfrm>
        <a:graphic>
          <a:graphicData uri="http://schemas.openxmlformats.org/drawingml/2006/table">
            <a:tbl>
              <a:tblPr firstRow="1" bandRow="1">
                <a:tableStyleId>{5940675A-B579-460E-94D1-54222C63F5DA}</a:tableStyleId>
              </a:tblPr>
              <a:tblGrid>
                <a:gridCol w="2736063">
                  <a:extLst>
                    <a:ext uri="{9D8B030D-6E8A-4147-A177-3AD203B41FA5}">
                      <a16:colId xmlns:a16="http://schemas.microsoft.com/office/drawing/2014/main" val="20000"/>
                    </a:ext>
                  </a:extLst>
                </a:gridCol>
                <a:gridCol w="5688800">
                  <a:extLst>
                    <a:ext uri="{9D8B030D-6E8A-4147-A177-3AD203B41FA5}">
                      <a16:colId xmlns:a16="http://schemas.microsoft.com/office/drawing/2014/main" val="20001"/>
                    </a:ext>
                  </a:extLst>
                </a:gridCol>
              </a:tblGrid>
              <a:tr h="457269">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項目</a:t>
                      </a:r>
                    </a:p>
                  </a:txBody>
                  <a:tcPr marL="91436" marR="91436" marT="45724" marB="45724"/>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日程</a:t>
                      </a:r>
                    </a:p>
                  </a:txBody>
                  <a:tcPr marL="91436" marR="91436" marT="45724" marB="45724"/>
                </a:tc>
                <a:extLst>
                  <a:ext uri="{0D108BD9-81ED-4DB2-BD59-A6C34878D82A}">
                    <a16:rowId xmlns:a16="http://schemas.microsoft.com/office/drawing/2014/main" val="10000"/>
                  </a:ext>
                </a:extLst>
              </a:tr>
              <a:tr h="457269">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簡章發售及公告</a:t>
                      </a:r>
                    </a:p>
                  </a:txBody>
                  <a:tcPr marL="91436" marR="91436" marT="45724" marB="45724"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日起發售及</a:t>
                      </a:r>
                      <a:r>
                        <a:rPr lang="zh-TW" altLang="en-US" sz="2400" baseline="0" dirty="0">
                          <a:latin typeface="Times New Roman" panose="02020603050405020304" pitchFamily="18" charset="0"/>
                          <a:ea typeface="標楷體" panose="03000509000000000000" pitchFamily="65" charset="-120"/>
                          <a:cs typeface="Times New Roman" panose="02020603050405020304" pitchFamily="18" charset="0"/>
                        </a:rPr>
                        <a:t>開放網路下載</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tc>
                <a:extLst>
                  <a:ext uri="{0D108BD9-81ED-4DB2-BD59-A6C34878D82A}">
                    <a16:rowId xmlns:a16="http://schemas.microsoft.com/office/drawing/2014/main" val="10001"/>
                  </a:ext>
                </a:extLst>
              </a:tr>
              <a:tr h="2341898">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報名</a:t>
                      </a:r>
                    </a:p>
                  </a:txBody>
                  <a:tcPr marL="91436" marR="91436" marT="45724" marB="45724" anchor="ctr"/>
                </a:tc>
                <a:tc>
                  <a:txBody>
                    <a:bodyPr/>
                    <a:lstStyle/>
                    <a:p>
                      <a:pPr algn="l"/>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國中集體通訊報名、個別網路報名與個別通訊報名：</a:t>
                      </a:r>
                      <a:b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l"/>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國中集體與個別現場報名：</a:t>
                      </a:r>
                      <a:b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p>
                  </a:txBody>
                  <a:tcPr marL="91436" marR="91436" marT="45724" marB="45724" anchor="ctr"/>
                </a:tc>
                <a:extLst>
                  <a:ext uri="{0D108BD9-81ED-4DB2-BD59-A6C34878D82A}">
                    <a16:rowId xmlns:a16="http://schemas.microsoft.com/office/drawing/2014/main" val="10002"/>
                  </a:ext>
                </a:extLst>
              </a:tr>
              <a:tr h="1005933">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寄發現場登記分發報到通知單</a:t>
                      </a:r>
                    </a:p>
                  </a:txBody>
                  <a:tcPr marL="91436" marR="91436" marT="45724" marB="45724"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日前</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日下午</a:t>
                      </a:r>
                      <a:r>
                        <a:rPr lang="en-US" altLang="zh-TW"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時前</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免試生確認是否收到通知單</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tc>
                <a:extLst>
                  <a:ext uri="{0D108BD9-81ED-4DB2-BD59-A6C34878D82A}">
                    <a16:rowId xmlns:a16="http://schemas.microsoft.com/office/drawing/2014/main" val="10003"/>
                  </a:ext>
                </a:extLst>
              </a:tr>
              <a:tr h="457269">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現場登記分發報到</a:t>
                      </a:r>
                    </a:p>
                  </a:txBody>
                  <a:tcPr marL="91436" marR="91436" marT="45724" marB="45724"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p>
                  </a:txBody>
                  <a:tcPr marL="91436" marR="91436" marT="45724" marB="45724"/>
                </a:tc>
                <a:extLst>
                  <a:ext uri="{0D108BD9-81ED-4DB2-BD59-A6C34878D82A}">
                    <a16:rowId xmlns:a16="http://schemas.microsoft.com/office/drawing/2014/main" val="10004"/>
                  </a:ext>
                </a:extLst>
              </a:tr>
            </a:tbl>
          </a:graphicData>
        </a:graphic>
      </p:graphicFrame>
      <p:pic>
        <p:nvPicPr>
          <p:cNvPr id="53271"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p:txBody>
          <a:bodyPr/>
          <a:lstStyle/>
          <a:p>
            <a:pPr eaLnBrk="1" hangingPunct="1"/>
            <a:r>
              <a:rPr lang="zh-TW" altLang="en-US" sz="4000"/>
              <a:t>五專聯合免試入學錄取方式</a:t>
            </a:r>
            <a:r>
              <a:rPr lang="en-US" altLang="zh-TW" sz="4000"/>
              <a:t>(1/2)</a:t>
            </a:r>
            <a:endParaRPr lang="zh-TW" altLang="en-US" sz="4000"/>
          </a:p>
        </p:txBody>
      </p:sp>
      <p:sp>
        <p:nvSpPr>
          <p:cNvPr id="52227" name="內容版面配置區 2"/>
          <p:cNvSpPr>
            <a:spLocks noGrp="1"/>
          </p:cNvSpPr>
          <p:nvPr>
            <p:ph idx="1"/>
          </p:nvPr>
        </p:nvSpPr>
        <p:spPr/>
        <p:txBody>
          <a:bodyPr/>
          <a:lstStyle/>
          <a:p>
            <a:pPr eaLnBrk="1" hangingPunct="1"/>
            <a:r>
              <a:rPr lang="zh-TW" altLang="en-US"/>
              <a:t>採</a:t>
            </a:r>
            <a:r>
              <a:rPr lang="zh-TW" altLang="en-US" u="sng">
                <a:solidFill>
                  <a:srgbClr val="FF0000"/>
                </a:solidFill>
              </a:rPr>
              <a:t>現場登記分發報到</a:t>
            </a:r>
            <a:r>
              <a:rPr lang="zh-TW" altLang="en-US"/>
              <a:t>方式辦理。</a:t>
            </a:r>
            <a:endParaRPr lang="en-US" altLang="zh-TW"/>
          </a:p>
          <a:p>
            <a:pPr eaLnBrk="1" hangingPunct="1"/>
            <a:r>
              <a:rPr lang="zh-TW" altLang="en-US"/>
              <a:t>各招生學校訂定「通知參加現場登記分發人數之倍率」，亦即依據各校聯合免試招生</a:t>
            </a:r>
            <a:r>
              <a:rPr lang="zh-TW" altLang="en-US">
                <a:solidFill>
                  <a:srgbClr val="FF0000"/>
                </a:solidFill>
              </a:rPr>
              <a:t>名額</a:t>
            </a:r>
            <a:r>
              <a:rPr lang="zh-TW" altLang="en-US"/>
              <a:t>乘上登記分發人數之</a:t>
            </a:r>
            <a:r>
              <a:rPr lang="zh-TW" altLang="en-US">
                <a:solidFill>
                  <a:srgbClr val="FF0000"/>
                </a:solidFill>
              </a:rPr>
              <a:t>倍率</a:t>
            </a:r>
            <a:r>
              <a:rPr lang="zh-TW" altLang="en-US"/>
              <a:t>，決定通知參加現場登記分發之學生人數。</a:t>
            </a:r>
            <a:endParaRPr lang="en-US" altLang="zh-TW"/>
          </a:p>
        </p:txBody>
      </p:sp>
      <p:pic>
        <p:nvPicPr>
          <p:cNvPr id="54276"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fade">
                                      <p:cBhvr>
                                        <p:cTn id="14" dur="1000"/>
                                        <p:tgtEl>
                                          <p:spTgt spid="52227">
                                            <p:txEl>
                                              <p:pRg st="1" end="1"/>
                                            </p:txEl>
                                          </p:spTgt>
                                        </p:tgtEl>
                                      </p:cBhvr>
                                    </p:animEffect>
                                    <p:anim calcmode="lin" valueType="num">
                                      <p:cBhvr>
                                        <p:cTn id="15"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內容版面配置區 2"/>
          <p:cNvSpPr>
            <a:spLocks noGrp="1"/>
          </p:cNvSpPr>
          <p:nvPr>
            <p:ph idx="1"/>
          </p:nvPr>
        </p:nvSpPr>
        <p:spPr/>
        <p:txBody>
          <a:bodyPr/>
          <a:lstStyle/>
          <a:p>
            <a:pPr eaLnBrk="1" hangingPunct="1"/>
            <a:r>
              <a:rPr lang="zh-TW" altLang="en-US"/>
              <a:t> </a:t>
            </a:r>
            <a:r>
              <a:rPr lang="zh-TW" altLang="en-US">
                <a:solidFill>
                  <a:srgbClr val="FF0000"/>
                </a:solidFill>
              </a:rPr>
              <a:t>被通知參加現場登記分發</a:t>
            </a:r>
            <a:r>
              <a:rPr lang="zh-TW" altLang="en-US"/>
              <a:t>之學生於指定時間至所報名招生學校參加現場登記分發報到，由各招生學校依「超額比序總積分」以及「同分比序積分項目順序」所排定之分發順位，依序分發選科錄取。</a:t>
            </a:r>
            <a:endParaRPr lang="en-US" altLang="zh-TW"/>
          </a:p>
          <a:p>
            <a:pPr eaLnBrk="1" hangingPunct="1"/>
            <a:r>
              <a:rPr lang="zh-TW" altLang="en-US"/>
              <a:t>分發作業至各科組招生</a:t>
            </a:r>
            <a:r>
              <a:rPr lang="zh-TW" altLang="en-US">
                <a:solidFill>
                  <a:srgbClr val="FF0000"/>
                </a:solidFill>
              </a:rPr>
              <a:t>名額額滿</a:t>
            </a:r>
            <a:r>
              <a:rPr lang="zh-TW" altLang="en-US"/>
              <a:t>或</a:t>
            </a:r>
            <a:r>
              <a:rPr lang="zh-TW" altLang="en-US">
                <a:solidFill>
                  <a:srgbClr val="FF0000"/>
                </a:solidFill>
              </a:rPr>
              <a:t>已無可分發學生</a:t>
            </a:r>
            <a:r>
              <a:rPr lang="zh-TW" altLang="en-US"/>
              <a:t>為止。</a:t>
            </a:r>
            <a:endParaRPr lang="en-US" altLang="zh-TW"/>
          </a:p>
        </p:txBody>
      </p:sp>
      <p:sp>
        <p:nvSpPr>
          <p:cNvPr id="55299" name="標題 3"/>
          <p:cNvSpPr>
            <a:spLocks noGrp="1"/>
          </p:cNvSpPr>
          <p:nvPr>
            <p:ph type="title"/>
          </p:nvPr>
        </p:nvSpPr>
        <p:spPr/>
        <p:txBody>
          <a:bodyPr/>
          <a:lstStyle/>
          <a:p>
            <a:pPr eaLnBrk="1" hangingPunct="1"/>
            <a:r>
              <a:rPr lang="zh-TW" altLang="en-US" sz="4000"/>
              <a:t>五專聯合免試入學錄取方式</a:t>
            </a:r>
            <a:r>
              <a:rPr lang="en-US" altLang="zh-TW" sz="4000"/>
              <a:t>(2/2)</a:t>
            </a:r>
            <a:endParaRPr lang="zh-TW" altLang="en-US" sz="4000"/>
          </a:p>
        </p:txBody>
      </p:sp>
      <p:pic>
        <p:nvPicPr>
          <p:cNvPr id="55300"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randombar(horizontal)">
                                      <p:cBhvr>
                                        <p:cTn id="7" dur="500"/>
                                        <p:tgtEl>
                                          <p:spTgt spid="532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randombar(horizontal)">
                                      <p:cBhvr>
                                        <p:cTn id="12" dur="500"/>
                                        <p:tgtEl>
                                          <p:spTgt spid="532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p:txBody>
          <a:bodyPr/>
          <a:lstStyle/>
          <a:p>
            <a:pPr eaLnBrk="1" hangingPunct="1"/>
            <a:r>
              <a:rPr lang="zh-TW" altLang="en-US" sz="4000"/>
              <a:t>五專聯合免試入學</a:t>
            </a:r>
            <a:br>
              <a:rPr lang="en-US" altLang="zh-TW" sz="4000"/>
            </a:br>
            <a:r>
              <a:rPr lang="zh-TW" altLang="en-US" sz="4000"/>
              <a:t>「超額比序總積分」採計項目</a:t>
            </a:r>
          </a:p>
        </p:txBody>
      </p:sp>
      <p:sp>
        <p:nvSpPr>
          <p:cNvPr id="54275" name="內容版面配置區 2"/>
          <p:cNvSpPr>
            <a:spLocks noGrp="1"/>
          </p:cNvSpPr>
          <p:nvPr>
            <p:ph idx="1"/>
          </p:nvPr>
        </p:nvSpPr>
        <p:spPr>
          <a:xfrm>
            <a:off x="457200" y="1484313"/>
            <a:ext cx="8229600" cy="5040312"/>
          </a:xfrm>
        </p:spPr>
        <p:txBody>
          <a:bodyPr/>
          <a:lstStyle/>
          <a:p>
            <a:pPr eaLnBrk="1" hangingPunct="1"/>
            <a:r>
              <a:rPr lang="zh-TW" altLang="en-US"/>
              <a:t>各區五專聯合免試入學超額比序總積分採計項目包含：「</a:t>
            </a:r>
            <a:r>
              <a:rPr lang="zh-TW" altLang="en-US">
                <a:solidFill>
                  <a:srgbClr val="00B050"/>
                </a:solidFill>
              </a:rPr>
              <a:t>多元學習表現</a:t>
            </a:r>
            <a:r>
              <a:rPr lang="zh-TW" altLang="en-US"/>
              <a:t>（含服務學習、競賽、日常生活表現評量、體適能）」、「</a:t>
            </a:r>
            <a:r>
              <a:rPr lang="zh-TW" altLang="en-US">
                <a:solidFill>
                  <a:srgbClr val="00B050"/>
                </a:solidFill>
              </a:rPr>
              <a:t>技藝優良</a:t>
            </a:r>
            <a:r>
              <a:rPr lang="zh-TW" altLang="en-US"/>
              <a:t>」、「</a:t>
            </a:r>
            <a:r>
              <a:rPr lang="zh-TW" altLang="en-US">
                <a:solidFill>
                  <a:srgbClr val="00B050"/>
                </a:solidFill>
              </a:rPr>
              <a:t>弱勢身分</a:t>
            </a:r>
            <a:r>
              <a:rPr lang="zh-TW" altLang="en-US"/>
              <a:t>」、「</a:t>
            </a:r>
            <a:r>
              <a:rPr lang="zh-TW" altLang="en-US">
                <a:solidFill>
                  <a:srgbClr val="00B050"/>
                </a:solidFill>
              </a:rPr>
              <a:t>均衡學習</a:t>
            </a:r>
            <a:r>
              <a:rPr lang="zh-TW" altLang="en-US"/>
              <a:t>」、「</a:t>
            </a:r>
            <a:r>
              <a:rPr lang="zh-TW" altLang="en-US">
                <a:solidFill>
                  <a:srgbClr val="00B050"/>
                </a:solidFill>
              </a:rPr>
              <a:t>適性輔導</a:t>
            </a:r>
            <a:r>
              <a:rPr lang="zh-TW" altLang="en-US"/>
              <a:t>」、「</a:t>
            </a:r>
            <a:r>
              <a:rPr lang="zh-TW" altLang="en-US">
                <a:solidFill>
                  <a:srgbClr val="00B050"/>
                </a:solidFill>
              </a:rPr>
              <a:t>國中教育會考</a:t>
            </a:r>
            <a:r>
              <a:rPr lang="zh-TW" altLang="en-US"/>
              <a:t>」以及「</a:t>
            </a:r>
            <a:r>
              <a:rPr lang="zh-TW" altLang="en-US">
                <a:solidFill>
                  <a:srgbClr val="00B050"/>
                </a:solidFill>
              </a:rPr>
              <a:t>其他</a:t>
            </a:r>
            <a:r>
              <a:rPr lang="en-US" altLang="zh-TW"/>
              <a:t>(</a:t>
            </a:r>
            <a:r>
              <a:rPr lang="zh-TW" altLang="en-US"/>
              <a:t>招生學校自訂項目</a:t>
            </a:r>
            <a:r>
              <a:rPr lang="en-US" altLang="zh-TW"/>
              <a:t>)</a:t>
            </a:r>
            <a:r>
              <a:rPr lang="zh-TW" altLang="en-US"/>
              <a:t>」</a:t>
            </a:r>
            <a:endParaRPr lang="en-US" altLang="zh-TW"/>
          </a:p>
          <a:p>
            <a:pPr eaLnBrk="1" hangingPunct="1"/>
            <a:r>
              <a:rPr lang="zh-TW" altLang="en-US"/>
              <a:t>各招生學校將訂定以上各項目積分採計</a:t>
            </a:r>
            <a:r>
              <a:rPr lang="zh-TW" altLang="en-US">
                <a:solidFill>
                  <a:srgbClr val="FF0000"/>
                </a:solidFill>
              </a:rPr>
              <a:t>權重</a:t>
            </a:r>
            <a:r>
              <a:rPr lang="zh-TW" altLang="en-US"/>
              <a:t>以及同分比序項目</a:t>
            </a:r>
            <a:r>
              <a:rPr lang="zh-TW" altLang="en-US">
                <a:solidFill>
                  <a:srgbClr val="FF0000"/>
                </a:solidFill>
              </a:rPr>
              <a:t>順序</a:t>
            </a:r>
            <a:r>
              <a:rPr lang="zh-TW" altLang="en-US"/>
              <a:t>，依此計算各項目積分所得之超額比序總積分與分發順位</a:t>
            </a:r>
            <a:endParaRPr lang="en-US" altLang="zh-TW"/>
          </a:p>
        </p:txBody>
      </p:sp>
      <p:pic>
        <p:nvPicPr>
          <p:cNvPr id="5632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randombar(horizontal)">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randombar(horizontal)">
                                      <p:cBhvr>
                                        <p:cTn id="12"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lstStyle/>
          <a:p>
            <a:pPr eaLnBrk="1" hangingPunct="1"/>
            <a:r>
              <a:rPr lang="zh-TW" altLang="en-US" sz="4000"/>
              <a:t>積分採計項目與權重範例</a:t>
            </a:r>
          </a:p>
        </p:txBody>
      </p:sp>
      <p:graphicFrame>
        <p:nvGraphicFramePr>
          <p:cNvPr id="5" name="表格 4"/>
          <p:cNvGraphicFramePr>
            <a:graphicFrameLocks noGrp="1"/>
          </p:cNvGraphicFramePr>
          <p:nvPr/>
        </p:nvGraphicFramePr>
        <p:xfrm>
          <a:off x="468313" y="1397000"/>
          <a:ext cx="8208961" cy="5151441"/>
        </p:xfrm>
        <a:graphic>
          <a:graphicData uri="http://schemas.openxmlformats.org/drawingml/2006/table">
            <a:tbl>
              <a:tblPr firstRow="1" bandRow="1">
                <a:tableStyleId>{5940675A-B579-460E-94D1-54222C63F5DA}</a:tableStyleId>
              </a:tblPr>
              <a:tblGrid>
                <a:gridCol w="1368160">
                  <a:extLst>
                    <a:ext uri="{9D8B030D-6E8A-4147-A177-3AD203B41FA5}">
                      <a16:colId xmlns:a16="http://schemas.microsoft.com/office/drawing/2014/main" val="20000"/>
                    </a:ext>
                  </a:extLst>
                </a:gridCol>
                <a:gridCol w="1080127">
                  <a:extLst>
                    <a:ext uri="{9D8B030D-6E8A-4147-A177-3AD203B41FA5}">
                      <a16:colId xmlns:a16="http://schemas.microsoft.com/office/drawing/2014/main" val="20001"/>
                    </a:ext>
                  </a:extLst>
                </a:gridCol>
                <a:gridCol w="1656194">
                  <a:extLst>
                    <a:ext uri="{9D8B030D-6E8A-4147-A177-3AD203B41FA5}">
                      <a16:colId xmlns:a16="http://schemas.microsoft.com/office/drawing/2014/main" val="20002"/>
                    </a:ext>
                  </a:extLst>
                </a:gridCol>
                <a:gridCol w="864101">
                  <a:extLst>
                    <a:ext uri="{9D8B030D-6E8A-4147-A177-3AD203B41FA5}">
                      <a16:colId xmlns:a16="http://schemas.microsoft.com/office/drawing/2014/main" val="20003"/>
                    </a:ext>
                  </a:extLst>
                </a:gridCol>
                <a:gridCol w="2376278">
                  <a:extLst>
                    <a:ext uri="{9D8B030D-6E8A-4147-A177-3AD203B41FA5}">
                      <a16:colId xmlns:a16="http://schemas.microsoft.com/office/drawing/2014/main" val="20004"/>
                    </a:ext>
                  </a:extLst>
                </a:gridCol>
                <a:gridCol w="864101">
                  <a:extLst>
                    <a:ext uri="{9D8B030D-6E8A-4147-A177-3AD203B41FA5}">
                      <a16:colId xmlns:a16="http://schemas.microsoft.com/office/drawing/2014/main" val="20005"/>
                    </a:ext>
                  </a:extLst>
                </a:gridCol>
              </a:tblGrid>
              <a:tr h="396264">
                <a:tc>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L="91441" marR="91441" marT="45723" marB="45723"/>
                </a:tc>
                <a:tc gridSpan="3">
                  <a:txBody>
                    <a:bodyPr/>
                    <a:lstStyle/>
                    <a:p>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OO</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科技大學</a:t>
                      </a:r>
                    </a:p>
                  </a:txBody>
                  <a:tcPr marL="91441" marR="91441" marT="45723" marB="45723"/>
                </a:tc>
                <a:tc hMerge="1">
                  <a:txBody>
                    <a:bodyPr/>
                    <a:lstStyle/>
                    <a:p>
                      <a:endParaRPr lang="zh-TW" altLang="en-US" dirty="0"/>
                    </a:p>
                  </a:txBody>
                  <a:tcPr/>
                </a:tc>
                <a:tc hMerge="1">
                  <a:txBody>
                    <a:bodyPr/>
                    <a:lstStyle/>
                    <a:p>
                      <a:endParaRPr lang="zh-TW" altLang="en-US" dirty="0"/>
                    </a:p>
                  </a:txBody>
                  <a:tcPr/>
                </a:tc>
                <a:tc>
                  <a:txBody>
                    <a:bodyPr/>
                    <a:lstStyle/>
                    <a:p>
                      <a:pPr algn="ct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登記分發人數倍率</a:t>
                      </a:r>
                    </a:p>
                  </a:txBody>
                  <a:tcPr marL="91441" marR="91441" marT="45723" marB="45723"/>
                </a:tc>
                <a:tc>
                  <a:txBody>
                    <a:bodyPr/>
                    <a:lstStyle/>
                    <a:p>
                      <a:pPr algn="ct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倍</a:t>
                      </a:r>
                    </a:p>
                  </a:txBody>
                  <a:tcPr marL="91441" marR="91441" marT="45723" marB="45723"/>
                </a:tc>
                <a:extLst>
                  <a:ext uri="{0D108BD9-81ED-4DB2-BD59-A6C34878D82A}">
                    <a16:rowId xmlns:a16="http://schemas.microsoft.com/office/drawing/2014/main" val="10000"/>
                  </a:ext>
                </a:extLst>
              </a:tr>
              <a:tr h="396264">
                <a:tc gridSpan="2">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招生科組及名額</a:t>
                      </a:r>
                    </a:p>
                  </a:txBody>
                  <a:tcPr marL="91441" marR="91441" marT="45723" marB="45723"/>
                </a:tc>
                <a:tc hMerge="1">
                  <a:txBody>
                    <a:bodyPr/>
                    <a:lstStyle/>
                    <a:p>
                      <a:endParaRPr lang="zh-TW" altLang="en-US" dirty="0"/>
                    </a:p>
                  </a:txBody>
                  <a:tcPr/>
                </a:tc>
                <a:tc gridSpan="2">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積分採計項目與權重</a:t>
                      </a:r>
                    </a:p>
                  </a:txBody>
                  <a:tcPr marL="91441" marR="91441" marT="45723" marB="45723"/>
                </a:tc>
                <a:tc hMerge="1">
                  <a:txBody>
                    <a:bodyPr/>
                    <a:lstStyle/>
                    <a:p>
                      <a:endParaRPr lang="zh-TW" altLang="en-US" dirty="0"/>
                    </a:p>
                  </a:txBody>
                  <a:tcPr/>
                </a:tc>
                <a:tc gridSpan="2">
                  <a:txBody>
                    <a:bodyPr/>
                    <a:lstStyle/>
                    <a:p>
                      <a:pPr algn="ct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同分比序項目順位</a:t>
                      </a:r>
                    </a:p>
                  </a:txBody>
                  <a:tcPr marL="91441" marR="91441" marT="45723" marB="45723"/>
                </a:tc>
                <a:tc hMerge="1">
                  <a:txBody>
                    <a:bodyPr/>
                    <a:lstStyle/>
                    <a:p>
                      <a:endParaRPr lang="zh-TW" altLang="en-US"/>
                    </a:p>
                  </a:txBody>
                  <a:tcPr/>
                </a:tc>
                <a:extLst>
                  <a:ext uri="{0D108BD9-81ED-4DB2-BD59-A6C34878D82A}">
                    <a16:rowId xmlns:a16="http://schemas.microsoft.com/office/drawing/2014/main" val="10001"/>
                  </a:ext>
                </a:extLst>
              </a:tr>
              <a:tr h="701083">
                <a:tc>
                  <a:txBody>
                    <a:bodyPr/>
                    <a:lstStyle/>
                    <a:p>
                      <a:pPr algn="ct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科別</a:t>
                      </a:r>
                    </a:p>
                  </a:txBody>
                  <a:tcPr marL="91441" marR="91441" marT="45723" marB="45723"/>
                </a:tc>
                <a:tc>
                  <a:txBody>
                    <a:bodyPr/>
                    <a:lstStyle/>
                    <a:p>
                      <a:pPr algn="ct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一般生名額</a:t>
                      </a:r>
                    </a:p>
                  </a:txBody>
                  <a:tcPr marL="91441" marR="91441" marT="45723" marB="45723"/>
                </a:tc>
                <a:tc>
                  <a:txBody>
                    <a:bodyPr/>
                    <a:lstStyle/>
                    <a:p>
                      <a:pPr algn="ct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採計項目</a:t>
                      </a:r>
                    </a:p>
                  </a:txBody>
                  <a:tcPr marL="91441" marR="91441" marT="45723" marB="45723"/>
                </a:tc>
                <a:tc>
                  <a:txBody>
                    <a:bodyPr/>
                    <a:lstStyle/>
                    <a:p>
                      <a:pPr algn="ct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權重</a:t>
                      </a:r>
                    </a:p>
                  </a:txBody>
                  <a:tcPr marL="91441" marR="91441" marT="45723" marB="45723"/>
                </a:tc>
                <a:tc rowSpan="11" gridSpan="2">
                  <a:txBody>
                    <a:bodyPr/>
                    <a:lstStyle/>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弱勢身分</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適性輔導</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全民英檢</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國中教育會考</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服務學習</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體適能</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數學</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英語</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社會</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自然</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英語</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國文</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p>
                    <a:p>
                      <a:pPr>
                        <a:lnSpc>
                          <a:spcPts val="15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自然</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auto" latinLnBrk="0" hangingPunct="1">
                        <a:lnSpc>
                          <a:spcPts val="1500"/>
                        </a:lnSpc>
                        <a:spcBef>
                          <a:spcPts val="0"/>
                        </a:spcBef>
                        <a:spcAft>
                          <a:spcPts val="0"/>
                        </a:spcAft>
                        <a:buClrTx/>
                        <a:buSzTx/>
                        <a:buFontTx/>
                        <a:buNone/>
                        <a:tabLst/>
                        <a:defRP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rowSpan="11" hMerge="1">
                  <a:txBody>
                    <a:bodyPr/>
                    <a:lstStyle/>
                    <a:p>
                      <a:endParaRPr lang="zh-TW" altLang="en-US"/>
                    </a:p>
                  </a:txBody>
                  <a:tcPr/>
                </a:tc>
                <a:extLst>
                  <a:ext uri="{0D108BD9-81ED-4DB2-BD59-A6C34878D82A}">
                    <a16:rowId xmlns:a16="http://schemas.microsoft.com/office/drawing/2014/main" val="10002"/>
                  </a:ext>
                </a:extLst>
              </a:tr>
              <a:tr h="365783">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會計資訊科</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1.5</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3"/>
                  </a:ext>
                </a:extLst>
              </a:tr>
              <a:tr h="365783">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財務金融科</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4"/>
                  </a:ext>
                </a:extLst>
              </a:tr>
              <a:tr h="365783">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財政稅務科</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5"/>
                  </a:ext>
                </a:extLst>
              </a:tr>
              <a:tr h="365783">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國際貿易科</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1.5</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6"/>
                  </a:ext>
                </a:extLst>
              </a:tr>
              <a:tr h="365783">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企業管理科</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適性輔導</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7"/>
                  </a:ext>
                </a:extLst>
              </a:tr>
              <a:tr h="365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資訊管理科</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國中教育會考</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1.5</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8"/>
                  </a:ext>
                </a:extLst>
              </a:tr>
              <a:tr h="365783">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應用外語科</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34</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其他</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全民英檢</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9"/>
                  </a:ext>
                </a:extLst>
              </a:tr>
              <a:tr h="365783">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合計</a:t>
                      </a:r>
                    </a:p>
                  </a:txBody>
                  <a:tcPr marL="91441" marR="91441" marT="45723" marB="45723"/>
                </a:tc>
                <a:tc>
                  <a:txBody>
                    <a:bodyPr/>
                    <a:lstStyle/>
                    <a:p>
                      <a:pPr algn="ct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238</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en-US" altLang="zh-TW" dirty="0"/>
                    </a:p>
                  </a:txBody>
                  <a:tcPr/>
                </a:tc>
                <a:tc hMerge="1" vMerge="1">
                  <a:txBody>
                    <a:bodyPr/>
                    <a:lstStyle/>
                    <a:p>
                      <a:endParaRPr lang="zh-TW" altLang="en-US"/>
                    </a:p>
                  </a:txBody>
                  <a:tcPr/>
                </a:tc>
                <a:extLst>
                  <a:ext uri="{0D108BD9-81ED-4DB2-BD59-A6C34878D82A}">
                    <a16:rowId xmlns:a16="http://schemas.microsoft.com/office/drawing/2014/main" val="10010"/>
                  </a:ext>
                </a:extLst>
              </a:tr>
              <a:tr h="365783">
                <a:tc>
                  <a:txBody>
                    <a:bodyPr/>
                    <a:lstStyle/>
                    <a:p>
                      <a:endParaRPr lang="zh-TW" altLang="en-US" sz="180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endParaRPr lang="zh-TW" altLang="en-US" sz="180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en-US" altLang="zh-TW" dirty="0"/>
                    </a:p>
                  </a:txBody>
                  <a:tcPr/>
                </a:tc>
                <a:tc hMerge="1" vMerge="1">
                  <a:txBody>
                    <a:bodyPr/>
                    <a:lstStyle/>
                    <a:p>
                      <a:endParaRPr lang="zh-TW" altLang="en-US"/>
                    </a:p>
                  </a:txBody>
                  <a:tcPr/>
                </a:tc>
                <a:extLst>
                  <a:ext uri="{0D108BD9-81ED-4DB2-BD59-A6C34878D82A}">
                    <a16:rowId xmlns:a16="http://schemas.microsoft.com/office/drawing/2014/main" val="10011"/>
                  </a:ext>
                </a:extLst>
              </a:tr>
              <a:tr h="365783">
                <a:tc>
                  <a:txBody>
                    <a:bodyPr/>
                    <a:lstStyle/>
                    <a:p>
                      <a:endParaRPr lang="zh-TW" altLang="en-US" sz="180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endParaRPr lang="zh-TW" altLang="en-US" sz="180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a:txBody>
                    <a:bodyPr/>
                    <a:lstStyle/>
                    <a:p>
                      <a:pPr algn="ct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1" marR="91441" marT="45723" marB="45723"/>
                </a:tc>
                <a:tc gridSpan="2" vMerge="1">
                  <a:txBody>
                    <a:bodyPr/>
                    <a:lstStyle/>
                    <a:p>
                      <a:endParaRPr lang="en-US" altLang="zh-TW" dirty="0"/>
                    </a:p>
                  </a:txBody>
                  <a:tcPr/>
                </a:tc>
                <a:tc hMerge="1" vMerge="1">
                  <a:txBody>
                    <a:bodyPr/>
                    <a:lstStyle/>
                    <a:p>
                      <a:endParaRPr lang="zh-TW" altLang="en-US"/>
                    </a:p>
                  </a:txBody>
                  <a:tcPr/>
                </a:tc>
                <a:extLst>
                  <a:ext uri="{0D108BD9-81ED-4DB2-BD59-A6C34878D82A}">
                    <a16:rowId xmlns:a16="http://schemas.microsoft.com/office/drawing/2014/main" val="10012"/>
                  </a:ext>
                </a:extLst>
              </a:tr>
            </a:tbl>
          </a:graphicData>
        </a:graphic>
      </p:graphicFrame>
      <p:pic>
        <p:nvPicPr>
          <p:cNvPr id="58446"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4572000" y="2205038"/>
            <a:ext cx="863600" cy="324008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Arial" panose="020B0604020202020204" pitchFamily="34" charset="0"/>
            </a:endParaRPr>
          </a:p>
        </p:txBody>
      </p:sp>
      <p:sp>
        <p:nvSpPr>
          <p:cNvPr id="6" name="矩形 5"/>
          <p:cNvSpPr>
            <a:spLocks noChangeArrowheads="1"/>
          </p:cNvSpPr>
          <p:nvPr/>
        </p:nvSpPr>
        <p:spPr bwMode="auto">
          <a:xfrm>
            <a:off x="5435600" y="1773238"/>
            <a:ext cx="3251200" cy="4775200"/>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Arial" panose="020B0604020202020204" pitchFamily="34" charset="0"/>
            </a:endParaRPr>
          </a:p>
        </p:txBody>
      </p:sp>
      <p:sp>
        <p:nvSpPr>
          <p:cNvPr id="3" name="文字方塊 2"/>
          <p:cNvSpPr txBox="1">
            <a:spLocks noChangeArrowheads="1"/>
          </p:cNvSpPr>
          <p:nvPr/>
        </p:nvSpPr>
        <p:spPr bwMode="auto">
          <a:xfrm>
            <a:off x="2843213" y="5708650"/>
            <a:ext cx="1944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學校自訂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pPr eaLnBrk="1" hangingPunct="1"/>
            <a:r>
              <a:rPr lang="zh-TW" altLang="en-US" sz="4000" dirty="0"/>
              <a:t>五專聯合免試入學</a:t>
            </a:r>
            <a:br>
              <a:rPr lang="en-US" altLang="zh-TW" sz="4000" dirty="0"/>
            </a:br>
            <a:r>
              <a:rPr lang="zh-TW" altLang="en-US" sz="4000" dirty="0"/>
              <a:t>超額比序項目積分對照表</a:t>
            </a:r>
          </a:p>
        </p:txBody>
      </p:sp>
      <p:graphicFrame>
        <p:nvGraphicFramePr>
          <p:cNvPr id="5" name="內容版面配置區 4"/>
          <p:cNvGraphicFramePr>
            <a:graphicFrameLocks noGrp="1"/>
          </p:cNvGraphicFramePr>
          <p:nvPr>
            <p:ph idx="1"/>
            <p:extLst/>
          </p:nvPr>
        </p:nvGraphicFramePr>
        <p:xfrm>
          <a:off x="457200" y="1600200"/>
          <a:ext cx="8229601" cy="4480322"/>
        </p:xfrm>
        <a:graphic>
          <a:graphicData uri="http://schemas.openxmlformats.org/drawingml/2006/table">
            <a:tbl>
              <a:tblPr firstRow="1" bandRow="1">
                <a:tableStyleId>{5940675A-B579-460E-94D1-54222C63F5DA}</a:tableStyleId>
              </a:tblPr>
              <a:tblGrid>
                <a:gridCol w="94644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2736303">
                  <a:extLst>
                    <a:ext uri="{9D8B030D-6E8A-4147-A177-3AD203B41FA5}">
                      <a16:colId xmlns:a16="http://schemas.microsoft.com/office/drawing/2014/main" val="20004"/>
                    </a:ext>
                  </a:extLst>
                </a:gridCol>
                <a:gridCol w="946450">
                  <a:extLst>
                    <a:ext uri="{9D8B030D-6E8A-4147-A177-3AD203B41FA5}">
                      <a16:colId xmlns:a16="http://schemas.microsoft.com/office/drawing/2014/main" val="20005"/>
                    </a:ext>
                  </a:extLst>
                </a:gridCol>
              </a:tblGrid>
              <a:tr h="1371542">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主項目</a:t>
                      </a:r>
                    </a:p>
                  </a:txBody>
                  <a:tcPr marT="45703" marB="45703"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分項目</a:t>
                      </a:r>
                    </a:p>
                  </a:txBody>
                  <a:tcPr marT="45703" marB="45703"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單項積分上限</a:t>
                      </a:r>
                    </a:p>
                  </a:txBody>
                  <a:tcPr marT="45703" marB="45703"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積分上限</a:t>
                      </a:r>
                    </a:p>
                  </a:txBody>
                  <a:tcPr marT="45703" marB="45703"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主項目</a:t>
                      </a:r>
                    </a:p>
                  </a:txBody>
                  <a:tcPr marT="45703" marB="45703"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積分上限</a:t>
                      </a:r>
                    </a:p>
                  </a:txBody>
                  <a:tcPr marT="45703" marB="45703" anchor="ctr"/>
                </a:tc>
                <a:extLst>
                  <a:ext uri="{0D108BD9-81ED-4DB2-BD59-A6C34878D82A}">
                    <a16:rowId xmlns:a16="http://schemas.microsoft.com/office/drawing/2014/main" val="10000"/>
                  </a:ext>
                </a:extLst>
              </a:tr>
              <a:tr h="0">
                <a:tc rowSpan="8">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多</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習</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現</a:t>
                      </a:r>
                    </a:p>
                  </a:txBody>
                  <a:tcPr marT="45703" marB="45703" anchor="ctr"/>
                </a:tc>
                <a:tc rowSpan="2">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競賽</a:t>
                      </a:r>
                    </a:p>
                  </a:txBody>
                  <a:tcPr marT="45703" marB="45703"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tc rowSpan="8">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tc>
                  <a:txBody>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技藝優良</a:t>
                      </a:r>
                    </a:p>
                  </a:txBody>
                  <a:tcPr marT="45703" marB="45703"/>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extLst>
                  <a:ext uri="{0D108BD9-81ED-4DB2-BD59-A6C34878D82A}">
                    <a16:rowId xmlns:a16="http://schemas.microsoft.com/office/drawing/2014/main" val="10001"/>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弱勢身分</a:t>
                      </a:r>
                    </a:p>
                  </a:txBody>
                  <a:tcPr marT="45703" marB="45703"/>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extLst>
                  <a:ext uri="{0D108BD9-81ED-4DB2-BD59-A6C34878D82A}">
                    <a16:rowId xmlns:a16="http://schemas.microsoft.com/office/drawing/2014/main" val="10002"/>
                  </a:ext>
                </a:extLst>
              </a:tr>
              <a:tr h="0">
                <a:tc vMerge="1">
                  <a:txBody>
                    <a:bodyPr/>
                    <a:lstStyle/>
                    <a:p>
                      <a:endParaRPr lang="zh-TW" altLang="en-US"/>
                    </a:p>
                  </a:txBody>
                  <a:tcPr/>
                </a:tc>
                <a:tc rowSpan="2">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服務學習</a:t>
                      </a:r>
                    </a:p>
                  </a:txBody>
                  <a:tcPr marT="45703" marB="45703"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均衡學習</a:t>
                      </a:r>
                    </a:p>
                  </a:txBody>
                  <a:tcPr marT="45703" marB="45703"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extLst>
                  <a:ext uri="{0D108BD9-81ED-4DB2-BD59-A6C34878D82A}">
                    <a16:rowId xmlns:a16="http://schemas.microsoft.com/office/drawing/2014/main" val="10004"/>
                  </a:ext>
                </a:extLst>
              </a:tr>
              <a:tr h="0">
                <a:tc vMerge="1">
                  <a:txBody>
                    <a:bodyPr/>
                    <a:lstStyle/>
                    <a:p>
                      <a:endParaRPr lang="zh-TW" altLang="en-US"/>
                    </a:p>
                  </a:txBody>
                  <a:tcPr/>
                </a:tc>
                <a:tc rowSpan="2">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日常生活表現評量</a:t>
                      </a:r>
                    </a:p>
                  </a:txBody>
                  <a:tcPr marT="45703" marB="45703"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適性輔導</a:t>
                      </a:r>
                    </a:p>
                  </a:txBody>
                  <a:tcPr marT="45703" marB="45703"/>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extLst>
                  <a:ext uri="{0D108BD9-81ED-4DB2-BD59-A6C34878D82A}">
                    <a16:rowId xmlns:a16="http://schemas.microsoft.com/office/drawing/2014/main" val="10006"/>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體適能</a:t>
                      </a:r>
                    </a:p>
                  </a:txBody>
                  <a:tcPr marT="45703" marB="45703"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tc vMerge="1">
                  <a:txBody>
                    <a:bodyPr/>
                    <a:lstStyle/>
                    <a:p>
                      <a:pPr algn="ctr"/>
                      <a:endParaRPr lang="zh-TW" altLang="en-US" sz="2800" dirty="0"/>
                    </a:p>
                  </a:txBody>
                  <a:tcPr anchor="ctr"/>
                </a:tc>
                <a:tc>
                  <a:txBody>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國中教育會考</a:t>
                      </a:r>
                    </a:p>
                  </a:txBody>
                  <a:tcPr marT="45703" marB="45703"/>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extLst>
                  <a:ext uri="{0D108BD9-81ED-4DB2-BD59-A6C34878D82A}">
                    <a16:rowId xmlns:a16="http://schemas.microsoft.com/office/drawing/2014/main" val="10007"/>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其他</a:t>
                      </a:r>
                    </a:p>
                  </a:txBody>
                  <a:tcPr marT="45703" marB="45703"/>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03" marB="45703" anchor="ctr"/>
                </a:tc>
                <a:extLst>
                  <a:ext uri="{0D108BD9-81ED-4DB2-BD59-A6C34878D82A}">
                    <a16:rowId xmlns:a16="http://schemas.microsoft.com/office/drawing/2014/main" val="10008"/>
                  </a:ext>
                </a:extLst>
              </a:tr>
            </a:tbl>
          </a:graphicData>
        </a:graphic>
      </p:graphicFrame>
      <p:pic>
        <p:nvPicPr>
          <p:cNvPr id="6047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en-US" altLang="zh-TW" sz="4000"/>
              <a:t>[</a:t>
            </a:r>
            <a:r>
              <a:rPr lang="zh-TW" altLang="en-US" sz="4000"/>
              <a:t>聯免</a:t>
            </a:r>
            <a:r>
              <a:rPr lang="en-US" altLang="zh-TW" sz="4000"/>
              <a:t>] </a:t>
            </a:r>
            <a:r>
              <a:rPr lang="zh-TW" altLang="en-US" sz="4000"/>
              <a:t>多元學習表現</a:t>
            </a:r>
            <a:r>
              <a:rPr lang="en-US" altLang="zh-TW" sz="4000"/>
              <a:t>(1/4)</a:t>
            </a:r>
            <a:r>
              <a:rPr lang="zh-TW" altLang="en-US" sz="4000"/>
              <a:t> </a:t>
            </a:r>
            <a:r>
              <a:rPr lang="en-US" altLang="zh-TW" sz="4000"/>
              <a:t>– </a:t>
            </a:r>
            <a:r>
              <a:rPr lang="zh-TW" altLang="en-US" sz="4000"/>
              <a:t>競賽</a:t>
            </a:r>
          </a:p>
        </p:txBody>
      </p:sp>
      <p:graphicFrame>
        <p:nvGraphicFramePr>
          <p:cNvPr id="4" name="內容版面配置區 3"/>
          <p:cNvGraphicFramePr>
            <a:graphicFrameLocks noGrp="1"/>
          </p:cNvGraphicFramePr>
          <p:nvPr>
            <p:ph idx="1"/>
            <p:extLst/>
          </p:nvPr>
        </p:nvGraphicFramePr>
        <p:xfrm>
          <a:off x="457200" y="1268413"/>
          <a:ext cx="8229599" cy="3292476"/>
        </p:xfrm>
        <a:graphic>
          <a:graphicData uri="http://schemas.openxmlformats.org/drawingml/2006/table">
            <a:tbl>
              <a:tblPr firstRow="1" bandRow="1">
                <a:tableStyleId>{5940675A-B579-460E-94D1-54222C63F5DA}</a:tableStyleId>
              </a:tblPr>
              <a:tblGrid>
                <a:gridCol w="23146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594519">
                  <a:extLst>
                    <a:ext uri="{9D8B030D-6E8A-4147-A177-3AD203B41FA5}">
                      <a16:colId xmlns:a16="http://schemas.microsoft.com/office/drawing/2014/main" val="20004"/>
                    </a:ext>
                  </a:extLst>
                </a:gridCol>
              </a:tblGrid>
              <a:tr h="1067010">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競賽類型</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第一名</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第二名</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第三名</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第四至六名</a:t>
                      </a:r>
                    </a:p>
                  </a:txBody>
                  <a:tcPr marT="45723" marB="45723"/>
                </a:tc>
                <a:extLst>
                  <a:ext uri="{0D108BD9-81ED-4DB2-BD59-A6C34878D82A}">
                    <a16:rowId xmlns:a16="http://schemas.microsoft.com/office/drawing/2014/main" val="10000"/>
                  </a:ext>
                </a:extLst>
              </a:tr>
              <a:tr h="579228">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國際性競賽</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tc>
                <a:extLst>
                  <a:ext uri="{0D108BD9-81ED-4DB2-BD59-A6C34878D82A}">
                    <a16:rowId xmlns:a16="http://schemas.microsoft.com/office/drawing/2014/main" val="10001"/>
                  </a:ext>
                </a:extLst>
              </a:tr>
              <a:tr h="579228">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全國性競賽</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extLst>
                  <a:ext uri="{0D108BD9-81ED-4DB2-BD59-A6C34878D82A}">
                    <a16:rowId xmlns:a16="http://schemas.microsoft.com/office/drawing/2014/main" val="10002"/>
                  </a:ext>
                </a:extLst>
              </a:tr>
              <a:tr h="106701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tc>
                <a:extLst>
                  <a:ext uri="{0D108BD9-81ED-4DB2-BD59-A6C34878D82A}">
                    <a16:rowId xmlns:a16="http://schemas.microsoft.com/office/drawing/2014/main" val="10003"/>
                  </a:ext>
                </a:extLst>
              </a:tr>
            </a:tbl>
          </a:graphicData>
        </a:graphic>
      </p:graphicFrame>
      <p:sp>
        <p:nvSpPr>
          <p:cNvPr id="24617" name="文字方塊 4"/>
          <p:cNvSpPr txBox="1">
            <a:spLocks noChangeArrowheads="1"/>
          </p:cNvSpPr>
          <p:nvPr/>
        </p:nvSpPr>
        <p:spPr bwMode="auto">
          <a:xfrm>
            <a:off x="468313" y="461010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本項目積分上限為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分。同學年度同項競賽擇優</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次採計。</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國際性競賽（國際科技展覽、國際運動會）、全國性競賽以簡章所列競賽為限。</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區域及縣市競賽以地方政府機關主辦者為限，獲獎證明落款人：縣市為</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縣長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，直轄市為</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市長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或其所屬之</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一級機關首長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參賽者</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人以上視為團體，團體參賽依個人賽積分折半計算。</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競賽得獎應於</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國中就學期間且至</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取得為限。</a:t>
            </a:r>
          </a:p>
        </p:txBody>
      </p:sp>
      <p:pic>
        <p:nvPicPr>
          <p:cNvPr id="61476"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en-US" altLang="zh-TW" sz="4000"/>
              <a:t>[</a:t>
            </a:r>
            <a:r>
              <a:rPr lang="zh-TW" altLang="en-US" sz="4000"/>
              <a:t>聯免</a:t>
            </a:r>
            <a:r>
              <a:rPr lang="en-US" altLang="zh-TW" sz="4000"/>
              <a:t>] </a:t>
            </a:r>
            <a:r>
              <a:rPr lang="zh-TW" altLang="en-US" sz="4000"/>
              <a:t>多元學習表現</a:t>
            </a:r>
            <a:r>
              <a:rPr lang="en-US" altLang="zh-TW" sz="4000"/>
              <a:t>(1/4)</a:t>
            </a:r>
            <a:r>
              <a:rPr lang="zh-TW" altLang="en-US" sz="4000"/>
              <a:t> </a:t>
            </a:r>
            <a:r>
              <a:rPr lang="en-US" altLang="zh-TW" sz="4000"/>
              <a:t>– </a:t>
            </a:r>
            <a:r>
              <a:rPr lang="zh-TW" altLang="en-US" sz="4000"/>
              <a:t>競賽</a:t>
            </a:r>
          </a:p>
        </p:txBody>
      </p:sp>
      <p:graphicFrame>
        <p:nvGraphicFramePr>
          <p:cNvPr id="4" name="內容版面配置區 3"/>
          <p:cNvGraphicFramePr>
            <a:graphicFrameLocks noGrp="1"/>
          </p:cNvGraphicFramePr>
          <p:nvPr>
            <p:ph idx="1"/>
            <p:extLst/>
          </p:nvPr>
        </p:nvGraphicFramePr>
        <p:xfrm>
          <a:off x="457200" y="1268413"/>
          <a:ext cx="8229599" cy="3292476"/>
        </p:xfrm>
        <a:graphic>
          <a:graphicData uri="http://schemas.openxmlformats.org/drawingml/2006/table">
            <a:tbl>
              <a:tblPr firstRow="1" bandRow="1">
                <a:tableStyleId>{5940675A-B579-460E-94D1-54222C63F5DA}</a:tableStyleId>
              </a:tblPr>
              <a:tblGrid>
                <a:gridCol w="23146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594519">
                  <a:extLst>
                    <a:ext uri="{9D8B030D-6E8A-4147-A177-3AD203B41FA5}">
                      <a16:colId xmlns:a16="http://schemas.microsoft.com/office/drawing/2014/main" val="20004"/>
                    </a:ext>
                  </a:extLst>
                </a:gridCol>
              </a:tblGrid>
              <a:tr h="1067010">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競賽類型</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第一名</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第二名</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第三名</a:t>
                      </a:r>
                    </a:p>
                  </a:txBody>
                  <a:tcPr marT="45723" marB="45723"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第四至六名</a:t>
                      </a:r>
                    </a:p>
                  </a:txBody>
                  <a:tcPr marT="45723" marB="45723"/>
                </a:tc>
                <a:extLst>
                  <a:ext uri="{0D108BD9-81ED-4DB2-BD59-A6C34878D82A}">
                    <a16:rowId xmlns:a16="http://schemas.microsoft.com/office/drawing/2014/main" val="10000"/>
                  </a:ext>
                </a:extLst>
              </a:tr>
              <a:tr h="579228">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國際性競賽</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tc>
                <a:extLst>
                  <a:ext uri="{0D108BD9-81ED-4DB2-BD59-A6C34878D82A}">
                    <a16:rowId xmlns:a16="http://schemas.microsoft.com/office/drawing/2014/main" val="10001"/>
                  </a:ext>
                </a:extLst>
              </a:tr>
              <a:tr h="579228">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全國性競賽</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extLst>
                  <a:ext uri="{0D108BD9-81ED-4DB2-BD59-A6C34878D82A}">
                    <a16:rowId xmlns:a16="http://schemas.microsoft.com/office/drawing/2014/main" val="10002"/>
                  </a:ext>
                </a:extLst>
              </a:tr>
              <a:tr h="106701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T="45723" marB="45723"/>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3" marB="45723"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tc>
                <a:extLst>
                  <a:ext uri="{0D108BD9-81ED-4DB2-BD59-A6C34878D82A}">
                    <a16:rowId xmlns:a16="http://schemas.microsoft.com/office/drawing/2014/main" val="10003"/>
                  </a:ext>
                </a:extLst>
              </a:tr>
            </a:tbl>
          </a:graphicData>
        </a:graphic>
      </p:graphicFrame>
      <p:sp>
        <p:nvSpPr>
          <p:cNvPr id="24617" name="文字方塊 4"/>
          <p:cNvSpPr txBox="1">
            <a:spLocks noChangeArrowheads="1"/>
          </p:cNvSpPr>
          <p:nvPr/>
        </p:nvSpPr>
        <p:spPr bwMode="auto">
          <a:xfrm>
            <a:off x="468313" y="461010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本項目積分上限為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分。同學年度同項競賽擇優</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次採計。</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國際性競賽（國際科技展覽、國際運動會）、全國性競賽以簡章所列競賽為限。</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區域及縣市競賽以地方政府機關主辦者為限，獲獎證明落款人：縣市為</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縣長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，直轄市為</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市長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或其所屬之</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一級機關首長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參賽者</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人以上視為團體，團體參賽依個人賽積分折半計算。</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競賽得獎應於</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國中就學期間且至</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取得為限。</a:t>
            </a:r>
          </a:p>
        </p:txBody>
      </p:sp>
      <p:pic>
        <p:nvPicPr>
          <p:cNvPr id="61476"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68313" y="549275"/>
            <a:ext cx="8229600" cy="719138"/>
          </a:xfrm>
        </p:spPr>
        <p:txBody>
          <a:bodyPr>
            <a:normAutofit/>
          </a:bodyPr>
          <a:lstStyle/>
          <a:p>
            <a:pPr>
              <a:defRPr/>
            </a:pPr>
            <a:r>
              <a:rPr lang="en-US" altLang="zh-TW" sz="4000" b="1" dirty="0">
                <a:solidFill>
                  <a:srgbClr val="0000FF"/>
                </a:solidFill>
                <a:effectLst>
                  <a:outerShdw blurRad="38100" dist="38100" dir="2700000" algn="tl">
                    <a:srgbClr val="C0C0C0"/>
                  </a:outerShdw>
                </a:effectLst>
                <a:latin typeface="標楷體" pitchFamily="65" charset="-120"/>
                <a:ea typeface="標楷體" pitchFamily="65" charset="-120"/>
              </a:rPr>
              <a:t>--</a:t>
            </a:r>
            <a:r>
              <a:rPr lang="zh-TW" altLang="en-US" sz="4000" b="1" dirty="0">
                <a:solidFill>
                  <a:srgbClr val="0000FF"/>
                </a:solidFill>
                <a:effectLst>
                  <a:outerShdw blurRad="38100" dist="38100" dir="2700000" algn="tl">
                    <a:srgbClr val="C0C0C0"/>
                  </a:outerShdw>
                </a:effectLst>
                <a:latin typeface="標楷體" pitchFamily="65" charset="-120"/>
                <a:ea typeface="標楷體" pitchFamily="65" charset="-120"/>
              </a:rPr>
              <a:t>高中職升學進路</a:t>
            </a:r>
            <a:r>
              <a:rPr lang="en-US" altLang="zh-TW" sz="4000" b="1" dirty="0">
                <a:solidFill>
                  <a:srgbClr val="0000FF"/>
                </a:solidFill>
                <a:effectLst>
                  <a:outerShdw blurRad="38100" dist="38100" dir="2700000" algn="tl">
                    <a:srgbClr val="C0C0C0"/>
                  </a:outerShdw>
                </a:effectLst>
                <a:latin typeface="標楷體" pitchFamily="65" charset="-120"/>
                <a:ea typeface="標楷體" pitchFamily="65" charset="-120"/>
              </a:rPr>
              <a:t>--</a:t>
            </a:r>
            <a:endParaRPr lang="zh-TW" altLang="en-US" sz="4000" b="1" dirty="0">
              <a:solidFill>
                <a:srgbClr val="0000FF"/>
              </a:solidFill>
              <a:effectLst>
                <a:outerShdw blurRad="38100" dist="38100" dir="2700000" algn="tl">
                  <a:srgbClr val="C0C0C0"/>
                </a:outerShdw>
              </a:effectLst>
              <a:latin typeface="標楷體" pitchFamily="65" charset="-120"/>
              <a:ea typeface="標楷體" pitchFamily="65" charset="-120"/>
            </a:endParaRPr>
          </a:p>
        </p:txBody>
      </p:sp>
      <p:pic>
        <p:nvPicPr>
          <p:cNvPr id="198658"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341438"/>
            <a:ext cx="9144000" cy="5470525"/>
          </a:xfrm>
          <a:prstGeom prst="rect">
            <a:avLst/>
          </a:prstGeom>
          <a:noFill/>
          <a:ln w="9525">
            <a:noFill/>
            <a:miter lim="800000"/>
            <a:headEnd/>
            <a:tailEnd/>
          </a:ln>
        </p:spPr>
      </p:pic>
    </p:spTree>
    <p:extLst>
      <p:ext uri="{BB962C8B-B14F-4D97-AF65-F5344CB8AC3E}">
        <p14:creationId xmlns:p14="http://schemas.microsoft.com/office/powerpoint/2010/main" val="24323959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lstStyle/>
          <a:p>
            <a:r>
              <a:rPr lang="en-US" altLang="zh-TW" sz="3900"/>
              <a:t>[</a:t>
            </a:r>
            <a:r>
              <a:rPr lang="zh-TW" altLang="en-US" sz="3900"/>
              <a:t>聯免</a:t>
            </a:r>
            <a:r>
              <a:rPr lang="en-US" altLang="zh-TW" sz="3900"/>
              <a:t>] </a:t>
            </a:r>
            <a:r>
              <a:rPr lang="zh-TW" altLang="en-US" sz="3900"/>
              <a:t>多元學習表現</a:t>
            </a:r>
            <a:r>
              <a:rPr lang="en-US" altLang="zh-TW" sz="3900"/>
              <a:t>(2/4)</a:t>
            </a:r>
            <a:r>
              <a:rPr lang="zh-TW" altLang="en-US" sz="3900"/>
              <a:t> </a:t>
            </a:r>
            <a:r>
              <a:rPr lang="en-US" altLang="zh-TW" sz="3900"/>
              <a:t>– </a:t>
            </a:r>
            <a:r>
              <a:rPr lang="zh-TW" altLang="en-US" sz="3900"/>
              <a:t>服務學習</a:t>
            </a:r>
          </a:p>
        </p:txBody>
      </p:sp>
      <p:graphicFrame>
        <p:nvGraphicFramePr>
          <p:cNvPr id="4" name="內容版面配置區 3"/>
          <p:cNvGraphicFramePr>
            <a:graphicFrameLocks noGrp="1"/>
          </p:cNvGraphicFramePr>
          <p:nvPr>
            <p:ph idx="1"/>
          </p:nvPr>
        </p:nvGraphicFramePr>
        <p:xfrm>
          <a:off x="468313" y="1270000"/>
          <a:ext cx="8229600" cy="3962400"/>
        </p:xfrm>
        <a:graphic>
          <a:graphicData uri="http://schemas.openxmlformats.org/drawingml/2006/table">
            <a:tbl>
              <a:tblPr firstRow="1" bandRow="1">
                <a:tableStyleId>{5940675A-B579-460E-94D1-54222C63F5DA}</a:tableStyleId>
              </a:tblPr>
              <a:tblGrid>
                <a:gridCol w="4906888">
                  <a:extLst>
                    <a:ext uri="{9D8B030D-6E8A-4147-A177-3AD203B41FA5}">
                      <a16:colId xmlns:a16="http://schemas.microsoft.com/office/drawing/2014/main" val="20000"/>
                    </a:ext>
                  </a:extLst>
                </a:gridCol>
                <a:gridCol w="3322712">
                  <a:extLst>
                    <a:ext uri="{9D8B030D-6E8A-4147-A177-3AD203B41FA5}">
                      <a16:colId xmlns:a16="http://schemas.microsoft.com/office/drawing/2014/main" val="20001"/>
                    </a:ext>
                  </a:extLst>
                </a:gridCol>
              </a:tblGrid>
              <a:tr h="370840">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採計項目</a:t>
                      </a:r>
                    </a:p>
                  </a:txBody>
                  <a:tcP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積分採計方式</a:t>
                      </a:r>
                    </a:p>
                  </a:txBody>
                  <a:tcPr/>
                </a:tc>
                <a:extLst>
                  <a:ext uri="{0D108BD9-81ED-4DB2-BD59-A6C34878D82A}">
                    <a16:rowId xmlns:a16="http://schemas.microsoft.com/office/drawing/2014/main" val="10000"/>
                  </a:ext>
                </a:extLst>
              </a:tr>
              <a:tr h="3708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班級幹部</a:t>
                      </a:r>
                    </a:p>
                  </a:txBody>
                  <a:tcPr/>
                </a:tc>
                <a:tc rowSpan="3">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滿一學期得</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anchor="ctr"/>
                </a:tc>
                <a:extLst>
                  <a:ext uri="{0D108BD9-81ED-4DB2-BD59-A6C34878D82A}">
                    <a16:rowId xmlns:a16="http://schemas.microsoft.com/office/drawing/2014/main" val="10001"/>
                  </a:ext>
                </a:extLst>
              </a:tr>
              <a:tr h="3708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小老師</a:t>
                      </a:r>
                    </a:p>
                  </a:txBody>
                  <a:tcPr/>
                </a:tc>
                <a:tc vMerge="1">
                  <a:txBody>
                    <a:bodyPr/>
                    <a:lstStyle/>
                    <a:p>
                      <a:endParaRPr lang="zh-TW" altLang="en-US" sz="3200" dirty="0"/>
                    </a:p>
                  </a:txBody>
                  <a:tcPr/>
                </a:tc>
                <a:extLst>
                  <a:ext uri="{0D108BD9-81ED-4DB2-BD59-A6C34878D82A}">
                    <a16:rowId xmlns:a16="http://schemas.microsoft.com/office/drawing/2014/main" val="10002"/>
                  </a:ext>
                </a:extLst>
              </a:tr>
              <a:tr h="3708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社團幹部</a:t>
                      </a:r>
                    </a:p>
                  </a:txBody>
                  <a:tcPr/>
                </a:tc>
                <a:tc vMerge="1">
                  <a:txBody>
                    <a:bodyPr/>
                    <a:lstStyle/>
                    <a:p>
                      <a:endParaRPr lang="zh-TW" altLang="en-US" sz="3200" dirty="0"/>
                    </a:p>
                  </a:txBody>
                  <a:tcPr/>
                </a:tc>
                <a:extLst>
                  <a:ext uri="{0D108BD9-81ED-4DB2-BD59-A6C34878D82A}">
                    <a16:rowId xmlns:a16="http://schemas.microsoft.com/office/drawing/2014/main" val="10003"/>
                  </a:ext>
                </a:extLst>
              </a:tr>
              <a:tr h="3708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校內服務學習課程及活動</a:t>
                      </a:r>
                    </a:p>
                  </a:txBody>
                  <a:tcPr/>
                </a:tc>
                <a:tc rowSpan="2">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滿</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小時得</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anchor="ctr"/>
                </a:tc>
                <a:extLst>
                  <a:ext uri="{0D108BD9-81ED-4DB2-BD59-A6C34878D82A}">
                    <a16:rowId xmlns:a16="http://schemas.microsoft.com/office/drawing/2014/main" val="10004"/>
                  </a:ext>
                </a:extLst>
              </a:tr>
              <a:tr h="3708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校外參加志工服務或社區服務</a:t>
                      </a:r>
                    </a:p>
                  </a:txBody>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25623" name="文字方塊 4"/>
          <p:cNvSpPr txBox="1">
            <a:spLocks noChangeArrowheads="1"/>
          </p:cNvSpPr>
          <p:nvPr/>
        </p:nvSpPr>
        <p:spPr bwMode="auto">
          <a:xfrm>
            <a:off x="479425" y="5157788"/>
            <a:ext cx="8207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本項目積分上限為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同一學期同時擔任班級幹部、小老師或社團幹部，仍以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分採計。</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除副班長、副社長以外之其餘副級幹部皆不採計。</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服務時數應於</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國中就學期間且至</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取得為限。</a:t>
            </a:r>
          </a:p>
        </p:txBody>
      </p:sp>
      <p:pic>
        <p:nvPicPr>
          <p:cNvPr id="63512"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a:xfrm>
            <a:off x="250825" y="274638"/>
            <a:ext cx="8642350" cy="1143000"/>
          </a:xfrm>
        </p:spPr>
        <p:txBody>
          <a:bodyPr/>
          <a:lstStyle/>
          <a:p>
            <a:r>
              <a:rPr lang="en-US" altLang="zh-TW" sz="3600"/>
              <a:t>[</a:t>
            </a:r>
            <a:r>
              <a:rPr lang="zh-TW" altLang="en-US" sz="3600"/>
              <a:t>聯免</a:t>
            </a:r>
            <a:r>
              <a:rPr lang="en-US" altLang="zh-TW" sz="3600"/>
              <a:t>] </a:t>
            </a:r>
            <a:r>
              <a:rPr lang="zh-TW" altLang="en-US" sz="3600"/>
              <a:t>多元學習表現</a:t>
            </a:r>
            <a:r>
              <a:rPr lang="en-US" altLang="zh-TW" sz="3600"/>
              <a:t>(3/4)</a:t>
            </a:r>
            <a:br>
              <a:rPr lang="en-US" altLang="zh-TW" sz="3600"/>
            </a:br>
            <a:r>
              <a:rPr lang="zh-TW" altLang="en-US" sz="3600"/>
              <a:t>日常生活表現評量</a:t>
            </a:r>
          </a:p>
        </p:txBody>
      </p:sp>
      <p:graphicFrame>
        <p:nvGraphicFramePr>
          <p:cNvPr id="4" name="內容版面配置區 3"/>
          <p:cNvGraphicFramePr>
            <a:graphicFrameLocks noGrp="1"/>
          </p:cNvGraphicFramePr>
          <p:nvPr>
            <p:ph idx="1"/>
          </p:nvPr>
        </p:nvGraphicFramePr>
        <p:xfrm>
          <a:off x="457200" y="1600200"/>
          <a:ext cx="8229600" cy="4359273"/>
        </p:xfrm>
        <a:graphic>
          <a:graphicData uri="http://schemas.openxmlformats.org/drawingml/2006/table">
            <a:tbl>
              <a:tblPr firstRow="1" bandRow="1">
                <a:tableStyleId>{5940675A-B579-460E-94D1-54222C63F5DA}</a:tableStyleId>
              </a:tblPr>
              <a:tblGrid>
                <a:gridCol w="5410944">
                  <a:extLst>
                    <a:ext uri="{9D8B030D-6E8A-4147-A177-3AD203B41FA5}">
                      <a16:colId xmlns:a16="http://schemas.microsoft.com/office/drawing/2014/main" val="20000"/>
                    </a:ext>
                  </a:extLst>
                </a:gridCol>
                <a:gridCol w="2818656">
                  <a:extLst>
                    <a:ext uri="{9D8B030D-6E8A-4147-A177-3AD203B41FA5}">
                      <a16:colId xmlns:a16="http://schemas.microsoft.com/office/drawing/2014/main" val="20001"/>
                    </a:ext>
                  </a:extLst>
                </a:gridCol>
              </a:tblGrid>
              <a:tr h="579204">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採計項目</a:t>
                      </a:r>
                    </a:p>
                  </a:txBody>
                  <a:tcPr marT="45727" marB="45727"/>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積分採計方式</a:t>
                      </a:r>
                    </a:p>
                  </a:txBody>
                  <a:tcPr marT="45727" marB="45727"/>
                </a:tc>
                <a:extLst>
                  <a:ext uri="{0D108BD9-81ED-4DB2-BD59-A6C34878D82A}">
                    <a16:rowId xmlns:a16="http://schemas.microsoft.com/office/drawing/2014/main" val="10000"/>
                  </a:ext>
                </a:extLst>
              </a:tr>
              <a:tr h="1066955">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無小過以上處分，獎懲相抵後得</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次大功</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含以上</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7" marB="45727" anchor="ctr"/>
                </a:tc>
                <a:extLst>
                  <a:ext uri="{0D108BD9-81ED-4DB2-BD59-A6C34878D82A}">
                    <a16:rowId xmlns:a16="http://schemas.microsoft.com/office/drawing/2014/main" val="10001"/>
                  </a:ext>
                </a:extLst>
              </a:tr>
              <a:tr h="1066955">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無小過以上處分，獎懲相抵後得</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次小功</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含以上</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7" marB="45727" anchor="ctr"/>
                </a:tc>
                <a:extLst>
                  <a:ext uri="{0D108BD9-81ED-4DB2-BD59-A6C34878D82A}">
                    <a16:rowId xmlns:a16="http://schemas.microsoft.com/office/drawing/2014/main" val="10002"/>
                  </a:ext>
                </a:extLst>
              </a:tr>
              <a:tr h="1066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無小過以上處分，獎懲相抵後得</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次嘉獎</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含以上</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7" marB="45727" anchor="ctr"/>
                </a:tc>
                <a:extLst>
                  <a:ext uri="{0D108BD9-81ED-4DB2-BD59-A6C34878D82A}">
                    <a16:rowId xmlns:a16="http://schemas.microsoft.com/office/drawing/2014/main" val="10003"/>
                  </a:ext>
                </a:extLst>
              </a:tr>
              <a:tr h="579204">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獎懲相抵後無任何懲處紀錄</a:t>
                      </a:r>
                    </a:p>
                  </a:txBody>
                  <a:tcPr marT="45727" marB="45727"/>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7" marB="45727" anchor="ctr"/>
                </a:tc>
                <a:extLst>
                  <a:ext uri="{0D108BD9-81ED-4DB2-BD59-A6C34878D82A}">
                    <a16:rowId xmlns:a16="http://schemas.microsoft.com/office/drawing/2014/main" val="10004"/>
                  </a:ext>
                </a:extLst>
              </a:tr>
            </a:tbl>
          </a:graphicData>
        </a:graphic>
      </p:graphicFrame>
      <p:pic>
        <p:nvPicPr>
          <p:cNvPr id="64535"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p:txBody>
          <a:bodyPr/>
          <a:lstStyle/>
          <a:p>
            <a:r>
              <a:rPr lang="en-US" altLang="zh-TW" sz="4000"/>
              <a:t>[</a:t>
            </a:r>
            <a:r>
              <a:rPr lang="zh-TW" altLang="en-US" sz="4000"/>
              <a:t>聯免</a:t>
            </a:r>
            <a:r>
              <a:rPr lang="en-US" altLang="zh-TW" sz="4000"/>
              <a:t>]</a:t>
            </a:r>
            <a:r>
              <a:rPr lang="zh-TW" altLang="en-US" sz="4000"/>
              <a:t> 多元學習表現</a:t>
            </a:r>
            <a:r>
              <a:rPr lang="en-US" altLang="zh-TW" sz="4000"/>
              <a:t>(4/4)</a:t>
            </a:r>
            <a:r>
              <a:rPr lang="zh-TW" altLang="en-US" sz="4000"/>
              <a:t> </a:t>
            </a:r>
            <a:r>
              <a:rPr lang="en-US" altLang="zh-TW" sz="4000"/>
              <a:t>– </a:t>
            </a:r>
            <a:r>
              <a:rPr lang="zh-TW" altLang="en-US" sz="4000"/>
              <a:t>體適能</a:t>
            </a:r>
          </a:p>
        </p:txBody>
      </p:sp>
      <p:graphicFrame>
        <p:nvGraphicFramePr>
          <p:cNvPr id="4" name="內容版面配置區 3"/>
          <p:cNvGraphicFramePr>
            <a:graphicFrameLocks noGrp="1"/>
          </p:cNvGraphicFramePr>
          <p:nvPr>
            <p:ph idx="1"/>
          </p:nvPr>
        </p:nvGraphicFramePr>
        <p:xfrm>
          <a:off x="457200" y="1600200"/>
          <a:ext cx="8229600" cy="2971799"/>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3387824">
                  <a:extLst>
                    <a:ext uri="{9D8B030D-6E8A-4147-A177-3AD203B41FA5}">
                      <a16:colId xmlns:a16="http://schemas.microsoft.com/office/drawing/2014/main" val="20001"/>
                    </a:ext>
                  </a:extLst>
                </a:gridCol>
                <a:gridCol w="2098576">
                  <a:extLst>
                    <a:ext uri="{9D8B030D-6E8A-4147-A177-3AD203B41FA5}">
                      <a16:colId xmlns:a16="http://schemas.microsoft.com/office/drawing/2014/main" val="20002"/>
                    </a:ext>
                  </a:extLst>
                </a:gridCol>
              </a:tblGrid>
              <a:tr h="579114">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採計項目</a:t>
                      </a:r>
                    </a:p>
                  </a:txBody>
                  <a:tcPr marT="45717" marB="45717" anchor="ctr"/>
                </a:tc>
                <a:tc gridSpan="2">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積分採計方式</a:t>
                      </a:r>
                    </a:p>
                  </a:txBody>
                  <a:tcPr marT="45717" marB="45717" anchor="ctr"/>
                </a:tc>
                <a:tc hMerge="1">
                  <a:txBody>
                    <a:bodyPr/>
                    <a:lstStyle/>
                    <a:p>
                      <a:endParaRPr lang="zh-TW" altLang="en-US" sz="3200" dirty="0"/>
                    </a:p>
                  </a:txBody>
                  <a:tcPr/>
                </a:tc>
                <a:extLst>
                  <a:ext uri="{0D108BD9-81ED-4DB2-BD59-A6C34878D82A}">
                    <a16:rowId xmlns:a16="http://schemas.microsoft.com/office/drawing/2014/main" val="10000"/>
                  </a:ext>
                </a:extLst>
              </a:tr>
              <a:tr h="765477">
                <a:tc rowSpan="3">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肌耐力</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柔軟度</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瞬發力</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心肺耐力</a:t>
                      </a:r>
                    </a:p>
                  </a:txBody>
                  <a:tcPr marT="45717" marB="45717"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其中</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項達標準</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1"/>
                  </a:ext>
                </a:extLst>
              </a:tr>
              <a:tr h="839718">
                <a:tc vMerge="1">
                  <a:txBody>
                    <a:bodyPr/>
                    <a:lstStyle/>
                    <a:p>
                      <a:endParaRPr lang="zh-TW" altLang="en-US" sz="3200" dirty="0"/>
                    </a:p>
                  </a:txBody>
                  <a:tcP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其中</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項達標準</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2"/>
                  </a:ext>
                </a:extLst>
              </a:tr>
              <a:tr h="787490">
                <a:tc vMerge="1">
                  <a:txBody>
                    <a:bodyPr/>
                    <a:lstStyle/>
                    <a:p>
                      <a:endParaRPr lang="zh-TW" altLang="en-US" sz="3200" dirty="0"/>
                    </a:p>
                  </a:txBody>
                  <a:tcP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其中</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項達標準</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3"/>
                  </a:ext>
                </a:extLst>
              </a:tr>
            </a:tbl>
          </a:graphicData>
        </a:graphic>
      </p:graphicFrame>
      <p:sp>
        <p:nvSpPr>
          <p:cNvPr id="5" name="文字方塊 4"/>
          <p:cNvSpPr txBox="1">
            <a:spLocks noChangeArrowheads="1"/>
          </p:cNvSpPr>
          <p:nvPr/>
        </p:nvSpPr>
        <p:spPr bwMode="auto">
          <a:xfrm>
            <a:off x="468313" y="4724400"/>
            <a:ext cx="8207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檢測門檻之標準，依教育部體育署之規定為中等（即</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PR</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值</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）以上（含金牌、銀牌、銅牌）</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持有</a:t>
            </a:r>
            <a:r>
              <a:rPr lang="zh-TW" altLang="en-US" u="sng" dirty="0">
                <a:latin typeface="Times New Roman" panose="02020603050405020304" pitchFamily="18" charset="0"/>
                <a:ea typeface="標楷體" panose="03000509000000000000" pitchFamily="65" charset="-120"/>
                <a:cs typeface="Times New Roman" panose="02020603050405020304" pitchFamily="18" charset="0"/>
              </a:rPr>
              <a:t>各級主管機關特殊教育學生鑑定</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u="sng" dirty="0">
                <a:latin typeface="Times New Roman" panose="02020603050405020304" pitchFamily="18" charset="0"/>
                <a:ea typeface="標楷體" panose="03000509000000000000" pitchFamily="65" charset="-120"/>
                <a:cs typeface="Times New Roman" panose="02020603050405020304" pitchFamily="18" charset="0"/>
              </a:rPr>
              <a:t>就學輔導會鑑定為身心障礙學生</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之證明，或</a:t>
            </a:r>
            <a:r>
              <a:rPr lang="zh-TW" altLang="en-US" u="sng" dirty="0">
                <a:latin typeface="Times New Roman" panose="02020603050405020304" pitchFamily="18" charset="0"/>
                <a:ea typeface="標楷體" panose="03000509000000000000" pitchFamily="65" charset="-120"/>
                <a:cs typeface="Times New Roman" panose="02020603050405020304" pitchFamily="18" charset="0"/>
              </a:rPr>
              <a:t>領有身心障礙手冊</a:t>
            </a:r>
            <a:r>
              <a:rPr lang="en-US" altLang="zh-TW"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u="sng" dirty="0">
                <a:latin typeface="Times New Roman" panose="02020603050405020304" pitchFamily="18" charset="0"/>
                <a:ea typeface="標楷體" panose="03000509000000000000" pitchFamily="65" charset="-120"/>
                <a:cs typeface="Times New Roman" panose="02020603050405020304" pitchFamily="18" charset="0"/>
              </a:rPr>
              <a:t>證明</a:t>
            </a:r>
            <a:r>
              <a:rPr lang="en-US" altLang="zh-TW"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者，或</a:t>
            </a:r>
            <a:r>
              <a:rPr lang="zh-TW" altLang="en-US" u="sng" dirty="0">
                <a:latin typeface="Times New Roman" panose="02020603050405020304" pitchFamily="18" charset="0"/>
                <a:ea typeface="標楷體" panose="03000509000000000000" pitchFamily="65" charset="-120"/>
                <a:cs typeface="Times New Roman" panose="02020603050405020304" pitchFamily="18" charset="0"/>
              </a:rPr>
              <a:t>持有公立醫院證明為重大傷病、體弱之學生</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，考量學生身心發展差異及就學權益，將比照</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項達門檻標準者得</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a:t>
            </a:r>
          </a:p>
        </p:txBody>
      </p:sp>
      <p:pic>
        <p:nvPicPr>
          <p:cNvPr id="66583"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txBox="1">
            <a:spLocks/>
          </p:cNvSpPr>
          <p:nvPr/>
        </p:nvSpPr>
        <p:spPr bwMode="auto">
          <a:xfrm>
            <a:off x="457200" y="4857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sz="440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a:latin typeface="Times New Roman" panose="02020603050405020304" pitchFamily="18" charset="0"/>
                <a:ea typeface="標楷體" panose="03000509000000000000" pitchFamily="65" charset="-120"/>
                <a:cs typeface="Times New Roman" panose="02020603050405020304" pitchFamily="18" charset="0"/>
              </a:rPr>
              <a:t>聯免</a:t>
            </a:r>
            <a:r>
              <a:rPr lang="en-US" altLang="zh-TW" sz="4400">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4400">
                <a:latin typeface="Times New Roman" panose="02020603050405020304" pitchFamily="18" charset="0"/>
                <a:ea typeface="標楷體" panose="03000509000000000000" pitchFamily="65" charset="-120"/>
                <a:cs typeface="Times New Roman" panose="02020603050405020304" pitchFamily="18" charset="0"/>
              </a:rPr>
              <a:t>技藝優良</a:t>
            </a:r>
          </a:p>
        </p:txBody>
      </p:sp>
      <p:graphicFrame>
        <p:nvGraphicFramePr>
          <p:cNvPr id="3" name="內容版面配置區 3"/>
          <p:cNvGraphicFramePr>
            <a:graphicFrameLocks/>
          </p:cNvGraphicFramePr>
          <p:nvPr/>
        </p:nvGraphicFramePr>
        <p:xfrm>
          <a:off x="457200" y="1600200"/>
          <a:ext cx="8229600" cy="44069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3387824">
                  <a:extLst>
                    <a:ext uri="{9D8B030D-6E8A-4147-A177-3AD203B41FA5}">
                      <a16:colId xmlns:a16="http://schemas.microsoft.com/office/drawing/2014/main" val="20001"/>
                    </a:ext>
                  </a:extLst>
                </a:gridCol>
                <a:gridCol w="2098576">
                  <a:extLst>
                    <a:ext uri="{9D8B030D-6E8A-4147-A177-3AD203B41FA5}">
                      <a16:colId xmlns:a16="http://schemas.microsoft.com/office/drawing/2014/main" val="20002"/>
                    </a:ext>
                  </a:extLst>
                </a:gridCol>
              </a:tblGrid>
              <a:tr h="745816">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採計項目</a:t>
                      </a:r>
                    </a:p>
                  </a:txBody>
                  <a:tcPr marT="45714" marB="45714" anchor="ctr"/>
                </a:tc>
                <a:tc gridSpan="2">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積分採計方式</a:t>
                      </a:r>
                    </a:p>
                  </a:txBody>
                  <a:tcPr marT="45714" marB="45714" anchor="ctr"/>
                </a:tc>
                <a:tc hMerge="1">
                  <a:txBody>
                    <a:bodyPr/>
                    <a:lstStyle/>
                    <a:p>
                      <a:endParaRPr lang="zh-TW" altLang="en-US" sz="3200" dirty="0"/>
                    </a:p>
                  </a:txBody>
                  <a:tcPr/>
                </a:tc>
                <a:extLst>
                  <a:ext uri="{0D108BD9-81ED-4DB2-BD59-A6C34878D82A}">
                    <a16:rowId xmlns:a16="http://schemas.microsoft.com/office/drawing/2014/main" val="10000"/>
                  </a:ext>
                </a:extLst>
              </a:tr>
              <a:tr h="1226753">
                <a:tc rowSpan="3">
                  <a:txBody>
                    <a:bodyPr/>
                    <a:lstStyle/>
                    <a:p>
                      <a:pPr algn="l"/>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技藝教育課程平均總成績</a:t>
                      </a:r>
                    </a:p>
                  </a:txBody>
                  <a:tcPr marT="45714" marB="45714" anchor="ctr"/>
                </a:tc>
                <a:tc>
                  <a:txBody>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分以上者</a:t>
                      </a:r>
                    </a:p>
                  </a:txBody>
                  <a:tcPr marT="45714" marB="45714"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4" marB="45714" anchor="ctr"/>
                </a:tc>
                <a:extLst>
                  <a:ext uri="{0D108BD9-81ED-4DB2-BD59-A6C34878D82A}">
                    <a16:rowId xmlns:a16="http://schemas.microsoft.com/office/drawing/2014/main" val="10001"/>
                  </a:ext>
                </a:extLst>
              </a:tr>
              <a:tr h="1295982">
                <a:tc vMerge="1">
                  <a:txBody>
                    <a:bodyPr/>
                    <a:lstStyle/>
                    <a:p>
                      <a:endParaRPr lang="zh-TW" alt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分以上未滿</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分者</a:t>
                      </a:r>
                    </a:p>
                  </a:txBody>
                  <a:tcPr marT="45714" marB="45714"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4" marB="45714" anchor="ctr"/>
                </a:tc>
                <a:extLst>
                  <a:ext uri="{0D108BD9-81ED-4DB2-BD59-A6C34878D82A}">
                    <a16:rowId xmlns:a16="http://schemas.microsoft.com/office/drawing/2014/main" val="10002"/>
                  </a:ext>
                </a:extLst>
              </a:tr>
              <a:tr h="1138349">
                <a:tc vMerge="1">
                  <a:txBody>
                    <a:bodyPr/>
                    <a:lstStyle/>
                    <a:p>
                      <a:endParaRPr lang="zh-TW" alt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分以上未滿</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分者</a:t>
                      </a:r>
                    </a:p>
                  </a:txBody>
                  <a:tcPr marT="45714" marB="45714"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4" marB="45714" anchor="ctr"/>
                </a:tc>
                <a:extLst>
                  <a:ext uri="{0D108BD9-81ED-4DB2-BD59-A6C34878D82A}">
                    <a16:rowId xmlns:a16="http://schemas.microsoft.com/office/drawing/2014/main" val="10003"/>
                  </a:ext>
                </a:extLst>
              </a:tr>
            </a:tbl>
          </a:graphicData>
        </a:graphic>
      </p:graphicFrame>
      <p:pic>
        <p:nvPicPr>
          <p:cNvPr id="67606"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lstStyle/>
          <a:p>
            <a:r>
              <a:rPr lang="en-US" altLang="zh-TW" sz="4000"/>
              <a:t>[</a:t>
            </a:r>
            <a:r>
              <a:rPr lang="zh-TW" altLang="en-US" sz="4000"/>
              <a:t>聯免</a:t>
            </a:r>
            <a:r>
              <a:rPr lang="en-US" altLang="zh-TW" sz="4000"/>
              <a:t>] </a:t>
            </a:r>
            <a:r>
              <a:rPr lang="zh-TW" altLang="en-US" sz="4000"/>
              <a:t>適性輔導</a:t>
            </a:r>
          </a:p>
        </p:txBody>
      </p:sp>
      <p:graphicFrame>
        <p:nvGraphicFramePr>
          <p:cNvPr id="4" name="內容版面配置區 3"/>
          <p:cNvGraphicFramePr>
            <a:graphicFrameLocks noGrp="1"/>
          </p:cNvGraphicFramePr>
          <p:nvPr>
            <p:ph idx="1"/>
          </p:nvPr>
        </p:nvGraphicFramePr>
        <p:xfrm>
          <a:off x="457200" y="1600200"/>
          <a:ext cx="8229600" cy="4406900"/>
        </p:xfrm>
        <a:graphic>
          <a:graphicData uri="http://schemas.openxmlformats.org/drawingml/2006/table">
            <a:tbl>
              <a:tblPr firstRow="1" bandRow="1">
                <a:tableStyleId>{5940675A-B579-460E-94D1-54222C63F5DA}</a:tableStyleId>
              </a:tblPr>
              <a:tblGrid>
                <a:gridCol w="3178696">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098576">
                  <a:extLst>
                    <a:ext uri="{9D8B030D-6E8A-4147-A177-3AD203B41FA5}">
                      <a16:colId xmlns:a16="http://schemas.microsoft.com/office/drawing/2014/main" val="20002"/>
                    </a:ext>
                  </a:extLst>
                </a:gridCol>
              </a:tblGrid>
              <a:tr h="745816">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採計項目</a:t>
                      </a:r>
                    </a:p>
                  </a:txBody>
                  <a:tcPr marT="45714" marB="45714" anchor="ctr"/>
                </a:tc>
                <a:tc gridSpan="2">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積分採計方式</a:t>
                      </a:r>
                    </a:p>
                  </a:txBody>
                  <a:tcPr marT="45714" marB="45714" anchor="ctr"/>
                </a:tc>
                <a:tc hMerge="1">
                  <a:txBody>
                    <a:bodyPr/>
                    <a:lstStyle/>
                    <a:p>
                      <a:endParaRPr lang="zh-TW" altLang="en-US" sz="3200" dirty="0"/>
                    </a:p>
                  </a:txBody>
                  <a:tcPr/>
                </a:tc>
                <a:extLst>
                  <a:ext uri="{0D108BD9-81ED-4DB2-BD59-A6C34878D82A}">
                    <a16:rowId xmlns:a16="http://schemas.microsoft.com/office/drawing/2014/main" val="10000"/>
                  </a:ext>
                </a:extLst>
              </a:tr>
              <a:tr h="1226753">
                <a:tc rowSpan="3">
                  <a:txBody>
                    <a:bodyPr/>
                    <a:lstStyle/>
                    <a:p>
                      <a:pPr algn="l"/>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生涯發展規劃書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algn="l"/>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中：</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「家長意見」「導師意見」「輔導教師意見」</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勾選結果</a:t>
                      </a:r>
                    </a:p>
                  </a:txBody>
                  <a:tcPr marT="45714" marB="45714"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者皆勾選五專</a:t>
                      </a:r>
                    </a:p>
                  </a:txBody>
                  <a:tcPr marT="45714" marB="45714"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4" marB="45714" anchor="ctr"/>
                </a:tc>
                <a:extLst>
                  <a:ext uri="{0D108BD9-81ED-4DB2-BD59-A6C34878D82A}">
                    <a16:rowId xmlns:a16="http://schemas.microsoft.com/office/drawing/2014/main"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任</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者勾選五專</a:t>
                      </a:r>
                    </a:p>
                  </a:txBody>
                  <a:tcPr marT="45714" marB="45714"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4" marB="45714" anchor="ctr"/>
                </a:tc>
                <a:extLst>
                  <a:ext uri="{0D108BD9-81ED-4DB2-BD59-A6C34878D82A}">
                    <a16:rowId xmlns:a16="http://schemas.microsoft.com/office/drawing/2014/main"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任</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者勾選五專</a:t>
                      </a:r>
                    </a:p>
                  </a:txBody>
                  <a:tcPr marT="45714" marB="45714"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4" marB="45714" anchor="ctr"/>
                </a:tc>
                <a:extLst>
                  <a:ext uri="{0D108BD9-81ED-4DB2-BD59-A6C34878D82A}">
                    <a16:rowId xmlns:a16="http://schemas.microsoft.com/office/drawing/2014/main" val="10003"/>
                  </a:ext>
                </a:extLst>
              </a:tr>
            </a:tbl>
          </a:graphicData>
        </a:graphic>
      </p:graphicFrame>
      <p:sp>
        <p:nvSpPr>
          <p:cNvPr id="70678" name="文字方塊 4"/>
          <p:cNvSpPr txBox="1">
            <a:spLocks noChangeArrowheads="1"/>
          </p:cNvSpPr>
          <p:nvPr/>
        </p:nvSpPr>
        <p:spPr bwMode="auto">
          <a:xfrm>
            <a:off x="468313" y="6092825"/>
            <a:ext cx="820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註：若報名學生為非應屆畢業生，則本項積分以</a:t>
            </a:r>
            <a:r>
              <a:rPr lang="en-US" altLang="zh-TW" sz="180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a:latin typeface="Times New Roman" panose="02020603050405020304" pitchFamily="18" charset="0"/>
                <a:ea typeface="標楷體" panose="03000509000000000000" pitchFamily="65" charset="-120"/>
                <a:cs typeface="Times New Roman" panose="02020603050405020304" pitchFamily="18" charset="0"/>
              </a:rPr>
              <a:t>分計。</a:t>
            </a:r>
          </a:p>
        </p:txBody>
      </p:sp>
      <p:pic>
        <p:nvPicPr>
          <p:cNvPr id="70679"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r>
              <a:rPr lang="en-US" altLang="zh-TW" sz="4000"/>
              <a:t>[</a:t>
            </a:r>
            <a:r>
              <a:rPr lang="zh-TW" altLang="en-US" sz="4000"/>
              <a:t>聯免</a:t>
            </a:r>
            <a:r>
              <a:rPr lang="en-US" altLang="zh-TW" sz="4000"/>
              <a:t>] </a:t>
            </a:r>
            <a:r>
              <a:rPr lang="zh-TW" altLang="en-US" sz="4000"/>
              <a:t>國中教育會考</a:t>
            </a:r>
          </a:p>
        </p:txBody>
      </p:sp>
      <p:graphicFrame>
        <p:nvGraphicFramePr>
          <p:cNvPr id="4" name="內容版面配置區 3"/>
          <p:cNvGraphicFramePr>
            <a:graphicFrameLocks noGrp="1"/>
          </p:cNvGraphicFramePr>
          <p:nvPr>
            <p:ph idx="1"/>
          </p:nvPr>
        </p:nvGraphicFramePr>
        <p:xfrm>
          <a:off x="457200" y="1600200"/>
          <a:ext cx="8229598" cy="4205289"/>
        </p:xfrm>
        <a:graphic>
          <a:graphicData uri="http://schemas.openxmlformats.org/drawingml/2006/table">
            <a:tbl>
              <a:tblPr firstRow="1" bandRow="1">
                <a:tableStyleId>{5940675A-B579-460E-94D1-54222C63F5DA}</a:tableStyleId>
              </a:tblPr>
              <a:tblGrid>
                <a:gridCol w="2026568">
                  <a:extLst>
                    <a:ext uri="{9D8B030D-6E8A-4147-A177-3AD203B41FA5}">
                      <a16:colId xmlns:a16="http://schemas.microsoft.com/office/drawing/2014/main" val="20000"/>
                    </a:ext>
                  </a:extLst>
                </a:gridCol>
                <a:gridCol w="1240606">
                  <a:extLst>
                    <a:ext uri="{9D8B030D-6E8A-4147-A177-3AD203B41FA5}">
                      <a16:colId xmlns:a16="http://schemas.microsoft.com/office/drawing/2014/main" val="20001"/>
                    </a:ext>
                  </a:extLst>
                </a:gridCol>
                <a:gridCol w="1240606">
                  <a:extLst>
                    <a:ext uri="{9D8B030D-6E8A-4147-A177-3AD203B41FA5}">
                      <a16:colId xmlns:a16="http://schemas.microsoft.com/office/drawing/2014/main" val="20002"/>
                    </a:ext>
                  </a:extLst>
                </a:gridCol>
                <a:gridCol w="1240606">
                  <a:extLst>
                    <a:ext uri="{9D8B030D-6E8A-4147-A177-3AD203B41FA5}">
                      <a16:colId xmlns:a16="http://schemas.microsoft.com/office/drawing/2014/main" val="20003"/>
                    </a:ext>
                  </a:extLst>
                </a:gridCol>
                <a:gridCol w="1240606">
                  <a:extLst>
                    <a:ext uri="{9D8B030D-6E8A-4147-A177-3AD203B41FA5}">
                      <a16:colId xmlns:a16="http://schemas.microsoft.com/office/drawing/2014/main" val="20004"/>
                    </a:ext>
                  </a:extLst>
                </a:gridCol>
                <a:gridCol w="1240606">
                  <a:extLst>
                    <a:ext uri="{9D8B030D-6E8A-4147-A177-3AD203B41FA5}">
                      <a16:colId xmlns:a16="http://schemas.microsoft.com/office/drawing/2014/main" val="20005"/>
                    </a:ext>
                  </a:extLst>
                </a:gridCol>
              </a:tblGrid>
              <a:tr h="841058">
                <a:tc rowSpan="2">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會考成績</a:t>
                      </a:r>
                    </a:p>
                  </a:txBody>
                  <a:tcPr marT="45722" marB="45722" anchor="ctr"/>
                </a:tc>
                <a:tc gridSpan="5">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採計科目</a:t>
                      </a:r>
                    </a:p>
                  </a:txBody>
                  <a:tcPr marT="45722" marB="45722" anchor="ct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國文</a:t>
                      </a:r>
                    </a:p>
                  </a:txBody>
                  <a:tcPr marT="45722" marB="45722"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數學</a:t>
                      </a:r>
                    </a:p>
                  </a:txBody>
                  <a:tcPr marT="45722" marB="45722"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英語</a:t>
                      </a:r>
                    </a:p>
                  </a:txBody>
                  <a:tcPr marT="45722" marB="45722"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自然</a:t>
                      </a:r>
                    </a:p>
                  </a:txBody>
                  <a:tcPr marT="45722" marB="45722"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社會</a:t>
                      </a:r>
                    </a:p>
                  </a:txBody>
                  <a:tcPr marT="45722" marB="45722" anchor="ctr"/>
                </a:tc>
                <a:extLst>
                  <a:ext uri="{0D108BD9-81ED-4DB2-BD59-A6C34878D82A}">
                    <a16:rowId xmlns:a16="http://schemas.microsoft.com/office/drawing/2014/main" val="10001"/>
                  </a:ext>
                </a:extLst>
              </a:tr>
              <a:tr h="841057">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精熟</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extLst>
                  <a:ext uri="{0D108BD9-81ED-4DB2-BD59-A6C34878D82A}">
                    <a16:rowId xmlns:a16="http://schemas.microsoft.com/office/drawing/2014/main" val="10002"/>
                  </a:ext>
                </a:extLst>
              </a:tr>
              <a:tr h="841058">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基礎</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extLst>
                  <a:ext uri="{0D108BD9-81ED-4DB2-BD59-A6C34878D82A}">
                    <a16:rowId xmlns:a16="http://schemas.microsoft.com/office/drawing/2014/main" val="10003"/>
                  </a:ext>
                </a:extLst>
              </a:tr>
              <a:tr h="841058">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待加強</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2" marB="45722" anchor="ctr"/>
                </a:tc>
                <a:extLst>
                  <a:ext uri="{0D108BD9-81ED-4DB2-BD59-A6C34878D82A}">
                    <a16:rowId xmlns:a16="http://schemas.microsoft.com/office/drawing/2014/main" val="10004"/>
                  </a:ext>
                </a:extLst>
              </a:tr>
            </a:tbl>
          </a:graphicData>
        </a:graphic>
      </p:graphicFrame>
      <p:pic>
        <p:nvPicPr>
          <p:cNvPr id="7172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p:txBody>
          <a:bodyPr/>
          <a:lstStyle/>
          <a:p>
            <a:r>
              <a:rPr lang="en-US" altLang="zh-TW" sz="4000"/>
              <a:t>[</a:t>
            </a:r>
            <a:r>
              <a:rPr lang="zh-TW" altLang="en-US" sz="4000"/>
              <a:t>聯免</a:t>
            </a:r>
            <a:r>
              <a:rPr lang="en-US" altLang="zh-TW" sz="4000"/>
              <a:t>] </a:t>
            </a:r>
            <a:r>
              <a:rPr lang="zh-TW" altLang="en-US" sz="4000"/>
              <a:t>其他</a:t>
            </a:r>
            <a:r>
              <a:rPr lang="en-US" altLang="zh-TW" sz="4000"/>
              <a:t>(</a:t>
            </a:r>
            <a:r>
              <a:rPr lang="zh-TW" altLang="en-US" sz="4000"/>
              <a:t>招生學校自訂項目</a:t>
            </a:r>
            <a:r>
              <a:rPr lang="en-US" altLang="zh-TW" sz="4000"/>
              <a:t>)</a:t>
            </a:r>
            <a:endParaRPr lang="zh-TW" altLang="en-US" sz="4000"/>
          </a:p>
        </p:txBody>
      </p:sp>
      <p:sp>
        <p:nvSpPr>
          <p:cNvPr id="66563" name="內容版面配置區 2"/>
          <p:cNvSpPr>
            <a:spLocks noGrp="1"/>
          </p:cNvSpPr>
          <p:nvPr>
            <p:ph idx="1"/>
          </p:nvPr>
        </p:nvSpPr>
        <p:spPr/>
        <p:txBody>
          <a:bodyPr/>
          <a:lstStyle/>
          <a:p>
            <a:r>
              <a:rPr lang="zh-TW" altLang="en-US"/>
              <a:t>由各五專招生學校自行訂定，亦可不訂定本項目。</a:t>
            </a:r>
            <a:endParaRPr lang="en-US" altLang="zh-TW"/>
          </a:p>
          <a:p>
            <a:r>
              <a:rPr lang="zh-TW" altLang="en-US"/>
              <a:t>本項目積分上限為</a:t>
            </a:r>
            <a:r>
              <a:rPr lang="en-US" altLang="zh-TW">
                <a:solidFill>
                  <a:srgbClr val="FF0000"/>
                </a:solidFill>
              </a:rPr>
              <a:t>5</a:t>
            </a:r>
            <a:r>
              <a:rPr lang="zh-TW" altLang="en-US"/>
              <a:t>分。</a:t>
            </a:r>
          </a:p>
          <a:p>
            <a:r>
              <a:rPr lang="zh-TW" altLang="en-US"/>
              <a:t>採計自</a:t>
            </a:r>
            <a:r>
              <a:rPr lang="zh-TW" altLang="en-US">
                <a:solidFill>
                  <a:srgbClr val="FF0000"/>
                </a:solidFill>
              </a:rPr>
              <a:t>國中就學期間至</a:t>
            </a:r>
            <a:r>
              <a:rPr lang="en-US" altLang="zh-TW">
                <a:solidFill>
                  <a:srgbClr val="FF0000"/>
                </a:solidFill>
              </a:rPr>
              <a:t>108</a:t>
            </a:r>
            <a:r>
              <a:rPr lang="zh-TW" altLang="en-US">
                <a:solidFill>
                  <a:srgbClr val="FF0000"/>
                </a:solidFill>
              </a:rPr>
              <a:t>年</a:t>
            </a:r>
            <a:r>
              <a:rPr lang="en-US" altLang="zh-TW">
                <a:solidFill>
                  <a:srgbClr val="FF0000"/>
                </a:solidFill>
              </a:rPr>
              <a:t>5</a:t>
            </a:r>
            <a:r>
              <a:rPr lang="zh-TW" altLang="en-US">
                <a:solidFill>
                  <a:srgbClr val="FF0000"/>
                </a:solidFill>
              </a:rPr>
              <a:t>月</a:t>
            </a:r>
            <a:r>
              <a:rPr lang="en-US" altLang="zh-TW">
                <a:solidFill>
                  <a:srgbClr val="FF0000"/>
                </a:solidFill>
              </a:rPr>
              <a:t>14</a:t>
            </a:r>
            <a:r>
              <a:rPr lang="zh-TW" altLang="en-US">
                <a:solidFill>
                  <a:srgbClr val="FF0000"/>
                </a:solidFill>
              </a:rPr>
              <a:t>日</a:t>
            </a:r>
            <a:r>
              <a:rPr lang="en-US" altLang="zh-TW">
                <a:solidFill>
                  <a:srgbClr val="FF0000"/>
                </a:solidFill>
              </a:rPr>
              <a:t>(</a:t>
            </a:r>
            <a:r>
              <a:rPr lang="zh-TW" altLang="en-US">
                <a:solidFill>
                  <a:srgbClr val="FF0000"/>
                </a:solidFill>
              </a:rPr>
              <a:t>含</a:t>
            </a:r>
            <a:r>
              <a:rPr lang="en-US" altLang="zh-TW">
                <a:solidFill>
                  <a:srgbClr val="FF0000"/>
                </a:solidFill>
              </a:rPr>
              <a:t>)</a:t>
            </a:r>
            <a:r>
              <a:rPr lang="zh-TW" altLang="en-US">
                <a:solidFill>
                  <a:srgbClr val="FF0000"/>
                </a:solidFill>
              </a:rPr>
              <a:t>前</a:t>
            </a:r>
            <a:r>
              <a:rPr lang="zh-TW" altLang="en-US"/>
              <a:t>取得之證明文件為主，非應屆畢業生以採計</a:t>
            </a:r>
            <a:r>
              <a:rPr lang="zh-TW" altLang="en-US">
                <a:solidFill>
                  <a:srgbClr val="FF0000"/>
                </a:solidFill>
              </a:rPr>
              <a:t>國中就學期間</a:t>
            </a:r>
            <a:r>
              <a:rPr lang="zh-TW" altLang="en-US"/>
              <a:t>為限。</a:t>
            </a:r>
            <a:endParaRPr lang="en-US" altLang="zh-TW"/>
          </a:p>
        </p:txBody>
      </p:sp>
      <p:pic>
        <p:nvPicPr>
          <p:cNvPr id="72708"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barn(inVertical)">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1000"/>
                                        <p:tgtEl>
                                          <p:spTgt spid="66563">
                                            <p:txEl>
                                              <p:pRg st="1" end="1"/>
                                            </p:txEl>
                                          </p:spTgt>
                                        </p:tgtEl>
                                      </p:cBhvr>
                                    </p:animEffect>
                                    <p:anim calcmode="lin" valueType="num">
                                      <p:cBhvr>
                                        <p:cTn id="13" dur="10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65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Effect transition="in" filter="randombar(horizontal)">
                                      <p:cBhvr>
                                        <p:cTn id="19"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txBox="1">
            <a:spLocks/>
          </p:cNvSpPr>
          <p:nvPr/>
        </p:nvSpPr>
        <p:spPr bwMode="auto">
          <a:xfrm>
            <a:off x="457200" y="274638"/>
            <a:ext cx="82296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zh-TW" altLang="en-US" sz="4000" dirty="0">
                <a:latin typeface="Times New Roman" panose="02020603050405020304" pitchFamily="18" charset="0"/>
                <a:ea typeface="標楷體" panose="03000509000000000000" pitchFamily="65" charset="-120"/>
                <a:cs typeface="Times New Roman" panose="02020603050405020304" pitchFamily="18" charset="0"/>
              </a:rPr>
              <a:t>「其他」項目</a:t>
            </a:r>
            <a:endParaRPr kumimoji="0" lang="en-US" altLang="zh-TW" sz="4000" dirty="0">
              <a:latin typeface="Times New Roman" panose="02020603050405020304" pitchFamily="18" charset="0"/>
              <a:ea typeface="標楷體" panose="03000509000000000000" pitchFamily="65" charset="-120"/>
              <a:cs typeface="Times New Roman" panose="02020603050405020304" pitchFamily="18" charset="0"/>
            </a:endParaRPr>
          </a:p>
          <a:p>
            <a:pPr algn="ctr">
              <a:spcBef>
                <a:spcPct val="0"/>
              </a:spcBef>
              <a:buFontTx/>
              <a:buNone/>
            </a:pPr>
            <a:r>
              <a:rPr kumimoji="0" lang="zh-TW" altLang="en-US" sz="4000" dirty="0">
                <a:latin typeface="Times New Roman" panose="02020603050405020304" pitchFamily="18" charset="0"/>
                <a:ea typeface="標楷體" panose="03000509000000000000" pitchFamily="65" charset="-120"/>
                <a:cs typeface="Times New Roman" panose="02020603050405020304" pitchFamily="18" charset="0"/>
              </a:rPr>
              <a:t>以國立臺北商業大學為例</a:t>
            </a:r>
          </a:p>
        </p:txBody>
      </p:sp>
      <p:graphicFrame>
        <p:nvGraphicFramePr>
          <p:cNvPr id="3" name="內容版面配置區 3"/>
          <p:cNvGraphicFramePr>
            <a:graphicFrameLocks/>
          </p:cNvGraphicFramePr>
          <p:nvPr/>
        </p:nvGraphicFramePr>
        <p:xfrm>
          <a:off x="446088" y="1849438"/>
          <a:ext cx="8229600" cy="42418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3387824">
                  <a:extLst>
                    <a:ext uri="{9D8B030D-6E8A-4147-A177-3AD203B41FA5}">
                      <a16:colId xmlns:a16="http://schemas.microsoft.com/office/drawing/2014/main" val="20001"/>
                    </a:ext>
                  </a:extLst>
                </a:gridCol>
                <a:gridCol w="2098576">
                  <a:extLst>
                    <a:ext uri="{9D8B030D-6E8A-4147-A177-3AD203B41FA5}">
                      <a16:colId xmlns:a16="http://schemas.microsoft.com/office/drawing/2014/main" val="20002"/>
                    </a:ext>
                  </a:extLst>
                </a:gridCol>
              </a:tblGrid>
              <a:tr h="579114">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採計項目</a:t>
                      </a:r>
                    </a:p>
                  </a:txBody>
                  <a:tcPr marT="45717" marB="45717"/>
                </a:tc>
                <a:tc gridSpan="2">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積分採計方式</a:t>
                      </a:r>
                    </a:p>
                  </a:txBody>
                  <a:tcPr marT="45717" marB="45717"/>
                </a:tc>
                <a:tc hMerge="1">
                  <a:txBody>
                    <a:bodyPr/>
                    <a:lstStyle/>
                    <a:p>
                      <a:endParaRPr lang="zh-TW" altLang="en-US" sz="3200" dirty="0"/>
                    </a:p>
                  </a:txBody>
                  <a:tcPr/>
                </a:tc>
                <a:extLst>
                  <a:ext uri="{0D108BD9-81ED-4DB2-BD59-A6C34878D82A}">
                    <a16:rowId xmlns:a16="http://schemas.microsoft.com/office/drawing/2014/main" val="10000"/>
                  </a:ext>
                </a:extLst>
              </a:tr>
              <a:tr h="1066793">
                <a:tc rowSpan="4">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全民英檢</a:t>
                      </a:r>
                    </a:p>
                  </a:txBody>
                  <a:tcPr marT="45717" marB="45717"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中級複試</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含以上</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及格</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1"/>
                  </a:ext>
                </a:extLst>
              </a:tr>
              <a:tr h="869829">
                <a:tc vMerge="1">
                  <a:txBody>
                    <a:bodyPr/>
                    <a:lstStyle/>
                    <a:p>
                      <a:endParaRPr lang="zh-TW" altLang="en-US"/>
                    </a:p>
                  </a:txBody>
                  <a:tcP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中級初試及格</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2"/>
                  </a:ext>
                </a:extLst>
              </a:tr>
              <a:tr h="918917">
                <a:tc vMerge="1">
                  <a:txBody>
                    <a:bodyPr/>
                    <a:lstStyle/>
                    <a:p>
                      <a:endParaRPr lang="zh-TW" alt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初級複試及格</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3"/>
                  </a:ext>
                </a:extLst>
              </a:tr>
              <a:tr h="807146">
                <a:tc vMerge="1">
                  <a:txBody>
                    <a:bodyPr/>
                    <a:lstStyle/>
                    <a:p>
                      <a:endParaRPr lang="zh-TW" alt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初級初試及格</a:t>
                      </a:r>
                    </a:p>
                  </a:txBody>
                  <a:tcPr marT="45717" marB="45717" anchor="ctr"/>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17" marB="45717" anchor="ctr"/>
                </a:tc>
                <a:extLst>
                  <a:ext uri="{0D108BD9-81ED-4DB2-BD59-A6C34878D82A}">
                    <a16:rowId xmlns:a16="http://schemas.microsoft.com/office/drawing/2014/main" val="10004"/>
                  </a:ext>
                </a:extLst>
              </a:tr>
            </a:tbl>
          </a:graphicData>
        </a:graphic>
      </p:graphicFrame>
      <p:pic>
        <p:nvPicPr>
          <p:cNvPr id="73753"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a:xfrm>
            <a:off x="323850" y="274638"/>
            <a:ext cx="8569325" cy="1143000"/>
          </a:xfrm>
        </p:spPr>
        <p:txBody>
          <a:bodyPr/>
          <a:lstStyle/>
          <a:p>
            <a:pPr eaLnBrk="1" hangingPunct="1"/>
            <a:r>
              <a:rPr lang="zh-TW" altLang="en-US" sz="3600"/>
              <a:t>五專聯合免試入學超額比序順序示意圖</a:t>
            </a:r>
          </a:p>
        </p:txBody>
      </p:sp>
      <p:sp>
        <p:nvSpPr>
          <p:cNvPr id="54" name="矩形 53"/>
          <p:cNvSpPr/>
          <p:nvPr/>
        </p:nvSpPr>
        <p:spPr>
          <a:xfrm>
            <a:off x="531813" y="1412875"/>
            <a:ext cx="7993062" cy="18732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5" name="文字方塊 54"/>
          <p:cNvSpPr txBox="1"/>
          <p:nvPr/>
        </p:nvSpPr>
        <p:spPr>
          <a:xfrm>
            <a:off x="539750" y="1557338"/>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2" name="群組 31"/>
          <p:cNvGrpSpPr>
            <a:grpSpLocks/>
          </p:cNvGrpSpPr>
          <p:nvPr/>
        </p:nvGrpSpPr>
        <p:grpSpPr bwMode="auto">
          <a:xfrm>
            <a:off x="1539875" y="1557338"/>
            <a:ext cx="6775450" cy="1584325"/>
            <a:chOff x="1188418" y="1772816"/>
            <a:chExt cx="6774680" cy="1584176"/>
          </a:xfrm>
        </p:grpSpPr>
        <p:sp>
          <p:nvSpPr>
            <p:cNvPr id="57" name="文字方塊 56"/>
            <p:cNvSpPr txBox="1"/>
            <p:nvPr/>
          </p:nvSpPr>
          <p:spPr>
            <a:xfrm>
              <a:off x="1188418"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58" name="文字方塊 57"/>
            <p:cNvSpPr txBox="1"/>
            <p:nvPr/>
          </p:nvSpPr>
          <p:spPr>
            <a:xfrm>
              <a:off x="2231287"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59" name="文字方塊 58"/>
            <p:cNvSpPr txBox="1"/>
            <p:nvPr/>
          </p:nvSpPr>
          <p:spPr>
            <a:xfrm>
              <a:off x="3275744"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文字方塊 59"/>
            <p:cNvSpPr txBox="1"/>
            <p:nvPr/>
          </p:nvSpPr>
          <p:spPr>
            <a:xfrm>
              <a:off x="4320200"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 name="文字方塊 60"/>
            <p:cNvSpPr txBox="1"/>
            <p:nvPr/>
          </p:nvSpPr>
          <p:spPr>
            <a:xfrm>
              <a:off x="5364656"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p:cNvSpPr txBox="1"/>
            <p:nvPr/>
          </p:nvSpPr>
          <p:spPr>
            <a:xfrm>
              <a:off x="7451981"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p:cNvSpPr txBox="1"/>
            <p:nvPr/>
          </p:nvSpPr>
          <p:spPr>
            <a:xfrm>
              <a:off x="6407525"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67" name="矩形 66"/>
          <p:cNvSpPr/>
          <p:nvPr/>
        </p:nvSpPr>
        <p:spPr>
          <a:xfrm>
            <a:off x="539750" y="3500438"/>
            <a:ext cx="3816350"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 name="文字方塊 67"/>
          <p:cNvSpPr txBox="1"/>
          <p:nvPr/>
        </p:nvSpPr>
        <p:spPr>
          <a:xfrm>
            <a:off x="547688" y="3500438"/>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69" name="文字方塊 68"/>
          <p:cNvSpPr txBox="1"/>
          <p:nvPr/>
        </p:nvSpPr>
        <p:spPr>
          <a:xfrm>
            <a:off x="1547813"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0" name="文字方塊 69"/>
          <p:cNvSpPr txBox="1"/>
          <p:nvPr/>
        </p:nvSpPr>
        <p:spPr>
          <a:xfrm>
            <a:off x="2117725"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1" name="文字方塊 70"/>
          <p:cNvSpPr txBox="1"/>
          <p:nvPr/>
        </p:nvSpPr>
        <p:spPr>
          <a:xfrm>
            <a:off x="2730500" y="3932238"/>
            <a:ext cx="774700" cy="1150937"/>
          </a:xfrm>
          <a:prstGeom prst="roundRect">
            <a:avLst>
              <a:gd name="adj" fmla="val 9091"/>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 name="文字方塊 71"/>
          <p:cNvSpPr txBox="1"/>
          <p:nvPr/>
        </p:nvSpPr>
        <p:spPr>
          <a:xfrm>
            <a:off x="3563938"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73" name="直線接點 72"/>
          <p:cNvCxnSpPr/>
          <p:nvPr/>
        </p:nvCxnSpPr>
        <p:spPr bwMode="auto">
          <a:xfrm>
            <a:off x="1804988" y="3641725"/>
            <a:ext cx="2047875"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a:stCxn id="57" idx="2"/>
          </p:cNvCxnSpPr>
          <p:nvPr/>
        </p:nvCxnSpPr>
        <p:spPr bwMode="auto">
          <a:xfrm flipH="1">
            <a:off x="1790700" y="3141663"/>
            <a:ext cx="4763" cy="7874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bwMode="auto">
          <a:xfrm flipH="1">
            <a:off x="2379663" y="36385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bwMode="auto">
          <a:xfrm>
            <a:off x="3103563" y="3646488"/>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bwMode="auto">
          <a:xfrm flipH="1">
            <a:off x="3852863" y="3613150"/>
            <a:ext cx="1587" cy="3190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859338" y="3860800"/>
            <a:ext cx="3673475"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 name="群組 157"/>
          <p:cNvGrpSpPr>
            <a:grpSpLocks/>
          </p:cNvGrpSpPr>
          <p:nvPr/>
        </p:nvGrpSpPr>
        <p:grpSpPr bwMode="auto">
          <a:xfrm>
            <a:off x="5064125" y="4292600"/>
            <a:ext cx="2705100" cy="1150938"/>
            <a:chOff x="4705326" y="4581128"/>
            <a:chExt cx="2703898" cy="1152128"/>
          </a:xfrm>
        </p:grpSpPr>
        <p:sp>
          <p:nvSpPr>
            <p:cNvPr id="80" name="文字方塊 79"/>
            <p:cNvSpPr txBox="1"/>
            <p:nvPr/>
          </p:nvSpPr>
          <p:spPr>
            <a:xfrm>
              <a:off x="4705326"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81" name="文字方塊 80"/>
            <p:cNvSpPr txBox="1"/>
            <p:nvPr/>
          </p:nvSpPr>
          <p:spPr>
            <a:xfrm>
              <a:off x="5252771"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82" name="文字方塊 81"/>
            <p:cNvSpPr txBox="1"/>
            <p:nvPr/>
          </p:nvSpPr>
          <p:spPr>
            <a:xfrm>
              <a:off x="5801802"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83" name="文字方塊 82"/>
            <p:cNvSpPr txBox="1"/>
            <p:nvPr/>
          </p:nvSpPr>
          <p:spPr>
            <a:xfrm>
              <a:off x="6350833"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84" name="文字方塊 83"/>
            <p:cNvSpPr txBox="1"/>
            <p:nvPr/>
          </p:nvSpPr>
          <p:spPr>
            <a:xfrm>
              <a:off x="6898276"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86" name="直線接點 85"/>
          <p:cNvCxnSpPr/>
          <p:nvPr/>
        </p:nvCxnSpPr>
        <p:spPr bwMode="auto">
          <a:xfrm flipV="1">
            <a:off x="5280025" y="4003675"/>
            <a:ext cx="2820988" cy="47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a:stCxn id="63" idx="2"/>
          </p:cNvCxnSpPr>
          <p:nvPr/>
        </p:nvCxnSpPr>
        <p:spPr bwMode="auto">
          <a:xfrm>
            <a:off x="8059738" y="3141663"/>
            <a:ext cx="6350" cy="8667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auto">
          <a:xfrm flipH="1">
            <a:off x="6429375" y="4002088"/>
            <a:ext cx="1588"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bwMode="auto">
          <a:xfrm>
            <a:off x="6958013" y="4006850"/>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bwMode="auto">
          <a:xfrm flipH="1">
            <a:off x="7535863" y="3983038"/>
            <a:ext cx="1587"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bwMode="auto">
          <a:xfrm flipH="1">
            <a:off x="5868988" y="4003675"/>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bwMode="auto">
          <a:xfrm flipH="1">
            <a:off x="5303838" y="4002088"/>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bwMode="auto">
          <a:xfrm flipV="1">
            <a:off x="5268913" y="5732463"/>
            <a:ext cx="2287587" cy="476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bwMode="auto">
          <a:xfrm flipH="1">
            <a:off x="6421438" y="5441950"/>
            <a:ext cx="3175" cy="5762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bwMode="auto">
          <a:xfrm>
            <a:off x="6950075" y="5446713"/>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bwMode="auto">
          <a:xfrm flipH="1">
            <a:off x="7524750" y="5443538"/>
            <a:ext cx="1588"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bwMode="auto">
          <a:xfrm flipH="1">
            <a:off x="5861050" y="5443538"/>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auto">
          <a:xfrm flipH="1">
            <a:off x="5295900" y="54419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9" name="圓角矩形 98"/>
          <p:cNvSpPr/>
          <p:nvPr/>
        </p:nvSpPr>
        <p:spPr>
          <a:xfrm>
            <a:off x="4859338" y="5949950"/>
            <a:ext cx="3600450" cy="6334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100" name="直線單箭頭接點 99"/>
          <p:cNvCxnSpPr/>
          <p:nvPr/>
        </p:nvCxnSpPr>
        <p:spPr>
          <a:xfrm flipH="1">
            <a:off x="4140200" y="3213100"/>
            <a:ext cx="576263"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p:nvPr/>
        </p:nvCxnSpPr>
        <p:spPr>
          <a:xfrm>
            <a:off x="4211638" y="4581525"/>
            <a:ext cx="647700"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7885113" y="5589588"/>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9" name="文字方塊 48"/>
          <p:cNvSpPr txBox="1">
            <a:spLocks noChangeArrowheads="1"/>
          </p:cNvSpPr>
          <p:nvPr/>
        </p:nvSpPr>
        <p:spPr bwMode="auto">
          <a:xfrm>
            <a:off x="4727575" y="3084513"/>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7" name="文字方塊 49"/>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8" name="文字方塊 50"/>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2" name="文字方塊 51"/>
          <p:cNvSpPr txBox="1"/>
          <p:nvPr/>
        </p:nvSpPr>
        <p:spPr bwMode="auto">
          <a:xfrm>
            <a:off x="3038475" y="6042025"/>
            <a:ext cx="1379538" cy="40798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6" name="直線單箭頭接點 55"/>
          <p:cNvCxnSpPr/>
          <p:nvPr/>
        </p:nvCxnSpPr>
        <p:spPr>
          <a:xfrm rot="5400000">
            <a:off x="4643438" y="6029325"/>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74793" name="圖片 6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heckerboard(across)">
                                      <p:cBhvr>
                                        <p:cTn id="7" dur="500"/>
                                        <p:tgtEl>
                                          <p:spTgt spid="54"/>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8" presetClass="entr" presetSubtype="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2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mph" presetSubtype="0" fill="hold" nodeType="clickEffect">
                                  <p:stCondLst>
                                    <p:cond delay="0"/>
                                  </p:stCondLst>
                                  <p:childTnLst>
                                    <p:animEffect transition="out" filter="fade">
                                      <p:cBhvr>
                                        <p:cTn id="20" dur="2000" tmFilter="0, 0; .2, .5; .8, .5; 1, 0"/>
                                        <p:tgtEl>
                                          <p:spTgt spid="2"/>
                                        </p:tgtEl>
                                      </p:cBhvr>
                                    </p:animEffect>
                                    <p:animScale>
                                      <p:cBhvr>
                                        <p:cTn id="21" dur="1000" autoRev="1" fill="hold"/>
                                        <p:tgtEl>
                                          <p:spTgt spid="2"/>
                                        </p:tgtEl>
                                      </p:cBhvr>
                                      <p:by x="105000" y="105000"/>
                                    </p:animScale>
                                  </p:childTnLst>
                                </p:cTn>
                              </p:par>
                            </p:childTnLst>
                          </p:cTn>
                        </p:par>
                        <p:par>
                          <p:cTn id="22" fill="hold" nodeType="afterGroup">
                            <p:stCondLst>
                              <p:cond delay="2000"/>
                            </p:stCondLst>
                            <p:childTnLst>
                              <p:par>
                                <p:cTn id="23" presetID="5" presetClass="entr" presetSubtype="10" fill="hold" grpId="2"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heckerboard(across)">
                                      <p:cBhvr>
                                        <p:cTn id="25" dur="500"/>
                                        <p:tgtEl>
                                          <p:spTgt spid="49"/>
                                        </p:tgtEl>
                                      </p:cBhvr>
                                    </p:animEffect>
                                  </p:childTnLst>
                                </p:cTn>
                              </p:par>
                            </p:childTnLst>
                          </p:cTn>
                        </p:par>
                        <p:par>
                          <p:cTn id="26" fill="hold" nodeType="afterGroup">
                            <p:stCondLst>
                              <p:cond delay="2500"/>
                            </p:stCondLst>
                            <p:childTnLst>
                              <p:par>
                                <p:cTn id="27" presetID="3" presetClass="emph" presetSubtype="2" fill="hold" grpId="0" nodeType="afterEffect">
                                  <p:stCondLst>
                                    <p:cond delay="0"/>
                                  </p:stCondLst>
                                  <p:childTnLst>
                                    <p:animClr clrSpc="rgb" dir="cw">
                                      <p:cBhvr override="childStyle">
                                        <p:cTn id="28" dur="1000" fill="hold"/>
                                        <p:tgtEl>
                                          <p:spTgt spid="49"/>
                                        </p:tgtEl>
                                        <p:attrNameLst>
                                          <p:attrName>style.color</p:attrName>
                                        </p:attrNameLst>
                                      </p:cBhvr>
                                      <p:to>
                                        <a:srgbClr val="FF0066"/>
                                      </p:to>
                                    </p:animClr>
                                  </p:childTnLst>
                                </p:cTn>
                              </p:par>
                            </p:childTnLst>
                          </p:cTn>
                        </p:par>
                        <p:par>
                          <p:cTn id="29" fill="hold" nodeType="afterGroup">
                            <p:stCondLst>
                              <p:cond delay="3500"/>
                            </p:stCondLst>
                            <p:childTnLst>
                              <p:par>
                                <p:cTn id="30" presetID="5" presetClass="emph" presetSubtype="1" grpId="1" nodeType="afterEffect">
                                  <p:stCondLst>
                                    <p:cond delay="0"/>
                                  </p:stCondLst>
                                  <p:childTnLst>
                                    <p:set>
                                      <p:cBhvr override="childStyle">
                                        <p:cTn id="31" dur="indefinite"/>
                                        <p:tgtEl>
                                          <p:spTgt spid="49"/>
                                        </p:tgtEl>
                                        <p:attrNameLst>
                                          <p:attrName>style.fontStyle</p:attrName>
                                        </p:attrNameLst>
                                      </p:cBhvr>
                                      <p:to>
                                        <p:strVal val="normal"/>
                                      </p:to>
                                    </p:set>
                                    <p:set>
                                      <p:cBhvr override="childStyle">
                                        <p:cTn id="32" dur="indefinite"/>
                                        <p:tgtEl>
                                          <p:spTgt spid="49"/>
                                        </p:tgtEl>
                                        <p:attrNameLst>
                                          <p:attrName>style.fontWeight</p:attrName>
                                        </p:attrNameLst>
                                      </p:cBhvr>
                                      <p:to>
                                        <p:strVal val="bold"/>
                                      </p:to>
                                    </p:set>
                                    <p:set>
                                      <p:cBhvr override="childStyle">
                                        <p:cTn id="33" dur="indefinite"/>
                                        <p:tgtEl>
                                          <p:spTgt spid="49"/>
                                        </p:tgtEl>
                                        <p:attrNameLst>
                                          <p:attrName>style.textDecorationUnderline</p:attrName>
                                        </p:attrNameLst>
                                      </p:cBhvr>
                                      <p:to>
                                        <p:strVal val="fals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100"/>
                                        </p:tgtEl>
                                        <p:attrNameLst>
                                          <p:attrName>style.visibility</p:attrName>
                                        </p:attrNameLst>
                                      </p:cBhvr>
                                      <p:to>
                                        <p:strVal val="visible"/>
                                      </p:to>
                                    </p:set>
                                    <p:anim calcmode="lin" valueType="num">
                                      <p:cBhvr additive="base">
                                        <p:cTn id="38" dur="500" fill="hold"/>
                                        <p:tgtEl>
                                          <p:spTgt spid="100"/>
                                        </p:tgtEl>
                                        <p:attrNameLst>
                                          <p:attrName>ppt_x</p:attrName>
                                        </p:attrNameLst>
                                      </p:cBhvr>
                                      <p:tavLst>
                                        <p:tav tm="0">
                                          <p:val>
                                            <p:strVal val="1+#ppt_w/2"/>
                                          </p:val>
                                        </p:tav>
                                        <p:tav tm="100000">
                                          <p:val>
                                            <p:strVal val="#ppt_x"/>
                                          </p:val>
                                        </p:tav>
                                      </p:tavLst>
                                    </p:anim>
                                    <p:anim calcmode="lin" valueType="num">
                                      <p:cBhvr additive="base">
                                        <p:cTn id="39" dur="500" fill="hold"/>
                                        <p:tgtEl>
                                          <p:spTgt spid="100"/>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checkerboard(across)">
                                      <p:cBhvr>
                                        <p:cTn id="43" dur="500"/>
                                        <p:tgtEl>
                                          <p:spTgt spid="67"/>
                                        </p:tgtEl>
                                      </p:cBhvr>
                                    </p:animEffect>
                                  </p:childTnLst>
                                </p:cTn>
                              </p:par>
                            </p:childTnLst>
                          </p:cTn>
                        </p:par>
                        <p:par>
                          <p:cTn id="44" fill="hold" nodeType="afterGroup">
                            <p:stCondLst>
                              <p:cond delay="1000"/>
                            </p:stCondLst>
                            <p:childTnLst>
                              <p:par>
                                <p:cTn id="45" presetID="2" presetClass="entr" presetSubtype="8"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0-#ppt_w/2"/>
                                          </p:val>
                                        </p:tav>
                                        <p:tav tm="100000">
                                          <p:val>
                                            <p:strVal val="#ppt_x"/>
                                          </p:val>
                                        </p:tav>
                                      </p:tavLst>
                                    </p:anim>
                                    <p:anim calcmode="lin" valueType="num">
                                      <p:cBhvr additive="base">
                                        <p:cTn id="48" dur="500" fill="hold"/>
                                        <p:tgtEl>
                                          <p:spTgt spid="6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500"/>
                            </p:stCondLst>
                            <p:childTnLst>
                              <p:par>
                                <p:cTn id="50" presetID="3" presetClass="entr" presetSubtype="1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blinds(horizontal)">
                                      <p:cBhvr>
                                        <p:cTn id="52" dur="1000"/>
                                        <p:tgtEl>
                                          <p:spTgt spid="74"/>
                                        </p:tgtEl>
                                      </p:cBhvr>
                                    </p:animEffect>
                                  </p:childTnLst>
                                </p:cTn>
                              </p:par>
                              <p:par>
                                <p:cTn id="53" presetID="3" presetClass="entr" presetSubtype="1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linds(horizontal)">
                                      <p:cBhvr>
                                        <p:cTn id="55" dur="1000"/>
                                        <p:tgtEl>
                                          <p:spTgt spid="73"/>
                                        </p:tgtEl>
                                      </p:cBhvr>
                                    </p:animEffect>
                                  </p:childTnLst>
                                </p:cTn>
                              </p:par>
                              <p:par>
                                <p:cTn id="56" presetID="3" presetClass="entr" presetSubtype="10"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blinds(horizontal)">
                                      <p:cBhvr>
                                        <p:cTn id="58" dur="1000"/>
                                        <p:tgtEl>
                                          <p:spTgt spid="75"/>
                                        </p:tgtEl>
                                      </p:cBhvr>
                                    </p:animEffect>
                                  </p:childTnLst>
                                </p:cTn>
                              </p:par>
                              <p:par>
                                <p:cTn id="59" presetID="3" presetClass="entr" presetSubtype="1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blinds(horizontal)">
                                      <p:cBhvr>
                                        <p:cTn id="61" dur="1000"/>
                                        <p:tgtEl>
                                          <p:spTgt spid="76"/>
                                        </p:tgtEl>
                                      </p:cBhvr>
                                    </p:animEffect>
                                  </p:childTnLst>
                                </p:cTn>
                              </p:par>
                              <p:par>
                                <p:cTn id="62" presetID="3" presetClass="entr" presetSubtype="10" fill="hold"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blinds(horizontal)">
                                      <p:cBhvr>
                                        <p:cTn id="64" dur="1000"/>
                                        <p:tgtEl>
                                          <p:spTgt spid="77"/>
                                        </p:tgtEl>
                                      </p:cBhvr>
                                    </p:animEffect>
                                  </p:childTnLst>
                                </p:cTn>
                              </p:par>
                            </p:childTnLst>
                          </p:cTn>
                        </p:par>
                        <p:par>
                          <p:cTn id="65" fill="hold" nodeType="afterGroup">
                            <p:stCondLst>
                              <p:cond delay="2500"/>
                            </p:stCondLst>
                            <p:childTnLst>
                              <p:par>
                                <p:cTn id="66" presetID="18" presetClass="entr" presetSubtype="6"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strips(downRight)">
                                      <p:cBhvr>
                                        <p:cTn id="68" dur="500"/>
                                        <p:tgtEl>
                                          <p:spTgt spid="69"/>
                                        </p:tgtEl>
                                      </p:cBhvr>
                                    </p:animEffect>
                                  </p:childTnLst>
                                </p:cTn>
                              </p:par>
                              <p:par>
                                <p:cTn id="69" presetID="18" presetClass="entr" presetSubtype="6"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strips(downRight)">
                                      <p:cBhvr>
                                        <p:cTn id="71" dur="500"/>
                                        <p:tgtEl>
                                          <p:spTgt spid="70"/>
                                        </p:tgtEl>
                                      </p:cBhvr>
                                    </p:animEffect>
                                  </p:childTnLst>
                                </p:cTn>
                              </p:par>
                              <p:par>
                                <p:cTn id="72" presetID="18" presetClass="entr" presetSubtype="6"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strips(downRight)">
                                      <p:cBhvr>
                                        <p:cTn id="74" dur="500"/>
                                        <p:tgtEl>
                                          <p:spTgt spid="71"/>
                                        </p:tgtEl>
                                      </p:cBhvr>
                                    </p:animEffect>
                                  </p:childTnLst>
                                </p:cTn>
                              </p:par>
                              <p:par>
                                <p:cTn id="75" presetID="18" presetClass="entr" presetSubtype="6" fill="hold"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strips(downRight)">
                                      <p:cBhvr>
                                        <p:cTn id="77" dur="500"/>
                                        <p:tgtEl>
                                          <p:spTgt spid="72"/>
                                        </p:tgtEl>
                                      </p:cBhvr>
                                    </p:animEffect>
                                  </p:childTnLst>
                                </p:cTn>
                              </p:par>
                            </p:childTnLst>
                          </p:cTn>
                        </p:par>
                        <p:par>
                          <p:cTn id="78" fill="hold" nodeType="afterGroup">
                            <p:stCondLst>
                              <p:cond delay="3000"/>
                            </p:stCondLst>
                            <p:childTnLst>
                              <p:par>
                                <p:cTn id="79" presetID="3" presetClass="entr" presetSubtype="10" fill="hold" grpId="0" nodeType="afterEffect">
                                  <p:stCondLst>
                                    <p:cond delay="0"/>
                                  </p:stCondLst>
                                  <p:childTnLst>
                                    <p:set>
                                      <p:cBhvr>
                                        <p:cTn id="80" dur="1" fill="hold">
                                          <p:stCondLst>
                                            <p:cond delay="0"/>
                                          </p:stCondLst>
                                        </p:cTn>
                                        <p:tgtEl>
                                          <p:spTgt spid="35877"/>
                                        </p:tgtEl>
                                        <p:attrNameLst>
                                          <p:attrName>style.visibility</p:attrName>
                                        </p:attrNameLst>
                                      </p:cBhvr>
                                      <p:to>
                                        <p:strVal val="visible"/>
                                      </p:to>
                                    </p:set>
                                    <p:animEffect transition="in" filter="blinds(horizontal)">
                                      <p:cBhvr>
                                        <p:cTn id="81" dur="500"/>
                                        <p:tgtEl>
                                          <p:spTgt spid="35877"/>
                                        </p:tgtEl>
                                      </p:cBhvr>
                                    </p:animEffect>
                                  </p:childTnLst>
                                </p:cTn>
                              </p:par>
                            </p:childTnLst>
                          </p:cTn>
                        </p:par>
                        <p:par>
                          <p:cTn id="82" fill="hold" nodeType="afterGroup">
                            <p:stCondLst>
                              <p:cond delay="3500"/>
                            </p:stCondLst>
                            <p:childTnLst>
                              <p:par>
                                <p:cTn id="83" presetID="3" presetClass="emph" presetSubtype="2" fill="hold" grpId="1" nodeType="afterEffect">
                                  <p:stCondLst>
                                    <p:cond delay="0"/>
                                  </p:stCondLst>
                                  <p:childTnLst>
                                    <p:animClr clrSpc="rgb" dir="cw">
                                      <p:cBhvr override="childStyle">
                                        <p:cTn id="84" dur="1000" fill="hold"/>
                                        <p:tgtEl>
                                          <p:spTgt spid="35877"/>
                                        </p:tgtEl>
                                        <p:attrNameLst>
                                          <p:attrName>style.color</p:attrName>
                                        </p:attrNameLst>
                                      </p:cBhvr>
                                      <p:to>
                                        <a:srgbClr val="FF0066"/>
                                      </p:to>
                                    </p:animClr>
                                  </p:childTnLst>
                                </p:cTn>
                              </p:par>
                            </p:childTnLst>
                          </p:cTn>
                        </p:par>
                        <p:par>
                          <p:cTn id="85" fill="hold" nodeType="afterGroup">
                            <p:stCondLst>
                              <p:cond delay="4500"/>
                            </p:stCondLst>
                            <p:childTnLst>
                              <p:par>
                                <p:cTn id="86" presetID="5" presetClass="emph" presetSubtype="1" grpId="2" nodeType="afterEffect">
                                  <p:stCondLst>
                                    <p:cond delay="0"/>
                                  </p:stCondLst>
                                  <p:childTnLst>
                                    <p:set>
                                      <p:cBhvr override="childStyle">
                                        <p:cTn id="87" dur="indefinite"/>
                                        <p:tgtEl>
                                          <p:spTgt spid="35877"/>
                                        </p:tgtEl>
                                        <p:attrNameLst>
                                          <p:attrName>style.fontStyle</p:attrName>
                                        </p:attrNameLst>
                                      </p:cBhvr>
                                      <p:to>
                                        <p:strVal val="normal"/>
                                      </p:to>
                                    </p:set>
                                    <p:set>
                                      <p:cBhvr override="childStyle">
                                        <p:cTn id="88" dur="indefinite"/>
                                        <p:tgtEl>
                                          <p:spTgt spid="35877"/>
                                        </p:tgtEl>
                                        <p:attrNameLst>
                                          <p:attrName>style.fontWeight</p:attrName>
                                        </p:attrNameLst>
                                      </p:cBhvr>
                                      <p:to>
                                        <p:strVal val="bold"/>
                                      </p:to>
                                    </p:set>
                                    <p:set>
                                      <p:cBhvr override="childStyle">
                                        <p:cTn id="89" dur="indefinite"/>
                                        <p:tgtEl>
                                          <p:spTgt spid="35877"/>
                                        </p:tgtEl>
                                        <p:attrNameLst>
                                          <p:attrName>style.textDecorationUnderline</p:attrName>
                                        </p:attrNameLst>
                                      </p:cBhvr>
                                      <p:to>
                                        <p:strVal val="fals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101"/>
                                        </p:tgtEl>
                                        <p:attrNameLst>
                                          <p:attrName>style.visibility</p:attrName>
                                        </p:attrNameLst>
                                      </p:cBhvr>
                                      <p:to>
                                        <p:strVal val="visible"/>
                                      </p:to>
                                    </p:set>
                                    <p:anim calcmode="lin" valueType="num">
                                      <p:cBhvr additive="base">
                                        <p:cTn id="94" dur="500" fill="hold"/>
                                        <p:tgtEl>
                                          <p:spTgt spid="101"/>
                                        </p:tgtEl>
                                        <p:attrNameLst>
                                          <p:attrName>ppt_x</p:attrName>
                                        </p:attrNameLst>
                                      </p:cBhvr>
                                      <p:tavLst>
                                        <p:tav tm="0">
                                          <p:val>
                                            <p:strVal val="#ppt_x"/>
                                          </p:val>
                                        </p:tav>
                                        <p:tav tm="100000">
                                          <p:val>
                                            <p:strVal val="#ppt_x"/>
                                          </p:val>
                                        </p:tav>
                                      </p:tavLst>
                                    </p:anim>
                                    <p:anim calcmode="lin" valueType="num">
                                      <p:cBhvr additive="base">
                                        <p:cTn id="95" dur="500" fill="hold"/>
                                        <p:tgtEl>
                                          <p:spTgt spid="101"/>
                                        </p:tgtEl>
                                        <p:attrNameLst>
                                          <p:attrName>ppt_y</p:attrName>
                                        </p:attrNameLst>
                                      </p:cBhvr>
                                      <p:tavLst>
                                        <p:tav tm="0">
                                          <p:val>
                                            <p:strVal val="1+#ppt_h/2"/>
                                          </p:val>
                                        </p:tav>
                                        <p:tav tm="100000">
                                          <p:val>
                                            <p:strVal val="#ppt_y"/>
                                          </p:val>
                                        </p:tav>
                                      </p:tavLst>
                                    </p:anim>
                                  </p:childTnLst>
                                </p:cTn>
                              </p:par>
                            </p:childTnLst>
                          </p:cTn>
                        </p:par>
                        <p:par>
                          <p:cTn id="96" fill="hold" nodeType="afterGroup">
                            <p:stCondLst>
                              <p:cond delay="500"/>
                            </p:stCondLst>
                            <p:childTnLst>
                              <p:par>
                                <p:cTn id="97" presetID="5" presetClass="entr" presetSubtype="10"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checkerboard(across)">
                                      <p:cBhvr>
                                        <p:cTn id="99" dur="500"/>
                                        <p:tgtEl>
                                          <p:spTgt spid="78"/>
                                        </p:tgtEl>
                                      </p:cBhvr>
                                    </p:animEffect>
                                  </p:childTnLst>
                                </p:cTn>
                              </p:par>
                            </p:childTnLst>
                          </p:cTn>
                        </p:par>
                        <p:par>
                          <p:cTn id="100" fill="hold" nodeType="afterGroup">
                            <p:stCondLst>
                              <p:cond delay="1000"/>
                            </p:stCondLst>
                            <p:childTnLst>
                              <p:par>
                                <p:cTn id="101" presetID="5" presetClass="entr" presetSubtype="10" fill="hold" nodeType="after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checkerboard(across)">
                                      <p:cBhvr>
                                        <p:cTn id="103" dur="500"/>
                                        <p:tgtEl>
                                          <p:spTgt spid="87"/>
                                        </p:tgtEl>
                                      </p:cBhvr>
                                    </p:animEffect>
                                  </p:childTnLst>
                                </p:cTn>
                              </p:par>
                              <p:par>
                                <p:cTn id="104" presetID="5" presetClass="entr" presetSubtype="10" fill="hold" nodeType="withEffect">
                                  <p:stCondLst>
                                    <p:cond delay="0"/>
                                  </p:stCondLst>
                                  <p:childTnLst>
                                    <p:set>
                                      <p:cBhvr>
                                        <p:cTn id="105" dur="1" fill="hold">
                                          <p:stCondLst>
                                            <p:cond delay="0"/>
                                          </p:stCondLst>
                                        </p:cTn>
                                        <p:tgtEl>
                                          <p:spTgt spid="86"/>
                                        </p:tgtEl>
                                        <p:attrNameLst>
                                          <p:attrName>style.visibility</p:attrName>
                                        </p:attrNameLst>
                                      </p:cBhvr>
                                      <p:to>
                                        <p:strVal val="visible"/>
                                      </p:to>
                                    </p:set>
                                    <p:animEffect transition="in" filter="checkerboard(across)">
                                      <p:cBhvr>
                                        <p:cTn id="106" dur="500"/>
                                        <p:tgtEl>
                                          <p:spTgt spid="86"/>
                                        </p:tgtEl>
                                      </p:cBhvr>
                                    </p:animEffect>
                                  </p:childTnLst>
                                </p:cTn>
                              </p:par>
                              <p:par>
                                <p:cTn id="107" presetID="5" presetClass="entr" presetSubtype="10" fill="hold"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checkerboard(across)">
                                      <p:cBhvr>
                                        <p:cTn id="109" dur="500"/>
                                        <p:tgtEl>
                                          <p:spTgt spid="90"/>
                                        </p:tgtEl>
                                      </p:cBhvr>
                                    </p:animEffect>
                                  </p:childTnLst>
                                </p:cTn>
                              </p:par>
                              <p:par>
                                <p:cTn id="110" presetID="5" presetClass="entr" presetSubtype="10" fill="hold" nodeType="withEffect">
                                  <p:stCondLst>
                                    <p:cond delay="0"/>
                                  </p:stCondLst>
                                  <p:childTnLst>
                                    <p:set>
                                      <p:cBhvr>
                                        <p:cTn id="111" dur="1" fill="hold">
                                          <p:stCondLst>
                                            <p:cond delay="0"/>
                                          </p:stCondLst>
                                        </p:cTn>
                                        <p:tgtEl>
                                          <p:spTgt spid="89"/>
                                        </p:tgtEl>
                                        <p:attrNameLst>
                                          <p:attrName>style.visibility</p:attrName>
                                        </p:attrNameLst>
                                      </p:cBhvr>
                                      <p:to>
                                        <p:strVal val="visible"/>
                                      </p:to>
                                    </p:set>
                                    <p:animEffect transition="in" filter="checkerboard(across)">
                                      <p:cBhvr>
                                        <p:cTn id="112" dur="500"/>
                                        <p:tgtEl>
                                          <p:spTgt spid="89"/>
                                        </p:tgtEl>
                                      </p:cBhvr>
                                    </p:animEffect>
                                  </p:childTnLst>
                                </p:cTn>
                              </p:par>
                              <p:par>
                                <p:cTn id="113" presetID="5" presetClass="entr" presetSubtype="10" fill="hold" nodeType="with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checkerboard(across)">
                                      <p:cBhvr>
                                        <p:cTn id="115" dur="500"/>
                                        <p:tgtEl>
                                          <p:spTgt spid="88"/>
                                        </p:tgtEl>
                                      </p:cBhvr>
                                    </p:animEffect>
                                  </p:childTnLst>
                                </p:cTn>
                              </p:par>
                              <p:par>
                                <p:cTn id="116" presetID="5" presetClass="entr" presetSubtype="10" fill="hold" nodeType="withEffect">
                                  <p:stCondLst>
                                    <p:cond delay="0"/>
                                  </p:stCondLst>
                                  <p:childTnLst>
                                    <p:set>
                                      <p:cBhvr>
                                        <p:cTn id="117" dur="1" fill="hold">
                                          <p:stCondLst>
                                            <p:cond delay="0"/>
                                          </p:stCondLst>
                                        </p:cTn>
                                        <p:tgtEl>
                                          <p:spTgt spid="91"/>
                                        </p:tgtEl>
                                        <p:attrNameLst>
                                          <p:attrName>style.visibility</p:attrName>
                                        </p:attrNameLst>
                                      </p:cBhvr>
                                      <p:to>
                                        <p:strVal val="visible"/>
                                      </p:to>
                                    </p:set>
                                    <p:animEffect transition="in" filter="checkerboard(across)">
                                      <p:cBhvr>
                                        <p:cTn id="118" dur="500"/>
                                        <p:tgtEl>
                                          <p:spTgt spid="91"/>
                                        </p:tgtEl>
                                      </p:cBhvr>
                                    </p:animEffect>
                                  </p:childTnLst>
                                </p:cTn>
                              </p:par>
                              <p:par>
                                <p:cTn id="119" presetID="5" presetClass="entr" presetSubtype="10" fill="hold" nodeType="withEffect">
                                  <p:stCondLst>
                                    <p:cond delay="0"/>
                                  </p:stCondLst>
                                  <p:childTnLst>
                                    <p:set>
                                      <p:cBhvr>
                                        <p:cTn id="120" dur="1" fill="hold">
                                          <p:stCondLst>
                                            <p:cond delay="0"/>
                                          </p:stCondLst>
                                        </p:cTn>
                                        <p:tgtEl>
                                          <p:spTgt spid="92"/>
                                        </p:tgtEl>
                                        <p:attrNameLst>
                                          <p:attrName>style.visibility</p:attrName>
                                        </p:attrNameLst>
                                      </p:cBhvr>
                                      <p:to>
                                        <p:strVal val="visible"/>
                                      </p:to>
                                    </p:set>
                                    <p:animEffect transition="in" filter="checkerboard(across)">
                                      <p:cBhvr>
                                        <p:cTn id="121" dur="500"/>
                                        <p:tgtEl>
                                          <p:spTgt spid="92"/>
                                        </p:tgtEl>
                                      </p:cBhvr>
                                    </p:animEffect>
                                  </p:childTnLst>
                                </p:cTn>
                              </p:par>
                            </p:childTnLst>
                          </p:cTn>
                        </p:par>
                        <p:par>
                          <p:cTn id="122" fill="hold" nodeType="afterGroup">
                            <p:stCondLst>
                              <p:cond delay="1500"/>
                            </p:stCondLst>
                            <p:childTnLst>
                              <p:par>
                                <p:cTn id="123" presetID="18" presetClass="entr" presetSubtype="6" fill="hold" nodeType="after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strips(downRight)">
                                      <p:cBhvr>
                                        <p:cTn id="125" dur="2000"/>
                                        <p:tgtEl>
                                          <p:spTgt spid="3"/>
                                        </p:tgtEl>
                                      </p:cBhvr>
                                    </p:animEffect>
                                  </p:childTnLst>
                                </p:cTn>
                              </p:par>
                            </p:childTnLst>
                          </p:cTn>
                        </p:par>
                        <p:par>
                          <p:cTn id="126" fill="hold" nodeType="afterGroup">
                            <p:stCondLst>
                              <p:cond delay="3500"/>
                            </p:stCondLst>
                            <p:childTnLst>
                              <p:par>
                                <p:cTn id="127" presetID="5" presetClass="entr" presetSubtype="10" fill="hold" grpId="0" nodeType="afterEffect">
                                  <p:stCondLst>
                                    <p:cond delay="0"/>
                                  </p:stCondLst>
                                  <p:childTnLst>
                                    <p:set>
                                      <p:cBhvr>
                                        <p:cTn id="128" dur="1" fill="hold">
                                          <p:stCondLst>
                                            <p:cond delay="0"/>
                                          </p:stCondLst>
                                        </p:cTn>
                                        <p:tgtEl>
                                          <p:spTgt spid="35878"/>
                                        </p:tgtEl>
                                        <p:attrNameLst>
                                          <p:attrName>style.visibility</p:attrName>
                                        </p:attrNameLst>
                                      </p:cBhvr>
                                      <p:to>
                                        <p:strVal val="visible"/>
                                      </p:to>
                                    </p:set>
                                    <p:animEffect transition="in" filter="checkerboard(across)">
                                      <p:cBhvr>
                                        <p:cTn id="129" dur="500"/>
                                        <p:tgtEl>
                                          <p:spTgt spid="35878"/>
                                        </p:tgtEl>
                                      </p:cBhvr>
                                    </p:animEffect>
                                  </p:childTnLst>
                                </p:cTn>
                              </p:par>
                            </p:childTnLst>
                          </p:cTn>
                        </p:par>
                        <p:par>
                          <p:cTn id="130" fill="hold" nodeType="afterGroup">
                            <p:stCondLst>
                              <p:cond delay="4000"/>
                            </p:stCondLst>
                            <p:childTnLst>
                              <p:par>
                                <p:cTn id="131" presetID="3" presetClass="emph" presetSubtype="2" fill="hold" grpId="1" nodeType="afterEffect">
                                  <p:stCondLst>
                                    <p:cond delay="0"/>
                                  </p:stCondLst>
                                  <p:childTnLst>
                                    <p:animClr clrSpc="rgb" dir="cw">
                                      <p:cBhvr override="childStyle">
                                        <p:cTn id="132" dur="1000" fill="hold"/>
                                        <p:tgtEl>
                                          <p:spTgt spid="35878"/>
                                        </p:tgtEl>
                                        <p:attrNameLst>
                                          <p:attrName>style.color</p:attrName>
                                        </p:attrNameLst>
                                      </p:cBhvr>
                                      <p:to>
                                        <a:srgbClr val="FF0066"/>
                                      </p:to>
                                    </p:animClr>
                                  </p:childTnLst>
                                </p:cTn>
                              </p:par>
                            </p:childTnLst>
                          </p:cTn>
                        </p:par>
                        <p:par>
                          <p:cTn id="133" fill="hold" nodeType="afterGroup">
                            <p:stCondLst>
                              <p:cond delay="5000"/>
                            </p:stCondLst>
                            <p:childTnLst>
                              <p:par>
                                <p:cTn id="134" presetID="5" presetClass="emph" presetSubtype="1" grpId="2" nodeType="afterEffect">
                                  <p:stCondLst>
                                    <p:cond delay="0"/>
                                  </p:stCondLst>
                                  <p:childTnLst>
                                    <p:set>
                                      <p:cBhvr override="childStyle">
                                        <p:cTn id="135" dur="indefinite"/>
                                        <p:tgtEl>
                                          <p:spTgt spid="35878"/>
                                        </p:tgtEl>
                                        <p:attrNameLst>
                                          <p:attrName>style.fontStyle</p:attrName>
                                        </p:attrNameLst>
                                      </p:cBhvr>
                                      <p:to>
                                        <p:strVal val="normal"/>
                                      </p:to>
                                    </p:set>
                                    <p:set>
                                      <p:cBhvr override="childStyle">
                                        <p:cTn id="136" dur="indefinite"/>
                                        <p:tgtEl>
                                          <p:spTgt spid="35878"/>
                                        </p:tgtEl>
                                        <p:attrNameLst>
                                          <p:attrName>style.fontWeight</p:attrName>
                                        </p:attrNameLst>
                                      </p:cBhvr>
                                      <p:to>
                                        <p:strVal val="bold"/>
                                      </p:to>
                                    </p:set>
                                    <p:set>
                                      <p:cBhvr override="childStyle">
                                        <p:cTn id="137" dur="indefinite"/>
                                        <p:tgtEl>
                                          <p:spTgt spid="35878"/>
                                        </p:tgtEl>
                                        <p:attrNameLst>
                                          <p:attrName>style.textDecorationUnderline</p:attrName>
                                        </p:attrNameLst>
                                      </p:cBhvr>
                                      <p:to>
                                        <p:strVal val="fals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 presetClass="entr" presetSubtype="5" fill="hold" nodeType="clickEffect">
                                  <p:stCondLst>
                                    <p:cond delay="0"/>
                                  </p:stCondLst>
                                  <p:childTnLst>
                                    <p:set>
                                      <p:cBhvr>
                                        <p:cTn id="141" dur="1" fill="hold">
                                          <p:stCondLst>
                                            <p:cond delay="0"/>
                                          </p:stCondLst>
                                        </p:cTn>
                                        <p:tgtEl>
                                          <p:spTgt spid="98"/>
                                        </p:tgtEl>
                                        <p:attrNameLst>
                                          <p:attrName>style.visibility</p:attrName>
                                        </p:attrNameLst>
                                      </p:cBhvr>
                                      <p:to>
                                        <p:strVal val="visible"/>
                                      </p:to>
                                    </p:set>
                                    <p:animEffect transition="in" filter="checkerboard(down)">
                                      <p:cBhvr>
                                        <p:cTn id="142" dur="500"/>
                                        <p:tgtEl>
                                          <p:spTgt spid="98"/>
                                        </p:tgtEl>
                                      </p:cBhvr>
                                    </p:animEffect>
                                  </p:childTnLst>
                                </p:cTn>
                              </p:par>
                              <p:par>
                                <p:cTn id="143" presetID="5" presetClass="entr" presetSubtype="5" fill="hold" nodeType="with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checkerboard(down)">
                                      <p:cBhvr>
                                        <p:cTn id="145" dur="500"/>
                                        <p:tgtEl>
                                          <p:spTgt spid="97"/>
                                        </p:tgtEl>
                                      </p:cBhvr>
                                    </p:animEffect>
                                  </p:childTnLst>
                                </p:cTn>
                              </p:par>
                              <p:par>
                                <p:cTn id="146" presetID="5" presetClass="entr" presetSubtype="5" fill="hold" nodeType="withEffect">
                                  <p:stCondLst>
                                    <p:cond delay="0"/>
                                  </p:stCondLst>
                                  <p:childTnLst>
                                    <p:set>
                                      <p:cBhvr>
                                        <p:cTn id="147" dur="1" fill="hold">
                                          <p:stCondLst>
                                            <p:cond delay="0"/>
                                          </p:stCondLst>
                                        </p:cTn>
                                        <p:tgtEl>
                                          <p:spTgt spid="94"/>
                                        </p:tgtEl>
                                        <p:attrNameLst>
                                          <p:attrName>style.visibility</p:attrName>
                                        </p:attrNameLst>
                                      </p:cBhvr>
                                      <p:to>
                                        <p:strVal val="visible"/>
                                      </p:to>
                                    </p:set>
                                    <p:animEffect transition="in" filter="checkerboard(down)">
                                      <p:cBhvr>
                                        <p:cTn id="148" dur="500"/>
                                        <p:tgtEl>
                                          <p:spTgt spid="94"/>
                                        </p:tgtEl>
                                      </p:cBhvr>
                                    </p:animEffect>
                                  </p:childTnLst>
                                </p:cTn>
                              </p:par>
                              <p:par>
                                <p:cTn id="149" presetID="5" presetClass="entr" presetSubtype="5" fill="hold" nodeType="withEffect">
                                  <p:stCondLst>
                                    <p:cond delay="0"/>
                                  </p:stCondLst>
                                  <p:childTnLst>
                                    <p:set>
                                      <p:cBhvr>
                                        <p:cTn id="150" dur="1" fill="hold">
                                          <p:stCondLst>
                                            <p:cond delay="0"/>
                                          </p:stCondLst>
                                        </p:cTn>
                                        <p:tgtEl>
                                          <p:spTgt spid="95"/>
                                        </p:tgtEl>
                                        <p:attrNameLst>
                                          <p:attrName>style.visibility</p:attrName>
                                        </p:attrNameLst>
                                      </p:cBhvr>
                                      <p:to>
                                        <p:strVal val="visible"/>
                                      </p:to>
                                    </p:set>
                                    <p:animEffect transition="in" filter="checkerboard(down)">
                                      <p:cBhvr>
                                        <p:cTn id="151" dur="500"/>
                                        <p:tgtEl>
                                          <p:spTgt spid="95"/>
                                        </p:tgtEl>
                                      </p:cBhvr>
                                    </p:animEffect>
                                  </p:childTnLst>
                                </p:cTn>
                              </p:par>
                              <p:par>
                                <p:cTn id="152" presetID="5" presetClass="entr" presetSubtype="5" fill="hold" nodeType="withEffect">
                                  <p:stCondLst>
                                    <p:cond delay="0"/>
                                  </p:stCondLst>
                                  <p:childTnLst>
                                    <p:set>
                                      <p:cBhvr>
                                        <p:cTn id="153" dur="1" fill="hold">
                                          <p:stCondLst>
                                            <p:cond delay="0"/>
                                          </p:stCondLst>
                                        </p:cTn>
                                        <p:tgtEl>
                                          <p:spTgt spid="96"/>
                                        </p:tgtEl>
                                        <p:attrNameLst>
                                          <p:attrName>style.visibility</p:attrName>
                                        </p:attrNameLst>
                                      </p:cBhvr>
                                      <p:to>
                                        <p:strVal val="visible"/>
                                      </p:to>
                                    </p:set>
                                    <p:animEffect transition="in" filter="checkerboard(down)">
                                      <p:cBhvr>
                                        <p:cTn id="154" dur="500"/>
                                        <p:tgtEl>
                                          <p:spTgt spid="96"/>
                                        </p:tgtEl>
                                      </p:cBhvr>
                                    </p:animEffect>
                                  </p:childTnLst>
                                </p:cTn>
                              </p:par>
                              <p:par>
                                <p:cTn id="155" presetID="5" presetClass="entr" presetSubtype="5" fill="hold" nodeType="withEffect">
                                  <p:stCondLst>
                                    <p:cond delay="0"/>
                                  </p:stCondLst>
                                  <p:childTnLst>
                                    <p:set>
                                      <p:cBhvr>
                                        <p:cTn id="156" dur="1" fill="hold">
                                          <p:stCondLst>
                                            <p:cond delay="0"/>
                                          </p:stCondLst>
                                        </p:cTn>
                                        <p:tgtEl>
                                          <p:spTgt spid="93"/>
                                        </p:tgtEl>
                                        <p:attrNameLst>
                                          <p:attrName>style.visibility</p:attrName>
                                        </p:attrNameLst>
                                      </p:cBhvr>
                                      <p:to>
                                        <p:strVal val="visible"/>
                                      </p:to>
                                    </p:set>
                                    <p:animEffect transition="in" filter="checkerboard(down)">
                                      <p:cBhvr>
                                        <p:cTn id="157" dur="500"/>
                                        <p:tgtEl>
                                          <p:spTgt spid="93"/>
                                        </p:tgtEl>
                                      </p:cBhvr>
                                    </p:animEffect>
                                  </p:childTnLst>
                                </p:cTn>
                              </p:par>
                            </p:childTnLst>
                          </p:cTn>
                        </p:par>
                        <p:par>
                          <p:cTn id="158" fill="hold" nodeType="afterGroup">
                            <p:stCondLst>
                              <p:cond delay="500"/>
                            </p:stCondLst>
                            <p:childTnLst>
                              <p:par>
                                <p:cTn id="159" presetID="2" presetClass="entr" presetSubtype="2" fill="hold" nodeType="afterEffect">
                                  <p:stCondLst>
                                    <p:cond delay="0"/>
                                  </p:stCondLst>
                                  <p:childTnLst>
                                    <p:set>
                                      <p:cBhvr>
                                        <p:cTn id="160" dur="1" fill="hold">
                                          <p:stCondLst>
                                            <p:cond delay="0"/>
                                          </p:stCondLst>
                                        </p:cTn>
                                        <p:tgtEl>
                                          <p:spTgt spid="102"/>
                                        </p:tgtEl>
                                        <p:attrNameLst>
                                          <p:attrName>style.visibility</p:attrName>
                                        </p:attrNameLst>
                                      </p:cBhvr>
                                      <p:to>
                                        <p:strVal val="visible"/>
                                      </p:to>
                                    </p:set>
                                    <p:anim calcmode="lin" valueType="num">
                                      <p:cBhvr additive="base">
                                        <p:cTn id="161" dur="500" fill="hold"/>
                                        <p:tgtEl>
                                          <p:spTgt spid="102"/>
                                        </p:tgtEl>
                                        <p:attrNameLst>
                                          <p:attrName>ppt_x</p:attrName>
                                        </p:attrNameLst>
                                      </p:cBhvr>
                                      <p:tavLst>
                                        <p:tav tm="0">
                                          <p:val>
                                            <p:strVal val="1+#ppt_w/2"/>
                                          </p:val>
                                        </p:tav>
                                        <p:tav tm="100000">
                                          <p:val>
                                            <p:strVal val="#ppt_x"/>
                                          </p:val>
                                        </p:tav>
                                      </p:tavLst>
                                    </p:anim>
                                    <p:anim calcmode="lin" valueType="num">
                                      <p:cBhvr additive="base">
                                        <p:cTn id="162" dur="500" fill="hold"/>
                                        <p:tgtEl>
                                          <p:spTgt spid="102"/>
                                        </p:tgtEl>
                                        <p:attrNameLst>
                                          <p:attrName>ppt_y</p:attrName>
                                        </p:attrNameLst>
                                      </p:cBhvr>
                                      <p:tavLst>
                                        <p:tav tm="0">
                                          <p:val>
                                            <p:strVal val="#ppt_y"/>
                                          </p:val>
                                        </p:tav>
                                        <p:tav tm="100000">
                                          <p:val>
                                            <p:strVal val="#ppt_y"/>
                                          </p:val>
                                        </p:tav>
                                      </p:tavLst>
                                    </p:anim>
                                  </p:childTnLst>
                                </p:cTn>
                              </p:par>
                            </p:childTnLst>
                          </p:cTn>
                        </p:par>
                        <p:par>
                          <p:cTn id="163" fill="hold" nodeType="afterGroup">
                            <p:stCondLst>
                              <p:cond delay="1000"/>
                            </p:stCondLst>
                            <p:childTnLst>
                              <p:par>
                                <p:cTn id="164" presetID="5" presetClass="entr" presetSubtype="10" fill="hold" grpId="0" nodeType="afterEffect">
                                  <p:stCondLst>
                                    <p:cond delay="0"/>
                                  </p:stCondLst>
                                  <p:childTnLst>
                                    <p:set>
                                      <p:cBhvr>
                                        <p:cTn id="165" dur="1" fill="hold">
                                          <p:stCondLst>
                                            <p:cond delay="0"/>
                                          </p:stCondLst>
                                        </p:cTn>
                                        <p:tgtEl>
                                          <p:spTgt spid="99"/>
                                        </p:tgtEl>
                                        <p:attrNameLst>
                                          <p:attrName>style.visibility</p:attrName>
                                        </p:attrNameLst>
                                      </p:cBhvr>
                                      <p:to>
                                        <p:strVal val="visible"/>
                                      </p:to>
                                    </p:set>
                                    <p:animEffect transition="in" filter="checkerboard(across)">
                                      <p:cBhvr>
                                        <p:cTn id="166" dur="500"/>
                                        <p:tgtEl>
                                          <p:spTgt spid="99"/>
                                        </p:tgtEl>
                                      </p:cBhvr>
                                    </p:animEffect>
                                  </p:childTnLst>
                                </p:cTn>
                              </p:par>
                            </p:childTnLst>
                          </p:cTn>
                        </p:par>
                        <p:par>
                          <p:cTn id="167" fill="hold" nodeType="afterGroup">
                            <p:stCondLst>
                              <p:cond delay="1500"/>
                            </p:stCondLst>
                            <p:childTnLst>
                              <p:par>
                                <p:cTn id="168" presetID="2" presetClass="entr" presetSubtype="2" fill="hold" nodeType="afterEffect">
                                  <p:stCondLst>
                                    <p:cond delay="0"/>
                                  </p:stCondLst>
                                  <p:childTnLst>
                                    <p:set>
                                      <p:cBhvr>
                                        <p:cTn id="169" dur="1" fill="hold">
                                          <p:stCondLst>
                                            <p:cond delay="0"/>
                                          </p:stCondLst>
                                        </p:cTn>
                                        <p:tgtEl>
                                          <p:spTgt spid="56"/>
                                        </p:tgtEl>
                                        <p:attrNameLst>
                                          <p:attrName>style.visibility</p:attrName>
                                        </p:attrNameLst>
                                      </p:cBhvr>
                                      <p:to>
                                        <p:strVal val="visible"/>
                                      </p:to>
                                    </p:set>
                                    <p:anim calcmode="lin" valueType="num">
                                      <p:cBhvr additive="base">
                                        <p:cTn id="170" dur="500" fill="hold"/>
                                        <p:tgtEl>
                                          <p:spTgt spid="56"/>
                                        </p:tgtEl>
                                        <p:attrNameLst>
                                          <p:attrName>ppt_x</p:attrName>
                                        </p:attrNameLst>
                                      </p:cBhvr>
                                      <p:tavLst>
                                        <p:tav tm="0">
                                          <p:val>
                                            <p:strVal val="1+#ppt_w/2"/>
                                          </p:val>
                                        </p:tav>
                                        <p:tav tm="100000">
                                          <p:val>
                                            <p:strVal val="#ppt_x"/>
                                          </p:val>
                                        </p:tav>
                                      </p:tavLst>
                                    </p:anim>
                                    <p:anim calcmode="lin" valueType="num">
                                      <p:cBhvr additive="base">
                                        <p:cTn id="171" dur="500" fill="hold"/>
                                        <p:tgtEl>
                                          <p:spTgt spid="56"/>
                                        </p:tgtEl>
                                        <p:attrNameLst>
                                          <p:attrName>ppt_y</p:attrName>
                                        </p:attrNameLst>
                                      </p:cBhvr>
                                      <p:tavLst>
                                        <p:tav tm="0">
                                          <p:val>
                                            <p:strVal val="#ppt_y"/>
                                          </p:val>
                                        </p:tav>
                                        <p:tav tm="100000">
                                          <p:val>
                                            <p:strVal val="#ppt_y"/>
                                          </p:val>
                                        </p:tav>
                                      </p:tavLst>
                                    </p:anim>
                                  </p:childTnLst>
                                </p:cTn>
                              </p:par>
                            </p:childTnLst>
                          </p:cTn>
                        </p:par>
                        <p:par>
                          <p:cTn id="172" fill="hold" nodeType="withGroup">
                            <p:stCondLst>
                              <p:cond delay="2000"/>
                            </p:stCondLst>
                            <p:childTnLst>
                              <p:par>
                                <p:cTn id="173" presetID="53" presetClass="entr" presetSubtype="16" fill="hold" grpId="0" nodeType="afterEffect">
                                  <p:stCondLst>
                                    <p:cond delay="0"/>
                                  </p:stCondLst>
                                  <p:childTnLst>
                                    <p:set>
                                      <p:cBhvr>
                                        <p:cTn id="174" dur="1" fill="hold">
                                          <p:stCondLst>
                                            <p:cond delay="0"/>
                                          </p:stCondLst>
                                        </p:cTn>
                                        <p:tgtEl>
                                          <p:spTgt spid="52"/>
                                        </p:tgtEl>
                                        <p:attrNameLst>
                                          <p:attrName>style.visibility</p:attrName>
                                        </p:attrNameLst>
                                      </p:cBhvr>
                                      <p:to>
                                        <p:strVal val="visible"/>
                                      </p:to>
                                    </p:set>
                                    <p:anim calcmode="lin" valueType="num">
                                      <p:cBhvr>
                                        <p:cTn id="175" dur="500" fill="hold"/>
                                        <p:tgtEl>
                                          <p:spTgt spid="52"/>
                                        </p:tgtEl>
                                        <p:attrNameLst>
                                          <p:attrName>ppt_w</p:attrName>
                                        </p:attrNameLst>
                                      </p:cBhvr>
                                      <p:tavLst>
                                        <p:tav tm="0">
                                          <p:val>
                                            <p:fltVal val="0"/>
                                          </p:val>
                                        </p:tav>
                                        <p:tav tm="100000">
                                          <p:val>
                                            <p:strVal val="#ppt_w"/>
                                          </p:val>
                                        </p:tav>
                                      </p:tavLst>
                                    </p:anim>
                                    <p:anim calcmode="lin" valueType="num">
                                      <p:cBhvr>
                                        <p:cTn id="176" dur="500" fill="hold"/>
                                        <p:tgtEl>
                                          <p:spTgt spid="52"/>
                                        </p:tgtEl>
                                        <p:attrNameLst>
                                          <p:attrName>ppt_h</p:attrName>
                                        </p:attrNameLst>
                                      </p:cBhvr>
                                      <p:tavLst>
                                        <p:tav tm="0">
                                          <p:val>
                                            <p:fltVal val="0"/>
                                          </p:val>
                                        </p:tav>
                                        <p:tav tm="100000">
                                          <p:val>
                                            <p:strVal val="#ppt_h"/>
                                          </p:val>
                                        </p:tav>
                                      </p:tavLst>
                                    </p:anim>
                                    <p:animEffect transition="in" filter="fade">
                                      <p:cBhvr>
                                        <p:cTn id="17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7" grpId="0" animBg="1"/>
      <p:bldP spid="68" grpId="0" animBg="1"/>
      <p:bldP spid="69" grpId="0" animBg="1"/>
      <p:bldP spid="78" grpId="0" animBg="1"/>
      <p:bldP spid="99" grpId="0" animBg="1"/>
      <p:bldP spid="49" grpId="0"/>
      <p:bldP spid="49" grpId="1"/>
      <p:bldP spid="49" grpId="2"/>
      <p:bldP spid="35877" grpId="0"/>
      <p:bldP spid="35877" grpId="1"/>
      <p:bldP spid="35877" grpId="2"/>
      <p:bldP spid="35878" grpId="0"/>
      <p:bldP spid="35878" grpId="1"/>
      <p:bldP spid="35878" grpId="2"/>
      <p:bldP spid="52"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p:txBody>
          <a:bodyPr/>
          <a:lstStyle/>
          <a:p>
            <a:r>
              <a:rPr lang="zh-TW" altLang="en-US"/>
              <a:t>其他重點提醒</a:t>
            </a:r>
          </a:p>
        </p:txBody>
      </p:sp>
      <p:sp>
        <p:nvSpPr>
          <p:cNvPr id="69635" name="內容版面配置區 2"/>
          <p:cNvSpPr>
            <a:spLocks noGrp="1"/>
          </p:cNvSpPr>
          <p:nvPr>
            <p:ph idx="1"/>
          </p:nvPr>
        </p:nvSpPr>
        <p:spPr>
          <a:xfrm>
            <a:off x="457200" y="1341438"/>
            <a:ext cx="8291513" cy="5256212"/>
          </a:xfrm>
        </p:spPr>
        <p:txBody>
          <a:bodyPr/>
          <a:lstStyle/>
          <a:p>
            <a:r>
              <a:rPr lang="zh-TW" altLang="en-US"/>
              <a:t>高級中等學校各就學區免試入學及各區五專聯合免試入學可同時報名，</a:t>
            </a:r>
            <a:r>
              <a:rPr lang="zh-TW" altLang="en-US">
                <a:solidFill>
                  <a:srgbClr val="FF0000"/>
                </a:solidFill>
              </a:rPr>
              <a:t>但二者皆錄取時，僅能擇一報到</a:t>
            </a:r>
            <a:r>
              <a:rPr lang="zh-TW" altLang="en-US"/>
              <a:t>。</a:t>
            </a:r>
            <a:endParaRPr lang="en-US" altLang="zh-TW"/>
          </a:p>
          <a:p>
            <a:r>
              <a:rPr lang="zh-TW" altLang="en-US"/>
              <a:t>雖可同時報名多區之五專聯合免試入學，但各區招生學校現場登記分發日期皆訂於同一天辦理且須攜帶學歷</a:t>
            </a:r>
            <a:r>
              <a:rPr lang="en-US" altLang="zh-TW"/>
              <a:t>(</a:t>
            </a:r>
            <a:r>
              <a:rPr lang="zh-TW" altLang="en-US"/>
              <a:t>力</a:t>
            </a:r>
            <a:r>
              <a:rPr lang="en-US" altLang="zh-TW"/>
              <a:t>)</a:t>
            </a:r>
            <a:r>
              <a:rPr lang="zh-TW" altLang="en-US"/>
              <a:t>證件</a:t>
            </a:r>
            <a:r>
              <a:rPr lang="zh-TW" altLang="en-US">
                <a:solidFill>
                  <a:srgbClr val="FF0000"/>
                </a:solidFill>
              </a:rPr>
              <a:t>正本</a:t>
            </a:r>
            <a:r>
              <a:rPr lang="zh-TW" altLang="en-US"/>
              <a:t>，</a:t>
            </a:r>
            <a:r>
              <a:rPr lang="zh-TW" altLang="en-US">
                <a:solidFill>
                  <a:srgbClr val="00B050"/>
                </a:solidFill>
              </a:rPr>
              <a:t>故同時被多區通知到現場時，僅能擇一所招生學校參加現場登記分發</a:t>
            </a:r>
            <a:r>
              <a:rPr lang="zh-TW" altLang="en-US"/>
              <a:t>。</a:t>
            </a:r>
            <a:endParaRPr lang="en-US" altLang="zh-TW"/>
          </a:p>
          <a:p>
            <a:r>
              <a:rPr lang="zh-TW" altLang="en-US"/>
              <a:t>請務必注意現場登記分發報到通知單寄送時間</a:t>
            </a:r>
            <a:r>
              <a:rPr lang="en-US" altLang="zh-TW" sz="2000" b="1">
                <a:solidFill>
                  <a:srgbClr val="FF0000"/>
                </a:solidFill>
              </a:rPr>
              <a:t>(108.7.5)</a:t>
            </a:r>
            <a:r>
              <a:rPr lang="zh-TW" altLang="en-US"/>
              <a:t>，並準時前往參加現場分發。</a:t>
            </a:r>
            <a:endParaRPr lang="en-US" altLang="zh-TW"/>
          </a:p>
        </p:txBody>
      </p:sp>
      <p:pic>
        <p:nvPicPr>
          <p:cNvPr id="75780"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anim calcmode="lin" valueType="num">
                                      <p:cBhvr>
                                        <p:cTn id="8" dur="1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69635">
                                            <p:txEl>
                                              <p:pRg st="1" end="1"/>
                                            </p:txEl>
                                          </p:spTgt>
                                        </p:tgtEl>
                                        <p:attrNameLst>
                                          <p:attrName>style.visibility</p:attrName>
                                        </p:attrNameLst>
                                      </p:cBhvr>
                                      <p:to>
                                        <p:strVal val="visible"/>
                                      </p:to>
                                    </p:set>
                                    <p:animEffect transition="in" filter="randombar(horizontal)">
                                      <p:cBhvr>
                                        <p:cTn id="14" dur="500"/>
                                        <p:tgtEl>
                                          <p:spTgt spid="6963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圓角矩形 27"/>
          <p:cNvSpPr/>
          <p:nvPr/>
        </p:nvSpPr>
        <p:spPr>
          <a:xfrm>
            <a:off x="539552" y="1484784"/>
            <a:ext cx="2736304" cy="792088"/>
          </a:xfrm>
          <a:prstGeom prst="roundRect">
            <a:avLst/>
          </a:prstGeom>
          <a:ln/>
        </p:spPr>
        <p:style>
          <a:lnRef idx="1">
            <a:schemeClr val="accent6"/>
          </a:lnRef>
          <a:fillRef idx="2">
            <a:schemeClr val="accent6"/>
          </a:fillRef>
          <a:effectRef idx="1">
            <a:schemeClr val="accent6"/>
          </a:effectRef>
          <a:fontRef idx="minor">
            <a:schemeClr val="dk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000" b="1" i="0" u="none" strike="noStrike" kern="1200" cap="none" spc="0" normalizeH="0" baseline="0" noProof="0" dirty="0">
                <a:ln w="11430"/>
                <a:solidFill>
                  <a:srgbClr val="FF0000"/>
                </a:solidFill>
                <a:effectLst>
                  <a:outerShdw blurRad="80000" dist="40000" dir="5040000" algn="tl">
                    <a:srgbClr val="000000">
                      <a:alpha val="30000"/>
                    </a:srgbClr>
                  </a:outerShdw>
                </a:effectLst>
                <a:uLnTx/>
                <a:uFillTx/>
                <a:latin typeface="標楷體" pitchFamily="65" charset="-120"/>
                <a:ea typeface="標楷體" pitchFamily="65" charset="-120"/>
                <a:cs typeface="+mn-cs"/>
              </a:rPr>
              <a:t>普通高中</a:t>
            </a:r>
          </a:p>
        </p:txBody>
      </p:sp>
      <p:sp>
        <p:nvSpPr>
          <p:cNvPr id="29" name="內容版面配置區 2"/>
          <p:cNvSpPr txBox="1">
            <a:spLocks/>
          </p:cNvSpPr>
          <p:nvPr/>
        </p:nvSpPr>
        <p:spPr>
          <a:xfrm>
            <a:off x="468313" y="2420938"/>
            <a:ext cx="8351837" cy="4437062"/>
          </a:xfrm>
          <a:prstGeom prst="rect">
            <a:avLst/>
          </a:prstGeom>
        </p:spPr>
        <p:txBody>
          <a:bodyPr lIns="36000" tIns="36000" rIns="36000" bIns="36000">
            <a:normAutofit/>
          </a:bodyPr>
          <a:lstStyle/>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學習歷程具有</a:t>
            </a:r>
            <a:r>
              <a:rPr kumimoji="1" lang="zh-TW" altLang="en-US" sz="2800" b="1" i="0" u="none" strike="noStrike" kern="1200" cap="none" spc="0" normalizeH="0" baseline="0" noProof="0" dirty="0">
                <a:ln>
                  <a:noFill/>
                </a:ln>
                <a:solidFill>
                  <a:srgbClr val="0000FF"/>
                </a:solidFill>
                <a:effectLst/>
                <a:uLnTx/>
                <a:uFillTx/>
                <a:latin typeface="標楷體" pitchFamily="65" charset="-120"/>
                <a:ea typeface="標楷體" pitchFamily="65" charset="-120"/>
                <a:cs typeface="Segoe UI" pitchFamily="34" charset="0"/>
                <a:sym typeface="Wingdings"/>
              </a:rPr>
              <a:t>主動學習意願</a:t>
            </a: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（高中職都需要）。</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9263" marR="0" lvl="0" indent="-449263"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基礎學科普遍優勢，或具備單學科領域專精。</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高一升高二仍需</a:t>
            </a:r>
            <a:r>
              <a:rPr kumimoji="1" lang="zh-TW" altLang="en-US" sz="2800" b="1" i="0" u="none" strike="noStrike" kern="1200" cap="none" spc="0" normalizeH="0" baseline="0" noProof="0" dirty="0">
                <a:ln>
                  <a:noFill/>
                </a:ln>
                <a:solidFill>
                  <a:srgbClr val="0000FF"/>
                </a:solidFill>
                <a:effectLst/>
                <a:uLnTx/>
                <a:uFillTx/>
                <a:latin typeface="標楷體" pitchFamily="65" charset="-120"/>
                <a:ea typeface="標楷體" pitchFamily="65" charset="-120"/>
                <a:cs typeface="Segoe UI" pitchFamily="34" charset="0"/>
                <a:sym typeface="Wingdings"/>
              </a:rPr>
              <a:t>分組</a:t>
            </a: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適合未來從事醫、法、哲學、文學或學術研究者。</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1" i="0" u="none" strike="noStrike" kern="1200" cap="none" spc="0" normalizeH="0" baseline="0" noProof="0" dirty="0">
                <a:ln>
                  <a:noFill/>
                </a:ln>
                <a:solidFill>
                  <a:srgbClr val="0000FF"/>
                </a:solidFill>
                <a:effectLst/>
                <a:uLnTx/>
                <a:uFillTx/>
                <a:latin typeface="標楷體" pitchFamily="65" charset="-120"/>
                <a:ea typeface="標楷體" pitchFamily="65" charset="-120"/>
                <a:cs typeface="Segoe UI" pitchFamily="34" charset="0"/>
                <a:sym typeface="Wingdings"/>
              </a:rPr>
              <a:t>不適合</a:t>
            </a: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走職業類科或操作性類科者。</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性向</a:t>
            </a:r>
            <a:r>
              <a:rPr kumimoji="1" lang="zh-TW" altLang="en-US" sz="2800" b="1" i="0" u="none" strike="noStrike" kern="1200" cap="none" spc="0" normalizeH="0" baseline="0" noProof="0" dirty="0">
                <a:ln>
                  <a:noFill/>
                </a:ln>
                <a:solidFill>
                  <a:srgbClr val="0000FF"/>
                </a:solidFill>
                <a:effectLst/>
                <a:uLnTx/>
                <a:uFillTx/>
                <a:latin typeface="標楷體" pitchFamily="65" charset="-120"/>
                <a:ea typeface="標楷體" pitchFamily="65" charset="-120"/>
                <a:cs typeface="Segoe UI" pitchFamily="34" charset="0"/>
                <a:sym typeface="Wingdings"/>
              </a:rPr>
              <a:t>尚未</a:t>
            </a: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明確者（也可考慮綜合高中）。</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可視學生能力、性向及個人特質等，選讀公立或私立高中。</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Tx/>
              <a:buSzTx/>
              <a:buFontTx/>
              <a:buNone/>
              <a:tabLst/>
              <a:defRPr/>
            </a:pPr>
            <a:endParaRPr kumimoji="0" lang="en-US" altLang="zh-TW" sz="30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endParaRPr>
          </a:p>
        </p:txBody>
      </p:sp>
      <p:sp>
        <p:nvSpPr>
          <p:cNvPr id="12" name="矩形 11"/>
          <p:cNvSpPr/>
          <p:nvPr/>
        </p:nvSpPr>
        <p:spPr>
          <a:xfrm>
            <a:off x="899592" y="548680"/>
            <a:ext cx="7632848"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4800" b="0" i="0" u="none" strike="noStrike" kern="1200" cap="none" spc="0" normalizeH="0" baseline="0" noProof="0" dirty="0">
                <a:ln>
                  <a:noFill/>
                </a:ln>
                <a:solidFill>
                  <a:srgbClr val="C00000"/>
                </a:solidFill>
                <a:effectLst>
                  <a:glow rad="101600">
                    <a:srgbClr val="C00000">
                      <a:alpha val="40000"/>
                    </a:srgbClr>
                  </a:glow>
                </a:effectLst>
                <a:uLnTx/>
                <a:uFillTx/>
                <a:latin typeface="標楷體" pitchFamily="65" charset="-120"/>
                <a:ea typeface="標楷體" pitchFamily="65" charset="-120"/>
                <a:cs typeface="+mn-cs"/>
              </a:rPr>
              <a:t>我的孩子適合就讀哪類學校？</a:t>
            </a:r>
          </a:p>
        </p:txBody>
      </p:sp>
    </p:spTree>
    <p:extLst>
      <p:ext uri="{BB962C8B-B14F-4D97-AF65-F5344CB8AC3E}">
        <p14:creationId xmlns:p14="http://schemas.microsoft.com/office/powerpoint/2010/main" val="7779309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2565400"/>
            <a:ext cx="7772400" cy="863600"/>
          </a:xfrm>
        </p:spPr>
        <p:txBody>
          <a:bodyPr/>
          <a:lstStyle/>
          <a:p>
            <a:pPr algn="ctr" eaLnBrk="1" hangingPunct="1">
              <a:defRPr/>
            </a:pP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其他五專招生管道</a:t>
            </a:r>
          </a:p>
        </p:txBody>
      </p:sp>
      <p:pic>
        <p:nvPicPr>
          <p:cNvPr id="76803"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a:spLocks noGrp="1"/>
          </p:cNvSpPr>
          <p:nvPr>
            <p:ph type="title"/>
          </p:nvPr>
        </p:nvSpPr>
        <p:spPr/>
        <p:txBody>
          <a:bodyPr/>
          <a:lstStyle/>
          <a:p>
            <a:pPr eaLnBrk="1" hangingPunct="1"/>
            <a:r>
              <a:rPr lang="zh-TW" altLang="en-US" sz="4000"/>
              <a:t>五專免試續招</a:t>
            </a:r>
          </a:p>
        </p:txBody>
      </p:sp>
      <p:sp>
        <p:nvSpPr>
          <p:cNvPr id="71683" name="內容版面配置區 2"/>
          <p:cNvSpPr>
            <a:spLocks noGrp="1"/>
          </p:cNvSpPr>
          <p:nvPr>
            <p:ph idx="1"/>
          </p:nvPr>
        </p:nvSpPr>
        <p:spPr/>
        <p:txBody>
          <a:bodyPr/>
          <a:lstStyle/>
          <a:p>
            <a:pPr eaLnBrk="1" hangingPunct="1"/>
            <a:r>
              <a:rPr lang="zh-TW" altLang="en-US"/>
              <a:t>經五專優先免試入學及各區五專聯合免試入學招生後，仍有招生名額之五專招生學校得經教育部核准辦理續招，分發作業由五專續招學校自行訂定之招生規定辦理。</a:t>
            </a:r>
            <a:endParaRPr lang="en-US" altLang="zh-TW"/>
          </a:p>
          <a:p>
            <a:pPr eaLnBrk="1" hangingPunct="1"/>
            <a:r>
              <a:rPr lang="zh-TW" altLang="en-US"/>
              <a:t>各校辦理五專免試續招時間，自</a:t>
            </a:r>
            <a:r>
              <a:rPr lang="en-US" altLang="zh-TW">
                <a:solidFill>
                  <a:srgbClr val="FF0000"/>
                </a:solidFill>
              </a:rPr>
              <a:t>108</a:t>
            </a:r>
            <a:r>
              <a:rPr lang="zh-TW" altLang="en-US">
                <a:solidFill>
                  <a:srgbClr val="FF0000"/>
                </a:solidFill>
              </a:rPr>
              <a:t>年</a:t>
            </a:r>
            <a:r>
              <a:rPr lang="en-US" altLang="zh-TW">
                <a:solidFill>
                  <a:srgbClr val="FF0000"/>
                </a:solidFill>
              </a:rPr>
              <a:t>7</a:t>
            </a:r>
            <a:r>
              <a:rPr lang="zh-TW" altLang="en-US">
                <a:solidFill>
                  <a:srgbClr val="FF0000"/>
                </a:solidFill>
              </a:rPr>
              <a:t>月</a:t>
            </a:r>
            <a:r>
              <a:rPr lang="en-US" altLang="zh-TW">
                <a:solidFill>
                  <a:srgbClr val="FF0000"/>
                </a:solidFill>
              </a:rPr>
              <a:t>16</a:t>
            </a:r>
            <a:r>
              <a:rPr lang="zh-TW" altLang="en-US">
                <a:solidFill>
                  <a:srgbClr val="FF0000"/>
                </a:solidFill>
              </a:rPr>
              <a:t>日起</a:t>
            </a:r>
            <a:r>
              <a:rPr lang="zh-TW" altLang="en-US"/>
              <a:t>開始辦理，有意報名者可上技專校院招生策略委員會網站</a:t>
            </a:r>
            <a:r>
              <a:rPr lang="zh-TW" altLang="en-US" sz="2000"/>
              <a:t>（</a:t>
            </a:r>
            <a:r>
              <a:rPr lang="en-US" altLang="zh-TW" sz="2000">
                <a:hlinkClick r:id="rId2"/>
              </a:rPr>
              <a:t>http://www.techadmi.edu.tw</a:t>
            </a:r>
            <a:r>
              <a:rPr lang="zh-TW" altLang="en-US" sz="2000"/>
              <a:t>）</a:t>
            </a:r>
            <a:r>
              <a:rPr lang="zh-TW" altLang="en-US"/>
              <a:t>查詢招生學校科組名額等資訊。</a:t>
            </a:r>
          </a:p>
        </p:txBody>
      </p:sp>
      <p:pic>
        <p:nvPicPr>
          <p:cNvPr id="77828"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randombar(horizontal)">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circle(out)">
                                      <p:cBhvr>
                                        <p:cTn id="12" dur="1000"/>
                                        <p:tgtEl>
                                          <p:spTgt spid="716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p:txBody>
          <a:bodyPr/>
          <a:lstStyle/>
          <a:p>
            <a:pPr eaLnBrk="1" hangingPunct="1"/>
            <a:r>
              <a:rPr lang="zh-TW" altLang="en-US" sz="4000"/>
              <a:t>特色招生甄選入學</a:t>
            </a:r>
            <a:r>
              <a:rPr lang="en-US" altLang="zh-TW" sz="4000"/>
              <a:t>(</a:t>
            </a:r>
            <a:r>
              <a:rPr lang="zh-TW" altLang="en-US" sz="4000"/>
              <a:t>七年一貫制</a:t>
            </a:r>
            <a:r>
              <a:rPr lang="en-US" altLang="zh-TW" sz="4000"/>
              <a:t>)</a:t>
            </a:r>
            <a:endParaRPr lang="zh-TW" altLang="en-US" sz="4000"/>
          </a:p>
        </p:txBody>
      </p:sp>
      <p:sp>
        <p:nvSpPr>
          <p:cNvPr id="72707" name="內容版面配置區 2"/>
          <p:cNvSpPr>
            <a:spLocks noGrp="1"/>
          </p:cNvSpPr>
          <p:nvPr>
            <p:ph idx="1"/>
          </p:nvPr>
        </p:nvSpPr>
        <p:spPr/>
        <p:txBody>
          <a:bodyPr/>
          <a:lstStyle/>
          <a:p>
            <a:pPr eaLnBrk="1" hangingPunct="1"/>
            <a:r>
              <a:rPr lang="zh-TW" altLang="en-US" sz="3100"/>
              <a:t>七年一貫制為特殊的藝術類科教育學制，學生修業期間前</a:t>
            </a:r>
            <a:r>
              <a:rPr lang="en-US" altLang="zh-TW" sz="3100"/>
              <a:t>5</a:t>
            </a:r>
            <a:r>
              <a:rPr lang="zh-TW" altLang="en-US" sz="3100"/>
              <a:t>年視同五專生，五年級在校生成績及格者，應參加公開升級甄試；通過甄試者得直升並繼續後</a:t>
            </a:r>
            <a:r>
              <a:rPr lang="en-US" altLang="zh-TW" sz="3100"/>
              <a:t>2</a:t>
            </a:r>
            <a:r>
              <a:rPr lang="zh-TW" altLang="en-US" sz="3100"/>
              <a:t>年大學部</a:t>
            </a:r>
            <a:r>
              <a:rPr lang="en-US" altLang="zh-TW" sz="3100"/>
              <a:t>(</a:t>
            </a:r>
            <a:r>
              <a:rPr lang="zh-TW" altLang="en-US" sz="3100"/>
              <a:t>二技</a:t>
            </a:r>
            <a:r>
              <a:rPr lang="en-US" altLang="zh-TW" sz="3100"/>
              <a:t>)</a:t>
            </a:r>
            <a:r>
              <a:rPr lang="zh-TW" altLang="en-US" sz="3100"/>
              <a:t>學業</a:t>
            </a:r>
            <a:endParaRPr lang="en-US" altLang="zh-TW" sz="3100"/>
          </a:p>
          <a:p>
            <a:pPr eaLnBrk="1" hangingPunct="1"/>
            <a:r>
              <a:rPr lang="zh-TW" altLang="en-US" sz="3100"/>
              <a:t>未參加或未通過升級甄試者，由學校視其修業情形，發給修業證明或五專副學士學位證書</a:t>
            </a:r>
            <a:endParaRPr lang="en-US" altLang="zh-TW" sz="3100"/>
          </a:p>
          <a:p>
            <a:pPr eaLnBrk="1" hangingPunct="1"/>
            <a:r>
              <a:rPr lang="zh-TW" altLang="en-US" sz="3100"/>
              <a:t>學生完成七年一貫制學業，成績及格者，授予藝術學學士學位。</a:t>
            </a:r>
            <a:endParaRPr lang="en-US" altLang="zh-TW" sz="3100"/>
          </a:p>
        </p:txBody>
      </p:sp>
      <p:pic>
        <p:nvPicPr>
          <p:cNvPr id="7885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randombar(horizontal)">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barn(inVertical)">
                                      <p:cBhvr>
                                        <p:cTn id="12" dur="5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1000"/>
                                        <p:tgtEl>
                                          <p:spTgt spid="72707">
                                            <p:txEl>
                                              <p:pRg st="2" end="2"/>
                                            </p:txEl>
                                          </p:spTgt>
                                        </p:tgtEl>
                                      </p:cBhvr>
                                    </p:animEffect>
                                    <p:anim calcmode="lin" valueType="num">
                                      <p:cBhvr>
                                        <p:cTn id="18" dur="10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27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p:cNvSpPr>
            <a:spLocks noGrp="1"/>
          </p:cNvSpPr>
          <p:nvPr>
            <p:ph type="title"/>
          </p:nvPr>
        </p:nvSpPr>
        <p:spPr>
          <a:xfrm>
            <a:off x="457200" y="630238"/>
            <a:ext cx="8229600" cy="1143000"/>
          </a:xfrm>
        </p:spPr>
        <p:txBody>
          <a:bodyPr/>
          <a:lstStyle/>
          <a:p>
            <a:r>
              <a:rPr lang="zh-TW" altLang="en-US" sz="4000"/>
              <a:t>特色招生甄選入學</a:t>
            </a:r>
            <a:r>
              <a:rPr lang="en-US" altLang="zh-TW" sz="4000"/>
              <a:t>(</a:t>
            </a:r>
            <a:r>
              <a:rPr lang="zh-TW" altLang="en-US" sz="4000"/>
              <a:t>七年一貫制</a:t>
            </a:r>
            <a:r>
              <a:rPr lang="en-US" altLang="zh-TW" sz="4000"/>
              <a:t>)</a:t>
            </a:r>
            <a:br>
              <a:rPr lang="en-US" altLang="zh-TW" sz="4000"/>
            </a:br>
            <a:r>
              <a:rPr lang="zh-TW" altLang="en-US" sz="4000"/>
              <a:t>招生學校及名額</a:t>
            </a:r>
          </a:p>
        </p:txBody>
      </p:sp>
      <p:graphicFrame>
        <p:nvGraphicFramePr>
          <p:cNvPr id="4" name="內容版面配置區 3"/>
          <p:cNvGraphicFramePr>
            <a:graphicFrameLocks noGrp="1"/>
          </p:cNvGraphicFramePr>
          <p:nvPr>
            <p:ph idx="1"/>
          </p:nvPr>
        </p:nvGraphicFramePr>
        <p:xfrm>
          <a:off x="457200" y="2206625"/>
          <a:ext cx="8229600" cy="3383040"/>
        </p:xfrm>
        <a:graphic>
          <a:graphicData uri="http://schemas.openxmlformats.org/drawingml/2006/table">
            <a:tbl>
              <a:tblPr firstRow="1" bandRow="1">
                <a:tableStyleId>{5940675A-B579-460E-94D1-54222C63F5DA}</a:tableStyleId>
              </a:tblPr>
              <a:tblGrid>
                <a:gridCol w="3538736">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1882552">
                  <a:extLst>
                    <a:ext uri="{9D8B030D-6E8A-4147-A177-3AD203B41FA5}">
                      <a16:colId xmlns:a16="http://schemas.microsoft.com/office/drawing/2014/main" val="20002"/>
                    </a:ext>
                  </a:extLst>
                </a:gridCol>
              </a:tblGrid>
              <a:tr h="579059">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T="45696" marB="45696"/>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招生系別</a:t>
                      </a:r>
                    </a:p>
                  </a:txBody>
                  <a:tcPr marT="45696" marB="45696"/>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招生名額</a:t>
                      </a:r>
                    </a:p>
                  </a:txBody>
                  <a:tcPr marT="45696" marB="45696"/>
                </a:tc>
                <a:extLst>
                  <a:ext uri="{0D108BD9-81ED-4DB2-BD59-A6C34878D82A}">
                    <a16:rowId xmlns:a16="http://schemas.microsoft.com/office/drawing/2014/main" val="10000"/>
                  </a:ext>
                </a:extLst>
              </a:tr>
              <a:tr h="579059">
                <a:tc rowSpan="3">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台南應用科技大學</a:t>
                      </a:r>
                    </a:p>
                  </a:txBody>
                  <a:tcPr marT="45696" marB="45696"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美術系</a:t>
                      </a:r>
                    </a:p>
                  </a:txBody>
                  <a:tcPr marT="45696" marB="45696"/>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tc>
                <a:extLst>
                  <a:ext uri="{0D108BD9-81ED-4DB2-BD59-A6C34878D82A}">
                    <a16:rowId xmlns:a16="http://schemas.microsoft.com/office/drawing/2014/main" val="10001"/>
                  </a:ext>
                </a:extLst>
              </a:tr>
              <a:tr h="579059">
                <a:tc vMerge="1">
                  <a:txBody>
                    <a:bodyPr/>
                    <a:lstStyle/>
                    <a:p>
                      <a:endParaRPr lang="zh-TW" altLang="en-US" sz="3200" dirty="0"/>
                    </a:p>
                  </a:txBody>
                  <a:tcP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音樂系</a:t>
                      </a:r>
                    </a:p>
                  </a:txBody>
                  <a:tcPr marT="45696" marB="45696"/>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70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tc>
                <a:extLst>
                  <a:ext uri="{0D108BD9-81ED-4DB2-BD59-A6C34878D82A}">
                    <a16:rowId xmlns:a16="http://schemas.microsoft.com/office/drawing/2014/main" val="10002"/>
                  </a:ext>
                </a:extLst>
              </a:tr>
              <a:tr h="579059">
                <a:tc vMerge="1">
                  <a:txBody>
                    <a:bodyPr/>
                    <a:lstStyle/>
                    <a:p>
                      <a:endParaRPr lang="zh-TW" altLang="en-US" sz="3200" dirty="0"/>
                    </a:p>
                  </a:txBody>
                  <a:tcP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舞蹈系</a:t>
                      </a:r>
                    </a:p>
                  </a:txBody>
                  <a:tcPr marT="45696" marB="45696"/>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tc>
                <a:extLst>
                  <a:ext uri="{0D108BD9-81ED-4DB2-BD59-A6C34878D82A}">
                    <a16:rowId xmlns:a16="http://schemas.microsoft.com/office/drawing/2014/main" val="10003"/>
                  </a:ext>
                </a:extLst>
              </a:tr>
              <a:tr h="1066727">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T="45696" marB="45696"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美術工藝系</a:t>
                      </a:r>
                      <a:b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美術專長</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tc>
                <a:tc>
                  <a:txBody>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tc>
                <a:extLst>
                  <a:ext uri="{0D108BD9-81ED-4DB2-BD59-A6C34878D82A}">
                    <a16:rowId xmlns:a16="http://schemas.microsoft.com/office/drawing/2014/main" val="10004"/>
                  </a:ext>
                </a:extLst>
              </a:tr>
            </a:tbl>
          </a:graphicData>
        </a:graphic>
      </p:graphicFrame>
      <p:pic>
        <p:nvPicPr>
          <p:cNvPr id="7989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p:cNvSpPr>
            <a:spLocks noGrp="1"/>
          </p:cNvSpPr>
          <p:nvPr>
            <p:ph type="title"/>
          </p:nvPr>
        </p:nvSpPr>
        <p:spPr/>
        <p:txBody>
          <a:bodyPr/>
          <a:lstStyle/>
          <a:p>
            <a:r>
              <a:rPr lang="zh-TW" altLang="en-US" sz="4000"/>
              <a:t>特色招生甄選入學</a:t>
            </a:r>
            <a:r>
              <a:rPr lang="en-US" altLang="zh-TW" sz="4000"/>
              <a:t>(</a:t>
            </a:r>
            <a:r>
              <a:rPr lang="zh-TW" altLang="en-US" sz="4000"/>
              <a:t>七年一貫制</a:t>
            </a:r>
            <a:r>
              <a:rPr lang="en-US" altLang="zh-TW" sz="4000"/>
              <a:t>)</a:t>
            </a:r>
            <a:br>
              <a:rPr lang="en-US" altLang="zh-TW" sz="4000"/>
            </a:br>
            <a:r>
              <a:rPr lang="zh-TW" altLang="en-US" sz="4000"/>
              <a:t>考試科目</a:t>
            </a:r>
          </a:p>
        </p:txBody>
      </p:sp>
      <p:graphicFrame>
        <p:nvGraphicFramePr>
          <p:cNvPr id="4" name="內容版面配置區 3"/>
          <p:cNvGraphicFramePr>
            <a:graphicFrameLocks noGrp="1"/>
          </p:cNvGraphicFramePr>
          <p:nvPr>
            <p:ph idx="1"/>
          </p:nvPr>
        </p:nvGraphicFramePr>
        <p:xfrm>
          <a:off x="457200" y="1600200"/>
          <a:ext cx="8229600" cy="4846638"/>
        </p:xfrm>
        <a:graphic>
          <a:graphicData uri="http://schemas.openxmlformats.org/drawingml/2006/table">
            <a:tbl>
              <a:tblPr firstRow="1" bandRow="1">
                <a:tableStyleId>{5940675A-B579-460E-94D1-54222C63F5DA}</a:tableStyleId>
              </a:tblPr>
              <a:tblGrid>
                <a:gridCol w="1810544">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4186808">
                  <a:extLst>
                    <a:ext uri="{9D8B030D-6E8A-4147-A177-3AD203B41FA5}">
                      <a16:colId xmlns:a16="http://schemas.microsoft.com/office/drawing/2014/main" val="20002"/>
                    </a:ext>
                  </a:extLst>
                </a:gridCol>
              </a:tblGrid>
              <a:tr h="579158">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T="45723" marB="45723"/>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招生系別</a:t>
                      </a:r>
                    </a:p>
                  </a:txBody>
                  <a:tcPr marT="45723" marB="45723"/>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考試科目</a:t>
                      </a:r>
                    </a:p>
                  </a:txBody>
                  <a:tcPr marT="45723" marB="45723"/>
                </a:tc>
                <a:extLst>
                  <a:ext uri="{0D108BD9-81ED-4DB2-BD59-A6C34878D82A}">
                    <a16:rowId xmlns:a16="http://schemas.microsoft.com/office/drawing/2014/main" val="10000"/>
                  </a:ext>
                </a:extLst>
              </a:tr>
              <a:tr h="579158">
                <a:tc rowSpan="3">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台南應用科技大學</a:t>
                      </a:r>
                    </a:p>
                  </a:txBody>
                  <a:tcPr marT="45723" marB="45723"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美術系</a:t>
                      </a:r>
                    </a:p>
                  </a:txBody>
                  <a:tcPr marT="45723" marB="45723"/>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素描</a:t>
                      </a:r>
                    </a:p>
                  </a:txBody>
                  <a:tcPr marT="45723" marB="45723"/>
                </a:tc>
                <a:extLst>
                  <a:ext uri="{0D108BD9-81ED-4DB2-BD59-A6C34878D82A}">
                    <a16:rowId xmlns:a16="http://schemas.microsoft.com/office/drawing/2014/main" val="10001"/>
                  </a:ext>
                </a:extLst>
              </a:tr>
              <a:tr h="2042294">
                <a:tc vMerge="1">
                  <a:txBody>
                    <a:bodyPr/>
                    <a:lstStyle/>
                    <a:p>
                      <a:endParaRPr lang="zh-TW" altLang="en-US" sz="3200" dirty="0"/>
                    </a:p>
                  </a:txBody>
                  <a:tcP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音樂系</a:t>
                      </a:r>
                    </a:p>
                  </a:txBody>
                  <a:tcPr marT="45723" marB="45723"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樂理</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包括音樂常識</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聽寫</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筆試</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視唱</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面試</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主修科目</a:t>
                      </a:r>
                    </a:p>
                  </a:txBody>
                  <a:tcPr marT="45723" marB="45723"/>
                </a:tc>
                <a:extLst>
                  <a:ext uri="{0D108BD9-81ED-4DB2-BD59-A6C34878D82A}">
                    <a16:rowId xmlns:a16="http://schemas.microsoft.com/office/drawing/2014/main" val="10002"/>
                  </a:ext>
                </a:extLst>
              </a:tr>
              <a:tr h="579158">
                <a:tc vMerge="1">
                  <a:txBody>
                    <a:bodyPr/>
                    <a:lstStyle/>
                    <a:p>
                      <a:endParaRPr lang="zh-TW" altLang="en-US" sz="3200" dirty="0"/>
                    </a:p>
                  </a:txBody>
                  <a:tcP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舞蹈系</a:t>
                      </a:r>
                    </a:p>
                  </a:txBody>
                  <a:tcPr marT="45723" marB="45723"/>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舞蹈基本動作</a:t>
                      </a:r>
                    </a:p>
                  </a:txBody>
                  <a:tcPr marT="45723" marB="45723"/>
                </a:tc>
                <a:extLst>
                  <a:ext uri="{0D108BD9-81ED-4DB2-BD59-A6C34878D82A}">
                    <a16:rowId xmlns:a16="http://schemas.microsoft.com/office/drawing/2014/main" val="10003"/>
                  </a:ext>
                </a:extLst>
              </a:tr>
              <a:tr h="1066870">
                <a:tc>
                  <a:txBody>
                    <a:bodyPr/>
                    <a:lstStyle/>
                    <a:p>
                      <a:r>
                        <a:rPr lang="zh-TW" altLang="en-US" sz="3200">
                          <a:latin typeface="Times New Roman" panose="02020603050405020304" pitchFamily="18" charset="0"/>
                          <a:ea typeface="標楷體" panose="03000509000000000000" pitchFamily="65" charset="-120"/>
                          <a:cs typeface="Times New Roman" panose="02020603050405020304" pitchFamily="18" charset="0"/>
                        </a:rPr>
                        <a:t>東方設計大學</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美術工藝系</a:t>
                      </a:r>
                      <a:b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美術專長</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靜物素描</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書面審查</a:t>
                      </a:r>
                    </a:p>
                  </a:txBody>
                  <a:tcPr marT="45723" marB="45723"/>
                </a:tc>
                <a:extLst>
                  <a:ext uri="{0D108BD9-81ED-4DB2-BD59-A6C34878D82A}">
                    <a16:rowId xmlns:a16="http://schemas.microsoft.com/office/drawing/2014/main" val="10004"/>
                  </a:ext>
                </a:extLst>
              </a:tr>
            </a:tbl>
          </a:graphicData>
        </a:graphic>
      </p:graphicFrame>
      <p:pic>
        <p:nvPicPr>
          <p:cNvPr id="80923"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p:cNvSpPr>
            <a:spLocks noGrp="1"/>
          </p:cNvSpPr>
          <p:nvPr>
            <p:ph type="title"/>
          </p:nvPr>
        </p:nvSpPr>
        <p:spPr/>
        <p:txBody>
          <a:bodyPr/>
          <a:lstStyle/>
          <a:p>
            <a:r>
              <a:rPr lang="zh-TW" altLang="en-US" sz="4000"/>
              <a:t>特色招生甄選入學</a:t>
            </a:r>
            <a:r>
              <a:rPr lang="en-US" altLang="zh-TW" sz="4000"/>
              <a:t>(</a:t>
            </a:r>
            <a:r>
              <a:rPr lang="zh-TW" altLang="en-US" sz="4000"/>
              <a:t>七年一貫制</a:t>
            </a:r>
            <a:r>
              <a:rPr lang="en-US" altLang="zh-TW" sz="4000"/>
              <a:t>)</a:t>
            </a:r>
            <a:br>
              <a:rPr lang="en-US" altLang="zh-TW" sz="4000"/>
            </a:br>
            <a:r>
              <a:rPr lang="zh-TW" altLang="en-US" sz="4000"/>
              <a:t>辦理日程</a:t>
            </a:r>
          </a:p>
        </p:txBody>
      </p:sp>
      <p:graphicFrame>
        <p:nvGraphicFramePr>
          <p:cNvPr id="4" name="內容版面配置區 3"/>
          <p:cNvGraphicFramePr>
            <a:graphicFrameLocks noGrp="1"/>
          </p:cNvGraphicFramePr>
          <p:nvPr>
            <p:ph idx="1"/>
            <p:extLst/>
          </p:nvPr>
        </p:nvGraphicFramePr>
        <p:xfrm>
          <a:off x="457200" y="1600200"/>
          <a:ext cx="8229600" cy="4498976"/>
        </p:xfrm>
        <a:graphic>
          <a:graphicData uri="http://schemas.openxmlformats.org/drawingml/2006/table">
            <a:tbl>
              <a:tblPr firstRow="1" bandRow="1">
                <a:tableStyleId>{5940675A-B579-460E-94D1-54222C63F5DA}</a:tableStyleId>
              </a:tblPr>
              <a:tblGrid>
                <a:gridCol w="1018456">
                  <a:extLst>
                    <a:ext uri="{9D8B030D-6E8A-4147-A177-3AD203B41FA5}">
                      <a16:colId xmlns:a16="http://schemas.microsoft.com/office/drawing/2014/main" val="20000"/>
                    </a:ext>
                  </a:extLst>
                </a:gridCol>
                <a:gridCol w="3605572">
                  <a:extLst>
                    <a:ext uri="{9D8B030D-6E8A-4147-A177-3AD203B41FA5}">
                      <a16:colId xmlns:a16="http://schemas.microsoft.com/office/drawing/2014/main" val="20001"/>
                    </a:ext>
                  </a:extLst>
                </a:gridCol>
                <a:gridCol w="3605572">
                  <a:extLst>
                    <a:ext uri="{9D8B030D-6E8A-4147-A177-3AD203B41FA5}">
                      <a16:colId xmlns:a16="http://schemas.microsoft.com/office/drawing/2014/main" val="20002"/>
                    </a:ext>
                  </a:extLst>
                </a:gridCol>
              </a:tblGrid>
              <a:tr h="604567">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項目</a:t>
                      </a:r>
                    </a:p>
                  </a:txBody>
                  <a:tcPr marT="45715" marB="45715"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台南應用科技大學</a:t>
                      </a:r>
                    </a:p>
                  </a:txBody>
                  <a:tcPr marT="45715" marB="45715" anchor="ctr"/>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東方設計大學</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tc>
                <a:extLst>
                  <a:ext uri="{0D108BD9-81ED-4DB2-BD59-A6C34878D82A}">
                    <a16:rowId xmlns:a16="http://schemas.microsoft.com/office/drawing/2014/main" val="10000"/>
                  </a:ext>
                </a:extLst>
              </a:tr>
              <a:tr h="2042047">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報名</a:t>
                      </a:r>
                    </a:p>
                  </a:txBody>
                  <a:tcPr marT="45715" marB="45715" anchor="ctr"/>
                </a:tc>
                <a:tc>
                  <a:txBody>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網路報名：</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繳交報名資料：</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p>
                  </a:txBody>
                  <a:tcPr marT="45715" marB="45715" anchor="ctr"/>
                </a:tc>
                <a:tc>
                  <a:txBody>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通訊及現場報名：</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40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tc>
                <a:extLst>
                  <a:ext uri="{0D108BD9-81ED-4DB2-BD59-A6C34878D82A}">
                    <a16:rowId xmlns:a16="http://schemas.microsoft.com/office/drawing/2014/main" val="10001"/>
                  </a:ext>
                </a:extLst>
              </a:tr>
              <a:tr h="694192">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考試</a:t>
                      </a:r>
                    </a:p>
                  </a:txBody>
                  <a:tcPr marT="45715" marB="45715"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p>
                  </a:txBody>
                  <a:tcPr marT="45715" marB="45715"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p>
                  </a:txBody>
                  <a:tcPr marT="45715" marB="45715" anchor="ctr"/>
                </a:tc>
                <a:extLst>
                  <a:ext uri="{0D108BD9-81ED-4DB2-BD59-A6C34878D82A}">
                    <a16:rowId xmlns:a16="http://schemas.microsoft.com/office/drawing/2014/main" val="10002"/>
                  </a:ext>
                </a:extLst>
              </a:tr>
              <a:tr h="579085">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放榜</a:t>
                      </a:r>
                    </a:p>
                  </a:txBody>
                  <a:tcPr marT="45715" marB="45715"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p>
                  </a:txBody>
                  <a:tcPr marT="45715" marB="45715"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p>
                  </a:txBody>
                  <a:tcPr marT="45715" marB="45715" anchor="ctr"/>
                </a:tc>
                <a:extLst>
                  <a:ext uri="{0D108BD9-81ED-4DB2-BD59-A6C34878D82A}">
                    <a16:rowId xmlns:a16="http://schemas.microsoft.com/office/drawing/2014/main" val="10003"/>
                  </a:ext>
                </a:extLst>
              </a:tr>
              <a:tr h="579085">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報到</a:t>
                      </a:r>
                    </a:p>
                  </a:txBody>
                  <a:tcPr marT="45715" marB="45715"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日前</a:t>
                      </a:r>
                    </a:p>
                  </a:txBody>
                  <a:tcPr marT="45715" marB="45715" anchor="ctr"/>
                </a:tc>
                <a:tc>
                  <a: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a:t>
                      </a:r>
                    </a:p>
                  </a:txBody>
                  <a:tcPr marT="45715" marB="45715" anchor="ctr"/>
                </a:tc>
                <a:extLst>
                  <a:ext uri="{0D108BD9-81ED-4DB2-BD59-A6C34878D82A}">
                    <a16:rowId xmlns:a16="http://schemas.microsoft.com/office/drawing/2014/main" val="10004"/>
                  </a:ext>
                </a:extLst>
              </a:tr>
            </a:tbl>
          </a:graphicData>
        </a:graphic>
      </p:graphicFrame>
      <p:pic>
        <p:nvPicPr>
          <p:cNvPr id="8194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a:spLocks noGrp="1"/>
          </p:cNvSpPr>
          <p:nvPr>
            <p:ph type="title"/>
          </p:nvPr>
        </p:nvSpPr>
        <p:spPr/>
        <p:txBody>
          <a:bodyPr/>
          <a:lstStyle/>
          <a:p>
            <a:r>
              <a:rPr lang="zh-TW" altLang="en-US" sz="4000"/>
              <a:t>慈濟科技大學五專護理科</a:t>
            </a:r>
            <a:br>
              <a:rPr lang="en-US" altLang="zh-TW" sz="4000"/>
            </a:br>
            <a:r>
              <a:rPr lang="zh-TW" altLang="en-US" sz="4000"/>
              <a:t>原住民專班招生</a:t>
            </a:r>
          </a:p>
        </p:txBody>
      </p:sp>
      <p:graphicFrame>
        <p:nvGraphicFramePr>
          <p:cNvPr id="4" name="內容版面配置區 3"/>
          <p:cNvGraphicFramePr>
            <a:graphicFrameLocks noGrp="1"/>
          </p:cNvGraphicFramePr>
          <p:nvPr>
            <p:ph idx="1"/>
          </p:nvPr>
        </p:nvGraphicFramePr>
        <p:xfrm>
          <a:off x="457200" y="1600200"/>
          <a:ext cx="8229600" cy="4449852"/>
        </p:xfrm>
        <a:graphic>
          <a:graphicData uri="http://schemas.openxmlformats.org/drawingml/2006/table">
            <a:tbl>
              <a:tblPr firstRow="1" bandRow="1">
                <a:tableStyleId>{5940675A-B579-460E-94D1-54222C63F5DA}</a:tableStyleId>
              </a:tblPr>
              <a:tblGrid>
                <a:gridCol w="2602632">
                  <a:extLst>
                    <a:ext uri="{9D8B030D-6E8A-4147-A177-3AD203B41FA5}">
                      <a16:colId xmlns:a16="http://schemas.microsoft.com/office/drawing/2014/main" val="20000"/>
                    </a:ext>
                  </a:extLst>
                </a:gridCol>
                <a:gridCol w="5626968">
                  <a:extLst>
                    <a:ext uri="{9D8B030D-6E8A-4147-A177-3AD203B41FA5}">
                      <a16:colId xmlns:a16="http://schemas.microsoft.com/office/drawing/2014/main" val="20001"/>
                    </a:ext>
                  </a:extLst>
                </a:gridCol>
              </a:tblGrid>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T="45701" marB="45701"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T="45701" marB="45701" anchor="ctr"/>
                </a:tc>
                <a:extLst>
                  <a:ext uri="{0D108BD9-81ED-4DB2-BD59-A6C34878D82A}">
                    <a16:rowId xmlns:a16="http://schemas.microsoft.com/office/drawing/2014/main" val="10000"/>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招生科</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別</a:t>
                      </a:r>
                    </a:p>
                  </a:txBody>
                  <a:tcPr marT="45701" marB="45701"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護理科</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原住民專班</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1" marB="45701" anchor="ctr"/>
                </a:tc>
                <a:extLst>
                  <a:ext uri="{0D108BD9-81ED-4DB2-BD59-A6C34878D82A}">
                    <a16:rowId xmlns:a16="http://schemas.microsoft.com/office/drawing/2014/main" val="10001"/>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招生名額</a:t>
                      </a:r>
                    </a:p>
                  </a:txBody>
                  <a:tcPr marT="45701" marB="45701" anchor="ctr"/>
                </a:tc>
                <a:tc>
                  <a:txBody>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a:t>
                      </a:r>
                    </a:p>
                  </a:txBody>
                  <a:tcPr marT="45701" marB="45701" anchor="ctr"/>
                </a:tc>
                <a:extLst>
                  <a:ext uri="{0D108BD9-81ED-4DB2-BD59-A6C34878D82A}">
                    <a16:rowId xmlns:a16="http://schemas.microsoft.com/office/drawing/2014/main" val="10002"/>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限制條件</a:t>
                      </a:r>
                    </a:p>
                  </a:txBody>
                  <a:tcPr marT="45701" marB="45701"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限</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歲以下具原住民身分</a:t>
                      </a:r>
                    </a:p>
                  </a:txBody>
                  <a:tcPr marT="45701" marB="45701" anchor="ctr"/>
                </a:tc>
                <a:extLst>
                  <a:ext uri="{0D108BD9-81ED-4DB2-BD59-A6C34878D82A}">
                    <a16:rowId xmlns:a16="http://schemas.microsoft.com/office/drawing/2014/main" val="10003"/>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考試科目</a:t>
                      </a:r>
                    </a:p>
                  </a:txBody>
                  <a:tcPr marT="45701" marB="45701"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國文、英語、數學</a:t>
                      </a:r>
                    </a:p>
                  </a:txBody>
                  <a:tcPr marT="45701" marB="45701" anchor="ctr"/>
                </a:tc>
                <a:extLst>
                  <a:ext uri="{0D108BD9-81ED-4DB2-BD59-A6C34878D82A}">
                    <a16:rowId xmlns:a16="http://schemas.microsoft.com/office/drawing/2014/main" val="10004"/>
                  </a:ext>
                </a:extLst>
              </a:tr>
              <a:tr h="1554409">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說明</a:t>
                      </a:r>
                    </a:p>
                  </a:txBody>
                  <a:tcPr marT="45701" marB="45701"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專班學生將獲得公費就學獎助，畢業後派任至慈濟各醫療院所服務五年</a:t>
                      </a:r>
                    </a:p>
                  </a:txBody>
                  <a:tcPr marT="45701" marB="45701" anchor="ctr"/>
                </a:tc>
                <a:extLst>
                  <a:ext uri="{0D108BD9-81ED-4DB2-BD59-A6C34878D82A}">
                    <a16:rowId xmlns:a16="http://schemas.microsoft.com/office/drawing/2014/main" val="10005"/>
                  </a:ext>
                </a:extLst>
              </a:tr>
            </a:tbl>
          </a:graphicData>
        </a:graphic>
      </p:graphicFrame>
      <p:pic>
        <p:nvPicPr>
          <p:cNvPr id="82970"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1"/>
          <p:cNvSpPr>
            <a:spLocks noGrp="1"/>
          </p:cNvSpPr>
          <p:nvPr>
            <p:ph type="title"/>
          </p:nvPr>
        </p:nvSpPr>
        <p:spPr/>
        <p:txBody>
          <a:bodyPr/>
          <a:lstStyle/>
          <a:p>
            <a:r>
              <a:rPr lang="zh-TW" altLang="en-US" sz="4000"/>
              <a:t>慈濟科技大學五專護理科</a:t>
            </a:r>
            <a:br>
              <a:rPr lang="en-US" altLang="zh-TW" sz="4000"/>
            </a:br>
            <a:r>
              <a:rPr lang="zh-TW" altLang="en-US" sz="4000"/>
              <a:t>新住民專班招生</a:t>
            </a:r>
            <a:r>
              <a:rPr lang="en-US" altLang="zh-TW" sz="4000"/>
              <a:t>(</a:t>
            </a:r>
            <a:r>
              <a:rPr lang="en-US" altLang="zh-TW" sz="4000">
                <a:solidFill>
                  <a:srgbClr val="FF0000"/>
                </a:solidFill>
              </a:rPr>
              <a:t>108</a:t>
            </a:r>
            <a:r>
              <a:rPr lang="zh-TW" altLang="en-US" sz="4000">
                <a:solidFill>
                  <a:srgbClr val="FF0000"/>
                </a:solidFill>
              </a:rPr>
              <a:t>學年度新增</a:t>
            </a:r>
            <a:r>
              <a:rPr lang="en-US" altLang="zh-TW" sz="4000"/>
              <a:t>)</a:t>
            </a:r>
            <a:endParaRPr lang="zh-TW" altLang="en-US" sz="4000"/>
          </a:p>
        </p:txBody>
      </p:sp>
      <p:graphicFrame>
        <p:nvGraphicFramePr>
          <p:cNvPr id="4" name="內容版面配置區 3"/>
          <p:cNvGraphicFramePr>
            <a:graphicFrameLocks noGrp="1"/>
          </p:cNvGraphicFramePr>
          <p:nvPr>
            <p:ph idx="1"/>
          </p:nvPr>
        </p:nvGraphicFramePr>
        <p:xfrm>
          <a:off x="457200" y="1600200"/>
          <a:ext cx="8229600" cy="4449852"/>
        </p:xfrm>
        <a:graphic>
          <a:graphicData uri="http://schemas.openxmlformats.org/drawingml/2006/table">
            <a:tbl>
              <a:tblPr firstRow="1" bandRow="1">
                <a:tableStyleId>{5940675A-B579-460E-94D1-54222C63F5DA}</a:tableStyleId>
              </a:tblPr>
              <a:tblGrid>
                <a:gridCol w="2602632">
                  <a:extLst>
                    <a:ext uri="{9D8B030D-6E8A-4147-A177-3AD203B41FA5}">
                      <a16:colId xmlns:a16="http://schemas.microsoft.com/office/drawing/2014/main" val="20000"/>
                    </a:ext>
                  </a:extLst>
                </a:gridCol>
                <a:gridCol w="5626968">
                  <a:extLst>
                    <a:ext uri="{9D8B030D-6E8A-4147-A177-3AD203B41FA5}">
                      <a16:colId xmlns:a16="http://schemas.microsoft.com/office/drawing/2014/main" val="20001"/>
                    </a:ext>
                  </a:extLst>
                </a:gridCol>
              </a:tblGrid>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T="45701" marB="45701"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T="45701" marB="45701" anchor="ctr"/>
                </a:tc>
                <a:extLst>
                  <a:ext uri="{0D108BD9-81ED-4DB2-BD59-A6C34878D82A}">
                    <a16:rowId xmlns:a16="http://schemas.microsoft.com/office/drawing/2014/main" val="10000"/>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招生科</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別</a:t>
                      </a:r>
                    </a:p>
                  </a:txBody>
                  <a:tcPr marT="45701" marB="45701"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護理科</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新住民專班</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1" marB="45701" anchor="ctr"/>
                </a:tc>
                <a:extLst>
                  <a:ext uri="{0D108BD9-81ED-4DB2-BD59-A6C34878D82A}">
                    <a16:rowId xmlns:a16="http://schemas.microsoft.com/office/drawing/2014/main" val="10001"/>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招生名額</a:t>
                      </a:r>
                    </a:p>
                  </a:txBody>
                  <a:tcPr marT="45701" marB="45701" anchor="ctr"/>
                </a:tc>
                <a:tc>
                  <a:txBody>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a:t>
                      </a:r>
                    </a:p>
                  </a:txBody>
                  <a:tcPr marT="45701" marB="45701" anchor="ctr"/>
                </a:tc>
                <a:extLst>
                  <a:ext uri="{0D108BD9-81ED-4DB2-BD59-A6C34878D82A}">
                    <a16:rowId xmlns:a16="http://schemas.microsoft.com/office/drawing/2014/main" val="10002"/>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限制條件</a:t>
                      </a:r>
                    </a:p>
                  </a:txBody>
                  <a:tcPr marT="45701" marB="45701"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限</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歲以下具新住民子女身分</a:t>
                      </a:r>
                    </a:p>
                  </a:txBody>
                  <a:tcPr marT="45701" marB="45701" anchor="ctr"/>
                </a:tc>
                <a:extLst>
                  <a:ext uri="{0D108BD9-81ED-4DB2-BD59-A6C34878D82A}">
                    <a16:rowId xmlns:a16="http://schemas.microsoft.com/office/drawing/2014/main" val="10003"/>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考試科目</a:t>
                      </a:r>
                    </a:p>
                  </a:txBody>
                  <a:tcPr marT="45701" marB="45701"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國文、英語、數學</a:t>
                      </a:r>
                    </a:p>
                  </a:txBody>
                  <a:tcPr marT="45701" marB="45701" anchor="ctr"/>
                </a:tc>
                <a:extLst>
                  <a:ext uri="{0D108BD9-81ED-4DB2-BD59-A6C34878D82A}">
                    <a16:rowId xmlns:a16="http://schemas.microsoft.com/office/drawing/2014/main" val="10004"/>
                  </a:ext>
                </a:extLst>
              </a:tr>
              <a:tr h="1554409">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說明</a:t>
                      </a:r>
                    </a:p>
                  </a:txBody>
                  <a:tcPr marT="45701" marB="45701"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專班學生將獲得公費就學獎助，畢業後派任至慈濟各醫療院所服務五年</a:t>
                      </a:r>
                    </a:p>
                  </a:txBody>
                  <a:tcPr marT="45701" marB="45701" anchor="ctr"/>
                </a:tc>
                <a:extLst>
                  <a:ext uri="{0D108BD9-81ED-4DB2-BD59-A6C34878D82A}">
                    <a16:rowId xmlns:a16="http://schemas.microsoft.com/office/drawing/2014/main" val="10005"/>
                  </a:ext>
                </a:extLst>
              </a:tr>
            </a:tbl>
          </a:graphicData>
        </a:graphic>
      </p:graphicFrame>
      <p:pic>
        <p:nvPicPr>
          <p:cNvPr id="8399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p:cNvSpPr>
            <a:spLocks noGrp="1"/>
          </p:cNvSpPr>
          <p:nvPr>
            <p:ph type="title"/>
          </p:nvPr>
        </p:nvSpPr>
        <p:spPr/>
        <p:txBody>
          <a:bodyPr/>
          <a:lstStyle/>
          <a:p>
            <a:r>
              <a:rPr lang="zh-TW" altLang="en-US" sz="4000"/>
              <a:t>慈濟科技大學五專護理科</a:t>
            </a:r>
            <a:br>
              <a:rPr lang="en-US" altLang="zh-TW" sz="4000"/>
            </a:br>
            <a:r>
              <a:rPr lang="zh-TW" altLang="en-US" sz="4000"/>
              <a:t>原</a:t>
            </a:r>
            <a:r>
              <a:rPr lang="en-US" altLang="zh-TW" sz="4000"/>
              <a:t>(</a:t>
            </a:r>
            <a:r>
              <a:rPr lang="zh-TW" altLang="en-US" sz="4000"/>
              <a:t>新</a:t>
            </a:r>
            <a:r>
              <a:rPr lang="en-US" altLang="zh-TW" sz="4000"/>
              <a:t>)</a:t>
            </a:r>
            <a:r>
              <a:rPr lang="zh-TW" altLang="en-US" sz="4000"/>
              <a:t>住民專班招生 </a:t>
            </a:r>
            <a:r>
              <a:rPr lang="en-US" altLang="zh-TW" sz="4000"/>
              <a:t>- </a:t>
            </a:r>
            <a:r>
              <a:rPr lang="zh-TW" altLang="en-US" sz="4000"/>
              <a:t>辦理日程</a:t>
            </a:r>
          </a:p>
        </p:txBody>
      </p:sp>
      <p:graphicFrame>
        <p:nvGraphicFramePr>
          <p:cNvPr id="4" name="內容版面配置區 3"/>
          <p:cNvGraphicFramePr>
            <a:graphicFrameLocks noGrp="1"/>
          </p:cNvGraphicFramePr>
          <p:nvPr>
            <p:ph idx="1"/>
          </p:nvPr>
        </p:nvGraphicFramePr>
        <p:xfrm>
          <a:off x="457200" y="1600200"/>
          <a:ext cx="8229600" cy="4449852"/>
        </p:xfrm>
        <a:graphic>
          <a:graphicData uri="http://schemas.openxmlformats.org/drawingml/2006/table">
            <a:tbl>
              <a:tblPr firstRow="1" bandRow="1">
                <a:tableStyleId>{5940675A-B579-460E-94D1-54222C63F5DA}</a:tableStyleId>
              </a:tblPr>
              <a:tblGrid>
                <a:gridCol w="2890664">
                  <a:extLst>
                    <a:ext uri="{9D8B030D-6E8A-4147-A177-3AD203B41FA5}">
                      <a16:colId xmlns:a16="http://schemas.microsoft.com/office/drawing/2014/main" val="20000"/>
                    </a:ext>
                  </a:extLst>
                </a:gridCol>
                <a:gridCol w="5338936">
                  <a:extLst>
                    <a:ext uri="{9D8B030D-6E8A-4147-A177-3AD203B41FA5}">
                      <a16:colId xmlns:a16="http://schemas.microsoft.com/office/drawing/2014/main" val="20001"/>
                    </a:ext>
                  </a:extLst>
                </a:gridCol>
              </a:tblGrid>
              <a:tr h="579071">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項目</a:t>
                      </a:r>
                    </a:p>
                  </a:txBody>
                  <a:tcPr marT="45701" marB="45701"/>
                </a:tc>
                <a:tc>
                  <a: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辦理日程</a:t>
                      </a:r>
                    </a:p>
                  </a:txBody>
                  <a:tcPr marT="45701" marB="45701"/>
                </a:tc>
                <a:extLst>
                  <a:ext uri="{0D108BD9-81ED-4DB2-BD59-A6C34878D82A}">
                    <a16:rowId xmlns:a16="http://schemas.microsoft.com/office/drawing/2014/main" val="10000"/>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公告招生簡章</a:t>
                      </a:r>
                    </a:p>
                  </a:txBody>
                  <a:tcPr marT="45701" marB="45701" anchor="ctr"/>
                </a:tc>
                <a:tc>
                  <a:txBody>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日起</a:t>
                      </a:r>
                    </a:p>
                  </a:txBody>
                  <a:tcPr marT="45701" marB="45701" anchor="ctr"/>
                </a:tc>
                <a:extLst>
                  <a:ext uri="{0D108BD9-81ED-4DB2-BD59-A6C34878D82A}">
                    <a16:rowId xmlns:a16="http://schemas.microsoft.com/office/drawing/2014/main" val="10001"/>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報名</a:t>
                      </a:r>
                    </a:p>
                  </a:txBody>
                  <a:tcPr marT="45701" marB="45701" anchor="ctr"/>
                </a:tc>
                <a:tc>
                  <a:txBody>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a:t>
                      </a:r>
                    </a:p>
                  </a:txBody>
                  <a:tcPr marT="45701" marB="45701" anchor="ctr"/>
                </a:tc>
                <a:extLst>
                  <a:ext uri="{0D108BD9-81ED-4DB2-BD59-A6C34878D82A}">
                    <a16:rowId xmlns:a16="http://schemas.microsoft.com/office/drawing/2014/main" val="10002"/>
                  </a:ext>
                </a:extLst>
              </a:tr>
              <a:tr h="579071">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考試</a:t>
                      </a:r>
                    </a:p>
                  </a:txBody>
                  <a:tcPr marT="45701" marB="45701" anchor="ctr"/>
                </a:tc>
                <a:tc>
                  <a:txBody>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a:t>
                      </a:r>
                    </a:p>
                  </a:txBody>
                  <a:tcPr marT="45701" marB="45701" anchor="ctr"/>
                </a:tc>
                <a:extLst>
                  <a:ext uri="{0D108BD9-81ED-4DB2-BD59-A6C34878D82A}">
                    <a16:rowId xmlns:a16="http://schemas.microsoft.com/office/drawing/2014/main" val="10003"/>
                  </a:ext>
                </a:extLst>
              </a:tr>
              <a:tr h="10667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寄發現場登記分發通知單</a:t>
                      </a:r>
                    </a:p>
                  </a:txBody>
                  <a:tcPr marT="45701" marB="45701" anchor="ctr"/>
                </a:tc>
                <a:tc>
                  <a:txBody>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1" marB="45701" anchor="ctr"/>
                </a:tc>
                <a:extLst>
                  <a:ext uri="{0D108BD9-81ED-4DB2-BD59-A6C34878D82A}">
                    <a16:rowId xmlns:a16="http://schemas.microsoft.com/office/drawing/2014/main" val="10004"/>
                  </a:ext>
                </a:extLst>
              </a:tr>
              <a:tr h="1066740">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現場登記分發報到</a:t>
                      </a:r>
                    </a:p>
                  </a:txBody>
                  <a:tcPr marT="45701" marB="45701" anchor="ctr"/>
                </a:tc>
                <a:tc>
                  <a:txBody>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a:t>
                      </a:r>
                    </a:p>
                  </a:txBody>
                  <a:tcPr marT="45701" marB="45701" anchor="ctr"/>
                </a:tc>
                <a:extLst>
                  <a:ext uri="{0D108BD9-81ED-4DB2-BD59-A6C34878D82A}">
                    <a16:rowId xmlns:a16="http://schemas.microsoft.com/office/drawing/2014/main" val="10005"/>
                  </a:ext>
                </a:extLst>
              </a:tr>
            </a:tbl>
          </a:graphicData>
        </a:graphic>
      </p:graphicFrame>
      <p:pic>
        <p:nvPicPr>
          <p:cNvPr id="85018"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p:txBody>
          <a:bodyPr/>
          <a:lstStyle/>
          <a:p>
            <a:r>
              <a:rPr lang="zh-TW" altLang="en-US" sz="4000"/>
              <a:t>馬偕醫護管理專科學校東部地區</a:t>
            </a:r>
            <a:br>
              <a:rPr lang="en-US" altLang="zh-TW" sz="4000"/>
            </a:br>
            <a:r>
              <a:rPr lang="zh-TW" altLang="en-US" sz="4000"/>
              <a:t>五專護理科獎助生甄選入學招生</a:t>
            </a:r>
          </a:p>
        </p:txBody>
      </p:sp>
      <p:graphicFrame>
        <p:nvGraphicFramePr>
          <p:cNvPr id="4" name="內容版面配置區 3"/>
          <p:cNvGraphicFramePr>
            <a:graphicFrameLocks noGrp="1"/>
          </p:cNvGraphicFramePr>
          <p:nvPr>
            <p:ph idx="1"/>
          </p:nvPr>
        </p:nvGraphicFramePr>
        <p:xfrm>
          <a:off x="457200" y="1600200"/>
          <a:ext cx="8229600" cy="4846638"/>
        </p:xfrm>
        <a:graphic>
          <a:graphicData uri="http://schemas.openxmlformats.org/drawingml/2006/table">
            <a:tbl>
              <a:tblPr firstRow="1" bandRow="1">
                <a:tableStyleId>{5940675A-B579-460E-94D1-54222C63F5DA}</a:tableStyleId>
              </a:tblPr>
              <a:tblGrid>
                <a:gridCol w="2602632">
                  <a:extLst>
                    <a:ext uri="{9D8B030D-6E8A-4147-A177-3AD203B41FA5}">
                      <a16:colId xmlns:a16="http://schemas.microsoft.com/office/drawing/2014/main" val="20000"/>
                    </a:ext>
                  </a:extLst>
                </a:gridCol>
                <a:gridCol w="5626968">
                  <a:extLst>
                    <a:ext uri="{9D8B030D-6E8A-4147-A177-3AD203B41FA5}">
                      <a16:colId xmlns:a16="http://schemas.microsoft.com/office/drawing/2014/main" val="20001"/>
                    </a:ext>
                  </a:extLst>
                </a:gridCol>
              </a:tblGrid>
              <a:tr h="579158">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T="45723" marB="45723"/>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T="45723" marB="45723"/>
                </a:tc>
                <a:extLst>
                  <a:ext uri="{0D108BD9-81ED-4DB2-BD59-A6C34878D82A}">
                    <a16:rowId xmlns:a16="http://schemas.microsoft.com/office/drawing/2014/main" val="10000"/>
                  </a:ext>
                </a:extLst>
              </a:tr>
              <a:tr h="579158">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招生科</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別</a:t>
                      </a:r>
                    </a:p>
                  </a:txBody>
                  <a:tcPr marT="45723" marB="45723"/>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護理科</a:t>
                      </a:r>
                    </a:p>
                  </a:txBody>
                  <a:tcPr marT="45723" marB="45723"/>
                </a:tc>
                <a:extLst>
                  <a:ext uri="{0D108BD9-81ED-4DB2-BD59-A6C34878D82A}">
                    <a16:rowId xmlns:a16="http://schemas.microsoft.com/office/drawing/2014/main" val="10001"/>
                  </a:ext>
                </a:extLst>
              </a:tr>
              <a:tr h="579158">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簡章公告</a:t>
                      </a:r>
                    </a:p>
                  </a:txBody>
                  <a:tcPr marT="45723" marB="45723"/>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預定於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月中旬公告</a:t>
                      </a:r>
                    </a:p>
                  </a:txBody>
                  <a:tcPr marT="45723" marB="45723"/>
                </a:tc>
                <a:extLst>
                  <a:ext uri="{0D108BD9-81ED-4DB2-BD59-A6C34878D82A}">
                    <a16:rowId xmlns:a16="http://schemas.microsoft.com/office/drawing/2014/main" val="10002"/>
                  </a:ext>
                </a:extLst>
              </a:tr>
              <a:tr h="579158">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限制條件</a:t>
                      </a:r>
                    </a:p>
                  </a:txBody>
                  <a:tcPr marT="45723" marB="45723"/>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限設籍在臺東或花蓮地區</a:t>
                      </a:r>
                    </a:p>
                  </a:txBody>
                  <a:tcPr marT="45723" marB="45723"/>
                </a:tc>
                <a:extLst>
                  <a:ext uri="{0D108BD9-81ED-4DB2-BD59-A6C34878D82A}">
                    <a16:rowId xmlns:a16="http://schemas.microsoft.com/office/drawing/2014/main" val="10003"/>
                  </a:ext>
                </a:extLst>
              </a:tr>
              <a:tr h="2530006">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說明</a:t>
                      </a:r>
                    </a:p>
                  </a:txBody>
                  <a:tcPr marT="45723" marB="45723" anchor="ctr"/>
                </a:tc>
                <a:tc>
                  <a:txBody>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在校期間由馬偕紀念醫院台東分院、台東基督教醫院及花蓮門諾醫院提供學雜費獎助金，畢業後在以上醫院服務，其服務年限依獎助金支領年限而定</a:t>
                      </a:r>
                    </a:p>
                  </a:txBody>
                  <a:tcPr marT="45723" marB="45723"/>
                </a:tc>
                <a:extLst>
                  <a:ext uri="{0D108BD9-81ED-4DB2-BD59-A6C34878D82A}">
                    <a16:rowId xmlns:a16="http://schemas.microsoft.com/office/drawing/2014/main" val="10004"/>
                  </a:ext>
                </a:extLst>
              </a:tr>
            </a:tbl>
          </a:graphicData>
        </a:graphic>
      </p:graphicFrame>
      <p:pic>
        <p:nvPicPr>
          <p:cNvPr id="8603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圓角矩形 27"/>
          <p:cNvSpPr/>
          <p:nvPr/>
        </p:nvSpPr>
        <p:spPr>
          <a:xfrm>
            <a:off x="611560" y="1484784"/>
            <a:ext cx="2016224" cy="792088"/>
          </a:xfrm>
          <a:prstGeom prst="roundRect">
            <a:avLst/>
          </a:prstGeom>
          <a:ln/>
        </p:spPr>
        <p:style>
          <a:lnRef idx="1">
            <a:schemeClr val="accent6"/>
          </a:lnRef>
          <a:fillRef idx="2">
            <a:schemeClr val="accent6"/>
          </a:fillRef>
          <a:effectRef idx="1">
            <a:schemeClr val="accent6"/>
          </a:effectRef>
          <a:fontRef idx="minor">
            <a:schemeClr val="dk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000" b="1" i="0" u="none" strike="noStrike" kern="1200" cap="none" spc="0" normalizeH="0" baseline="0" noProof="0" dirty="0">
                <a:ln w="11430"/>
                <a:solidFill>
                  <a:srgbClr val="FF0000"/>
                </a:solidFill>
                <a:effectLst>
                  <a:outerShdw blurRad="80000" dist="40000" dir="5040000" algn="tl">
                    <a:srgbClr val="000000">
                      <a:alpha val="30000"/>
                    </a:srgbClr>
                  </a:outerShdw>
                </a:effectLst>
                <a:uLnTx/>
                <a:uFillTx/>
                <a:latin typeface="標楷體" pitchFamily="65" charset="-120"/>
                <a:ea typeface="標楷體" pitchFamily="65" charset="-120"/>
                <a:cs typeface="+mn-cs"/>
              </a:rPr>
              <a:t>高職</a:t>
            </a:r>
          </a:p>
        </p:txBody>
      </p:sp>
      <p:sp>
        <p:nvSpPr>
          <p:cNvPr id="29" name="內容版面配置區 2"/>
          <p:cNvSpPr txBox="1">
            <a:spLocks/>
          </p:cNvSpPr>
          <p:nvPr/>
        </p:nvSpPr>
        <p:spPr>
          <a:xfrm>
            <a:off x="468313" y="2420938"/>
            <a:ext cx="8351837" cy="4437062"/>
          </a:xfrm>
          <a:prstGeom prst="rect">
            <a:avLst/>
          </a:prstGeom>
        </p:spPr>
        <p:txBody>
          <a:bodyPr lIns="36000" tIns="36000" rIns="36000" bIns="36000">
            <a:normAutofit fontScale="92500" lnSpcReduction="20000"/>
          </a:bodyPr>
          <a:lstStyle/>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學習歷程具有</a:t>
            </a:r>
            <a:r>
              <a:rPr kumimoji="1" lang="zh-TW" altLang="en-US" sz="2800" b="1" i="0" u="none" strike="noStrike" kern="1200" cap="none" spc="0" normalizeH="0" baseline="0" noProof="0" dirty="0">
                <a:ln>
                  <a:noFill/>
                </a:ln>
                <a:solidFill>
                  <a:srgbClr val="0000FF"/>
                </a:solidFill>
                <a:effectLst/>
                <a:uLnTx/>
                <a:uFillTx/>
                <a:latin typeface="標楷體" pitchFamily="65" charset="-120"/>
                <a:ea typeface="標楷體" pitchFamily="65" charset="-120"/>
                <a:cs typeface="Segoe UI" pitchFamily="34" charset="0"/>
                <a:sym typeface="Wingdings"/>
              </a:rPr>
              <a:t>主動學習意願</a:t>
            </a: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（高中職都需要）。</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9263" marR="0" lvl="0" indent="-449263"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性向、興趣、生活經驗特質與職群對應相關性高者。</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1" i="0" u="none" strike="noStrike" kern="1200" cap="none" spc="0" normalizeH="0" baseline="0" noProof="0" dirty="0">
                <a:ln>
                  <a:noFill/>
                </a:ln>
                <a:solidFill>
                  <a:srgbClr val="0000FF"/>
                </a:solidFill>
                <a:effectLst/>
                <a:uLnTx/>
                <a:uFillTx/>
                <a:latin typeface="標楷體" pitchFamily="65" charset="-120"/>
                <a:ea typeface="標楷體" pitchFamily="65" charset="-120"/>
                <a:cs typeface="Segoe UI" pitchFamily="34" charset="0"/>
                <a:sym typeface="Wingdings"/>
              </a:rPr>
              <a:t>不排斥</a:t>
            </a: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動手操作者，或喜歡動手操作者。</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經常對作品有成就感（繪畫、敲敲打打、拆拆裝裝</a:t>
            </a:r>
            <a:r>
              <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a:t>
            </a: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性向</a:t>
            </a:r>
            <a:r>
              <a:rPr kumimoji="1" lang="zh-TW" altLang="en-US" sz="2800" b="1" i="0" u="none" strike="noStrike" kern="1200" cap="none" spc="0" normalizeH="0" baseline="0" noProof="0" dirty="0">
                <a:ln>
                  <a:noFill/>
                </a:ln>
                <a:solidFill>
                  <a:srgbClr val="0000FF"/>
                </a:solidFill>
                <a:effectLst/>
                <a:uLnTx/>
                <a:uFillTx/>
                <a:latin typeface="標楷體" pitchFamily="65" charset="-120"/>
                <a:ea typeface="標楷體" pitchFamily="65" charset="-120"/>
                <a:cs typeface="Segoe UI" pitchFamily="34" charset="0"/>
                <a:sym typeface="Wingdings"/>
              </a:rPr>
              <a:t>明確</a:t>
            </a: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者（也可考慮綜合高中或五專）。</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對高職群科已有初步認知。</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可習得一項技能（或職能）、報考證照。</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畢業後可選擇升學或直接進入職場。</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
                <a:srgbClr val="0000FF"/>
              </a:buClr>
              <a:buSzTx/>
              <a:buFont typeface="Wingdings" pitchFamily="2" charset="2"/>
              <a:buChar char="u"/>
              <a:tabLst/>
              <a:defRPr/>
            </a:pPr>
            <a:r>
              <a:rPr kumimoji="1" lang="zh-TW" altLang="en-US"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rPr>
              <a:t>可視學生能力、性向及個人特質等，選讀公立或私立高中。</a:t>
            </a:r>
            <a:endParaRPr kumimoji="1" lang="en-US" altLang="zh-TW" sz="28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sym typeface="Wingdings"/>
            </a:endParaRPr>
          </a:p>
          <a:p>
            <a:pPr marL="447675" marR="0" lvl="0" indent="-447675" algn="l" defTabSz="914400" rtl="0" eaLnBrk="1" fontAlgn="base" latinLnBrk="0" hangingPunct="1">
              <a:lnSpc>
                <a:spcPct val="100000"/>
              </a:lnSpc>
              <a:spcBef>
                <a:spcPct val="20000"/>
              </a:spcBef>
              <a:spcAft>
                <a:spcPct val="0"/>
              </a:spcAft>
              <a:buClrTx/>
              <a:buSzTx/>
              <a:buFontTx/>
              <a:buNone/>
              <a:tabLst/>
              <a:defRPr/>
            </a:pPr>
            <a:endParaRPr kumimoji="0" lang="en-US" altLang="zh-TW" sz="30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Segoe UI" pitchFamily="34" charset="0"/>
            </a:endParaRPr>
          </a:p>
        </p:txBody>
      </p:sp>
      <p:sp>
        <p:nvSpPr>
          <p:cNvPr id="5" name="矩形 4">
            <a:extLst>
              <a:ext uri="{FF2B5EF4-FFF2-40B4-BE49-F238E27FC236}">
                <a16:creationId xmlns:a16="http://schemas.microsoft.com/office/drawing/2014/main" id="{1F3A2B07-E096-455E-BD1E-1BE6EC97DF30}"/>
              </a:ext>
            </a:extLst>
          </p:cNvPr>
          <p:cNvSpPr/>
          <p:nvPr/>
        </p:nvSpPr>
        <p:spPr>
          <a:xfrm>
            <a:off x="611560" y="581754"/>
            <a:ext cx="7632848"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4800" b="0" i="0" u="none" strike="noStrike" kern="1200" cap="none" spc="0" normalizeH="0" baseline="0" noProof="0" dirty="0">
                <a:ln>
                  <a:noFill/>
                </a:ln>
                <a:solidFill>
                  <a:srgbClr val="C00000"/>
                </a:solidFill>
                <a:effectLst>
                  <a:glow rad="101600">
                    <a:srgbClr val="C00000">
                      <a:alpha val="40000"/>
                    </a:srgbClr>
                  </a:glow>
                </a:effectLst>
                <a:uLnTx/>
                <a:uFillTx/>
                <a:latin typeface="標楷體" pitchFamily="65" charset="-120"/>
                <a:ea typeface="標楷體" pitchFamily="65" charset="-120"/>
                <a:cs typeface="+mn-cs"/>
              </a:rPr>
              <a:t>我的孩子適合就讀哪類學校？</a:t>
            </a:r>
          </a:p>
        </p:txBody>
      </p:sp>
    </p:spTree>
    <p:extLst>
      <p:ext uri="{BB962C8B-B14F-4D97-AF65-F5344CB8AC3E}">
        <p14:creationId xmlns:p14="http://schemas.microsoft.com/office/powerpoint/2010/main" val="83699714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投影片編號版面配置區 5"/>
          <p:cNvSpPr>
            <a:spLocks noGrp="1"/>
          </p:cNvSpPr>
          <p:nvPr>
            <p:ph type="sldNum" sz="quarter" idx="12"/>
          </p:nvPr>
        </p:nvSpPr>
        <p:spPr bwMode="auto">
          <a:xfrm>
            <a:off x="6553200" y="6592888"/>
            <a:ext cx="2133600" cy="365125"/>
          </a:xfrm>
          <a:noFill/>
          <a:ln>
            <a:miter lim="800000"/>
            <a:headEnd/>
            <a:tailEnd/>
          </a:ln>
        </p:spPr>
        <p:txBody>
          <a:bodyPr/>
          <a:lstStyle/>
          <a:p>
            <a:fld id="{46307A8C-70D3-43F3-808F-A91EC7263806}" type="slidenum">
              <a:rPr lang="zh-TW" altLang="en-US" sz="1400" b="1" smtClean="0">
                <a:solidFill>
                  <a:schemeClr val="tx1"/>
                </a:solidFill>
              </a:rPr>
              <a:pPr/>
              <a:t>150</a:t>
            </a:fld>
            <a:endParaRPr lang="en-US" altLang="zh-TW" b="1">
              <a:solidFill>
                <a:schemeClr val="tx1"/>
              </a:solidFill>
            </a:endParaRPr>
          </a:p>
        </p:txBody>
      </p:sp>
      <p:sp>
        <p:nvSpPr>
          <p:cNvPr id="3" name="文字版面配置區 2"/>
          <p:cNvSpPr>
            <a:spLocks noGrp="1"/>
          </p:cNvSpPr>
          <p:nvPr>
            <p:ph type="body" idx="1"/>
          </p:nvPr>
        </p:nvSpPr>
        <p:spPr>
          <a:xfrm>
            <a:off x="0" y="2349500"/>
            <a:ext cx="9144000" cy="3527425"/>
          </a:xfrm>
        </p:spPr>
        <p:txBody>
          <a:bodyPr rtlCol="0">
            <a:noAutofit/>
          </a:bodyPr>
          <a:lstStyle/>
          <a:p>
            <a:pPr fontAlgn="auto">
              <a:lnSpc>
                <a:spcPct val="150000"/>
              </a:lnSpc>
              <a:spcBef>
                <a:spcPts val="0"/>
              </a:spcBef>
              <a:spcAft>
                <a:spcPts val="0"/>
              </a:spcAft>
              <a:defRPr/>
            </a:pPr>
            <a:r>
              <a:rPr lang="en-US" altLang="zh-TW" sz="15000" b="1" dirty="0">
                <a:solidFill>
                  <a:srgbClr val="000099"/>
                </a:solidFill>
                <a:latin typeface="Times New Roman" pitchFamily="18" charset="0"/>
                <a:ea typeface="標楷體" pitchFamily="65" charset="-120"/>
                <a:cs typeface="Times New Roman" pitchFamily="18" charset="0"/>
              </a:rPr>
              <a:t>Q</a:t>
            </a:r>
            <a:r>
              <a:rPr lang="zh-TW" altLang="en-US" sz="15000" b="1" dirty="0">
                <a:solidFill>
                  <a:srgbClr val="000099"/>
                </a:solidFill>
                <a:latin typeface="Times New Roman" pitchFamily="18" charset="0"/>
                <a:ea typeface="標楷體" pitchFamily="65" charset="-120"/>
                <a:cs typeface="Times New Roman" pitchFamily="18" charset="0"/>
              </a:rPr>
              <a:t>：</a:t>
            </a:r>
            <a:endParaRPr lang="en-US" altLang="zh-TW" sz="15000" b="1" dirty="0">
              <a:solidFill>
                <a:srgbClr val="000099"/>
              </a:solidFill>
              <a:latin typeface="Times New Roman" pitchFamily="18" charset="0"/>
              <a:ea typeface="標楷體" pitchFamily="65" charset="-120"/>
              <a:cs typeface="Times New Roman" pitchFamily="18" charset="0"/>
            </a:endParaRPr>
          </a:p>
          <a:p>
            <a:pPr fontAlgn="auto">
              <a:lnSpc>
                <a:spcPct val="150000"/>
              </a:lnSpc>
              <a:spcBef>
                <a:spcPts val="0"/>
              </a:spcBef>
              <a:spcAft>
                <a:spcPts val="0"/>
              </a:spcAft>
              <a:defRPr/>
            </a:pPr>
            <a:r>
              <a:rPr lang="zh-TW" altLang="en-US" sz="4400" b="1" dirty="0">
                <a:solidFill>
                  <a:srgbClr val="000099"/>
                </a:solidFill>
                <a:latin typeface="Times New Roman" pitchFamily="18" charset="0"/>
                <a:ea typeface="標楷體" pitchFamily="65" charset="-120"/>
                <a:cs typeface="Times New Roman" pitchFamily="18" charset="0"/>
              </a:rPr>
              <a:t>我對本區</a:t>
            </a:r>
            <a:r>
              <a:rPr lang="en-US" altLang="zh-TW" sz="4400" b="1" dirty="0">
                <a:solidFill>
                  <a:srgbClr val="000099"/>
                </a:solidFill>
                <a:latin typeface="Times New Roman" pitchFamily="18" charset="0"/>
                <a:ea typeface="標楷體" pitchFamily="65" charset="-120"/>
                <a:cs typeface="Times New Roman" pitchFamily="18" charset="0"/>
              </a:rPr>
              <a:t>108</a:t>
            </a:r>
            <a:r>
              <a:rPr lang="zh-TW" altLang="en-US" sz="4400" b="1" dirty="0">
                <a:solidFill>
                  <a:srgbClr val="000099"/>
                </a:solidFill>
                <a:latin typeface="Times New Roman" pitchFamily="18" charset="0"/>
                <a:ea typeface="標楷體" pitchFamily="65" charset="-120"/>
                <a:cs typeface="Times New Roman" pitchFamily="18" charset="0"/>
              </a:rPr>
              <a:t>年入學管道種類及相關作業已瞭解？</a:t>
            </a:r>
            <a:endParaRPr lang="en-US" altLang="zh-TW" sz="4400" b="1" dirty="0">
              <a:solidFill>
                <a:srgbClr val="000099"/>
              </a:solidFill>
              <a:latin typeface="Times New Roman" pitchFamily="18" charset="0"/>
              <a:ea typeface="標楷體" pitchFamily="65" charset="-120"/>
              <a:cs typeface="Times New Roman" pitchFamily="18"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908" name="Group 52"/>
          <p:cNvGraphicFramePr>
            <a:graphicFrameLocks noGrp="1"/>
          </p:cNvGraphicFramePr>
          <p:nvPr>
            <p:ph idx="4294967295"/>
            <p:extLst>
              <p:ext uri="{D42A27DB-BD31-4B8C-83A1-F6EECF244321}">
                <p14:modId xmlns:p14="http://schemas.microsoft.com/office/powerpoint/2010/main" val="2289650696"/>
              </p:ext>
            </p:extLst>
          </p:nvPr>
        </p:nvGraphicFramePr>
        <p:xfrm>
          <a:off x="251520" y="1628800"/>
          <a:ext cx="8569326" cy="5090903"/>
        </p:xfrm>
        <a:graphic>
          <a:graphicData uri="http://schemas.openxmlformats.org/drawingml/2006/table">
            <a:tbl>
              <a:tblPr/>
              <a:tblGrid>
                <a:gridCol w="2856442">
                  <a:extLst>
                    <a:ext uri="{9D8B030D-6E8A-4147-A177-3AD203B41FA5}">
                      <a16:colId xmlns:a16="http://schemas.microsoft.com/office/drawing/2014/main" val="20000"/>
                    </a:ext>
                  </a:extLst>
                </a:gridCol>
                <a:gridCol w="2856442">
                  <a:extLst>
                    <a:ext uri="{9D8B030D-6E8A-4147-A177-3AD203B41FA5}">
                      <a16:colId xmlns:a16="http://schemas.microsoft.com/office/drawing/2014/main" val="20001"/>
                    </a:ext>
                  </a:extLst>
                </a:gridCol>
                <a:gridCol w="2856442">
                  <a:extLst>
                    <a:ext uri="{9D8B030D-6E8A-4147-A177-3AD203B41FA5}">
                      <a16:colId xmlns:a16="http://schemas.microsoft.com/office/drawing/2014/main" val="20002"/>
                    </a:ext>
                  </a:extLst>
                </a:gridCol>
              </a:tblGrid>
              <a:tr h="5044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標楷體" pitchFamily="65" charset="-120"/>
                          <a:ea typeface="標楷體" pitchFamily="65" charset="-120"/>
                        </a:rPr>
                        <a:t>管道</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標楷體" pitchFamily="65" charset="-120"/>
                          <a:ea typeface="標楷體" pitchFamily="65" charset="-120"/>
                        </a:rPr>
                        <a:t>錄取公告日期</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標楷體" pitchFamily="65" charset="-120"/>
                          <a:ea typeface="標楷體" pitchFamily="65" charset="-120"/>
                        </a:rPr>
                        <a:t>報到日期</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6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直升入學</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13</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14</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69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技優甄審</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13</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14</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完全免試</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5</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15</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14</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6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特色招生專業群科甄選入學</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13</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14</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6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五專優免</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14</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6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實用技能學程</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14</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6925">
                <a:tc>
                  <a:txBody>
                    <a:bodyPr/>
                    <a:lstStyle/>
                    <a:p>
                      <a:pPr algn="ct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適性輔導安置</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6</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5</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altLang="zh-TW" sz="16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6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600" b="1" i="0" u="none" strike="noStrike" cap="none" normalizeH="0" baseline="0" dirty="0">
                          <a:ln>
                            <a:noFill/>
                          </a:ln>
                          <a:solidFill>
                            <a:srgbClr val="0000FF"/>
                          </a:solidFill>
                          <a:effectLst/>
                          <a:latin typeface="標楷體" pitchFamily="65" charset="-120"/>
                          <a:ea typeface="標楷體" pitchFamily="65" charset="-120"/>
                        </a:rPr>
                        <a:t>7</a:t>
                      </a:r>
                      <a:r>
                        <a:rPr kumimoji="0" lang="zh-TW" altLang="en-US" sz="16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600" b="1" i="0" u="none" strike="noStrike" cap="none" normalizeH="0" baseline="0" dirty="0">
                          <a:ln>
                            <a:noFill/>
                          </a:ln>
                          <a:solidFill>
                            <a:srgbClr val="0000FF"/>
                          </a:solidFill>
                          <a:effectLst/>
                          <a:latin typeface="標楷體" pitchFamily="65" charset="-120"/>
                          <a:ea typeface="標楷體" pitchFamily="65" charset="-120"/>
                        </a:rPr>
                        <a:t>10</a:t>
                      </a:r>
                      <a:r>
                        <a:rPr kumimoji="0" lang="zh-TW" altLang="en-US" sz="1600" b="1" i="0" u="none" strike="noStrike" cap="none" normalizeH="0" baseline="0" dirty="0">
                          <a:ln>
                            <a:noFill/>
                          </a:ln>
                          <a:solidFill>
                            <a:srgbClr val="0000FF"/>
                          </a:solidFill>
                          <a:effectLst/>
                          <a:latin typeface="標楷體" pitchFamily="65" charset="-120"/>
                          <a:ea typeface="標楷體" pitchFamily="65" charset="-120"/>
                        </a:rPr>
                        <a:t>日</a:t>
                      </a:r>
                      <a:r>
                        <a:rPr kumimoji="0" lang="en-US" altLang="zh-TW" sz="1600" b="1" i="0" u="none" strike="noStrike" cap="none" normalizeH="0" baseline="0" dirty="0">
                          <a:ln>
                            <a:noFill/>
                          </a:ln>
                          <a:solidFill>
                            <a:srgbClr val="0000FF"/>
                          </a:solidFill>
                          <a:effectLst/>
                          <a:latin typeface="標楷體" pitchFamily="65" charset="-120"/>
                          <a:ea typeface="標楷體" pitchFamily="65" charset="-120"/>
                        </a:rPr>
                        <a:t>-108</a:t>
                      </a:r>
                      <a:r>
                        <a:rPr kumimoji="0" lang="zh-TW" altLang="en-US" sz="1600" b="1" i="0" u="none" strike="noStrike" cap="none" normalizeH="0" baseline="0" dirty="0">
                          <a:ln>
                            <a:noFill/>
                          </a:ln>
                          <a:solidFill>
                            <a:srgbClr val="0000FF"/>
                          </a:solidFill>
                          <a:effectLst/>
                          <a:latin typeface="標楷體" pitchFamily="65" charset="-120"/>
                          <a:ea typeface="標楷體" pitchFamily="65" charset="-120"/>
                        </a:rPr>
                        <a:t>年</a:t>
                      </a:r>
                      <a:r>
                        <a:rPr kumimoji="0" lang="en-US" altLang="zh-TW" sz="1600" b="1" i="0" u="none" strike="noStrike" cap="none" normalizeH="0" baseline="0" dirty="0">
                          <a:ln>
                            <a:noFill/>
                          </a:ln>
                          <a:solidFill>
                            <a:srgbClr val="0000FF"/>
                          </a:solidFill>
                          <a:effectLst/>
                          <a:latin typeface="標楷體" pitchFamily="65" charset="-120"/>
                          <a:ea typeface="標楷體" pitchFamily="65" charset="-120"/>
                        </a:rPr>
                        <a:t>7</a:t>
                      </a:r>
                      <a:r>
                        <a:rPr kumimoji="0" lang="zh-TW" altLang="en-US" sz="1600" b="1" i="0" u="none" strike="noStrike" cap="none" normalizeH="0" baseline="0" dirty="0">
                          <a:ln>
                            <a:noFill/>
                          </a:ln>
                          <a:solidFill>
                            <a:srgbClr val="0000FF"/>
                          </a:solidFill>
                          <a:effectLst/>
                          <a:latin typeface="標楷體" pitchFamily="65" charset="-120"/>
                          <a:ea typeface="標楷體" pitchFamily="65" charset="-120"/>
                        </a:rPr>
                        <a:t>月</a:t>
                      </a:r>
                      <a:r>
                        <a:rPr kumimoji="0" lang="en-US" altLang="zh-TW" sz="1600" b="1" i="0" u="none" strike="noStrike" cap="none" normalizeH="0" baseline="0" dirty="0">
                          <a:ln>
                            <a:noFill/>
                          </a:ln>
                          <a:solidFill>
                            <a:srgbClr val="0000FF"/>
                          </a:solidFill>
                          <a:effectLst/>
                          <a:latin typeface="標楷體" pitchFamily="65" charset="-120"/>
                          <a:ea typeface="標楷體" pitchFamily="65" charset="-120"/>
                        </a:rPr>
                        <a:t>12</a:t>
                      </a:r>
                      <a:r>
                        <a:rPr kumimoji="0" lang="zh-TW" altLang="en-US" sz="1600" b="1" i="0" u="none" strike="noStrike" cap="none" normalizeH="0" baseline="0" dirty="0">
                          <a:ln>
                            <a:noFill/>
                          </a:ln>
                          <a:solidFill>
                            <a:srgbClr val="0000FF"/>
                          </a:solidFill>
                          <a:effectLst/>
                          <a:latin typeface="標楷體" pitchFamily="65" charset="-120"/>
                          <a:ea typeface="標楷體" pitchFamily="65" charset="-120"/>
                        </a:rPr>
                        <a:t>日</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8983" name="Rectangle 2"/>
          <p:cNvSpPr>
            <a:spLocks noChangeArrowheads="1"/>
          </p:cNvSpPr>
          <p:nvPr/>
        </p:nvSpPr>
        <p:spPr bwMode="auto">
          <a:xfrm>
            <a:off x="467544" y="548680"/>
            <a:ext cx="7772400" cy="1037456"/>
          </a:xfrm>
          <a:prstGeom prst="rect">
            <a:avLst/>
          </a:prstGeom>
          <a:noFill/>
          <a:ln w="9525">
            <a:noFill/>
            <a:miter lim="800000"/>
            <a:headEnd/>
            <a:tailEnd/>
          </a:ln>
        </p:spPr>
        <p:txBody>
          <a:bodyPr anchor="b"/>
          <a:lstStyle/>
          <a:p>
            <a:pPr algn="ctr"/>
            <a:r>
              <a:rPr lang="zh-TW" altLang="en-US" sz="3000" b="1" dirty="0">
                <a:solidFill>
                  <a:srgbClr val="FF0000"/>
                </a:solidFill>
                <a:latin typeface="Times New Roman" pitchFamily="18" charset="0"/>
                <a:ea typeface="標楷體" pitchFamily="65" charset="-120"/>
                <a:cs typeface="Times New Roman" pitchFamily="18" charset="0"/>
              </a:rPr>
              <a:t>花蓮區免試報名前已經錄取公告的管道</a:t>
            </a:r>
            <a:endParaRPr lang="en-US" altLang="zh-TW" sz="3000" b="1" dirty="0">
              <a:solidFill>
                <a:srgbClr val="FF0000"/>
              </a:solidFill>
              <a:latin typeface="Times New Roman" pitchFamily="18" charset="0"/>
              <a:ea typeface="標楷體" pitchFamily="65" charset="-120"/>
              <a:cs typeface="Times New Roman" pitchFamily="18" charset="0"/>
            </a:endParaRPr>
          </a:p>
          <a:p>
            <a:pPr algn="ctr"/>
            <a:r>
              <a:rPr lang="zh-TW" altLang="en-US" sz="3000" b="1" dirty="0">
                <a:solidFill>
                  <a:srgbClr val="FF0000"/>
                </a:solidFill>
                <a:latin typeface="Times New Roman" pitchFamily="18" charset="0"/>
                <a:ea typeface="標楷體" pitchFamily="65" charset="-120"/>
                <a:cs typeface="Times New Roman" pitchFamily="18" charset="0"/>
              </a:rPr>
              <a:t>雖然錄取還是要參加會考</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908" name="Group 52"/>
          <p:cNvGraphicFramePr>
            <a:graphicFrameLocks noGrp="1"/>
          </p:cNvGraphicFramePr>
          <p:nvPr>
            <p:ph idx="4294967295"/>
            <p:extLst>
              <p:ext uri="{D42A27DB-BD31-4B8C-83A1-F6EECF244321}">
                <p14:modId xmlns:p14="http://schemas.microsoft.com/office/powerpoint/2010/main" val="1841704100"/>
              </p:ext>
            </p:extLst>
          </p:nvPr>
        </p:nvGraphicFramePr>
        <p:xfrm>
          <a:off x="323850" y="1196975"/>
          <a:ext cx="8569326" cy="4896321"/>
        </p:xfrm>
        <a:graphic>
          <a:graphicData uri="http://schemas.openxmlformats.org/drawingml/2006/table">
            <a:tbl>
              <a:tblPr/>
              <a:tblGrid>
                <a:gridCol w="2856442">
                  <a:extLst>
                    <a:ext uri="{9D8B030D-6E8A-4147-A177-3AD203B41FA5}">
                      <a16:colId xmlns:a16="http://schemas.microsoft.com/office/drawing/2014/main" val="20000"/>
                    </a:ext>
                  </a:extLst>
                </a:gridCol>
                <a:gridCol w="2856442">
                  <a:extLst>
                    <a:ext uri="{9D8B030D-6E8A-4147-A177-3AD203B41FA5}">
                      <a16:colId xmlns:a16="http://schemas.microsoft.com/office/drawing/2014/main" val="20001"/>
                    </a:ext>
                  </a:extLst>
                </a:gridCol>
                <a:gridCol w="2856442">
                  <a:extLst>
                    <a:ext uri="{9D8B030D-6E8A-4147-A177-3AD203B41FA5}">
                      <a16:colId xmlns:a16="http://schemas.microsoft.com/office/drawing/2014/main" val="20002"/>
                    </a:ext>
                  </a:extLst>
                </a:gridCol>
              </a:tblGrid>
              <a:tr h="5758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標楷體" pitchFamily="65" charset="-120"/>
                          <a:ea typeface="標楷體" pitchFamily="65" charset="-120"/>
                        </a:rPr>
                        <a:t>學校</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標楷體" pitchFamily="65" charset="-120"/>
                          <a:ea typeface="標楷體" pitchFamily="65" charset="-120"/>
                        </a:rPr>
                        <a:t>是否續招</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1"/>
                          </a:solidFill>
                          <a:effectLst/>
                          <a:latin typeface="標楷體" pitchFamily="65" charset="-120"/>
                          <a:ea typeface="標楷體" pitchFamily="65" charset="-120"/>
                        </a:rPr>
                        <a:t>是否辦理轉學</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40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花蓮高中</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歷年皆不續招</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歷年皆不辦理轉學考</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409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花蓮女中</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歷年皆不續招</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歷年皆不辦理轉學考</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40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花蓮高商</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去年不續招</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幾乎不辦轉學考</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640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花蓮高工</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zh-TW" altLang="en-US" sz="1800" b="1" i="0" u="none" strike="noStrike" cap="none" normalizeH="0" baseline="0" dirty="0">
                          <a:ln>
                            <a:noFill/>
                          </a:ln>
                          <a:solidFill>
                            <a:srgbClr val="FF0000"/>
                          </a:solidFill>
                          <a:effectLst/>
                          <a:latin typeface="Times New Roman" pitchFamily="18" charset="0"/>
                          <a:ea typeface="標楷體" pitchFamily="65" charset="-120"/>
                          <a:cs typeface="Times New Roman" pitchFamily="18" charset="0"/>
                        </a:rPr>
                        <a:t>去年起確定不續招</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TW" sz="1800" b="1" i="0" u="none" strike="noStrike" cap="none" normalizeH="0" baseline="0" dirty="0">
                          <a:ln>
                            <a:noFill/>
                          </a:ln>
                          <a:solidFill>
                            <a:srgbClr val="0000FF"/>
                          </a:solidFill>
                          <a:effectLst/>
                          <a:latin typeface="標楷體" pitchFamily="65" charset="-120"/>
                          <a:ea typeface="標楷體" pitchFamily="65" charset="-120"/>
                        </a:rPr>
                        <a:t>107</a:t>
                      </a: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年起停辦轉學考，只有重考才有機會進入。</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640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a:ln>
                            <a:noFill/>
                          </a:ln>
                          <a:solidFill>
                            <a:srgbClr val="FF0000"/>
                          </a:solidFill>
                          <a:effectLst/>
                          <a:latin typeface="Times New Roman" pitchFamily="18" charset="0"/>
                          <a:ea typeface="標楷體" pitchFamily="65" charset="-120"/>
                          <a:cs typeface="Times New Roman" pitchFamily="18" charset="0"/>
                        </a:rPr>
                        <a:t>花蓮高農</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幾乎不續招</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a:ln>
                            <a:noFill/>
                          </a:ln>
                          <a:solidFill>
                            <a:srgbClr val="0000FF"/>
                          </a:solidFill>
                          <a:effectLst/>
                          <a:latin typeface="標楷體" pitchFamily="65" charset="-120"/>
                          <a:ea typeface="標楷體" pitchFamily="65" charset="-120"/>
                        </a:rPr>
                        <a:t>未額滿科系由學校決定後報部</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68983" name="Rectangle 2"/>
          <p:cNvSpPr>
            <a:spLocks noChangeArrowheads="1"/>
          </p:cNvSpPr>
          <p:nvPr/>
        </p:nvSpPr>
        <p:spPr bwMode="auto">
          <a:xfrm>
            <a:off x="323850" y="549275"/>
            <a:ext cx="7772400" cy="533400"/>
          </a:xfrm>
          <a:prstGeom prst="rect">
            <a:avLst/>
          </a:prstGeom>
          <a:noFill/>
          <a:ln w="9525">
            <a:noFill/>
            <a:miter lim="800000"/>
            <a:headEnd/>
            <a:tailEnd/>
          </a:ln>
        </p:spPr>
        <p:txBody>
          <a:bodyPr anchor="b"/>
          <a:lstStyle/>
          <a:p>
            <a:pPr algn="ctr"/>
            <a:r>
              <a:rPr lang="zh-TW" altLang="en-US" sz="3000" b="1" dirty="0">
                <a:solidFill>
                  <a:srgbClr val="FF0000"/>
                </a:solidFill>
                <a:latin typeface="Times New Roman" pitchFamily="18" charset="0"/>
                <a:ea typeface="標楷體" pitchFamily="65" charset="-120"/>
                <a:cs typeface="Times New Roman" pitchFamily="18" charset="0"/>
              </a:rPr>
              <a:t>免試錄取公告後花蓮市區國立學校是否續招？</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是否可以報名多個入學管道</a:t>
            </a:r>
          </a:p>
        </p:txBody>
      </p:sp>
      <p:sp>
        <p:nvSpPr>
          <p:cNvPr id="3" name="內容版面配置區 2"/>
          <p:cNvSpPr>
            <a:spLocks noGrp="1"/>
          </p:cNvSpPr>
          <p:nvPr>
            <p:ph idx="1"/>
          </p:nvPr>
        </p:nvSpPr>
        <p:spPr>
          <a:xfrm>
            <a:off x="449941" y="1268760"/>
            <a:ext cx="8229600" cy="4525963"/>
          </a:xfrm>
        </p:spPr>
        <p:txBody>
          <a:bodyPr/>
          <a:lstStyle/>
          <a:p>
            <a:r>
              <a:rPr lang="zh-TW" altLang="en-US" dirty="0"/>
              <a:t>參加身心障礙學生適性輔導安置計畫的學生，可以同時參加各項入學管道。不過</a:t>
            </a:r>
            <a:r>
              <a:rPr lang="zh-TW" altLang="en-US" b="1" dirty="0">
                <a:solidFill>
                  <a:srgbClr val="000099"/>
                </a:solidFill>
              </a:rPr>
              <a:t>只能選擇一所學校辦理報到</a:t>
            </a:r>
            <a:r>
              <a:rPr lang="zh-TW" altLang="en-US" dirty="0"/>
              <a:t>。</a:t>
            </a:r>
            <a:endParaRPr lang="en-US" altLang="zh-TW" dirty="0"/>
          </a:p>
          <a:p>
            <a:r>
              <a:rPr lang="zh-TW" altLang="en-US" dirty="0"/>
              <a:t>學習區完全免試、五專優先免試入學、技優甄審入學與實用技能班可以同時報名，但是</a:t>
            </a:r>
            <a:r>
              <a:rPr lang="zh-TW" altLang="en-US" b="1" dirty="0">
                <a:solidFill>
                  <a:srgbClr val="000099"/>
                </a:solidFill>
              </a:rPr>
              <a:t>只能選擇一所學校辦理報到</a:t>
            </a:r>
            <a:r>
              <a:rPr lang="zh-TW" altLang="en-US" dirty="0"/>
              <a:t>。</a:t>
            </a:r>
            <a:endParaRPr lang="en-US" altLang="zh-TW" dirty="0"/>
          </a:p>
          <a:p>
            <a:r>
              <a:rPr lang="zh-TW" altLang="en-US" dirty="0"/>
              <a:t>免試入學與五專聯合免試入學可以同時報名，但是</a:t>
            </a:r>
            <a:r>
              <a:rPr lang="zh-TW" altLang="en-US" b="1" dirty="0">
                <a:solidFill>
                  <a:srgbClr val="000099"/>
                </a:solidFill>
              </a:rPr>
              <a:t>只能選擇一所學校辦理報到</a:t>
            </a:r>
            <a:r>
              <a:rPr lang="zh-TW" altLang="en-US" dirty="0"/>
              <a:t>。</a:t>
            </a:r>
            <a:endParaRPr lang="en-US" altLang="zh-TW" dirty="0"/>
          </a:p>
          <a:p>
            <a:r>
              <a:rPr lang="zh-TW" altLang="en-US" dirty="0">
                <a:solidFill>
                  <a:srgbClr val="FF0000"/>
                </a:solidFill>
              </a:rPr>
              <a:t>一個學生</a:t>
            </a:r>
            <a:r>
              <a:rPr lang="zh-TW" altLang="en-US" b="1" dirty="0">
                <a:solidFill>
                  <a:srgbClr val="FF0000"/>
                </a:solidFill>
              </a:rPr>
              <a:t>只可以在一所學校報到就讀</a:t>
            </a:r>
            <a:r>
              <a:rPr lang="zh-TW" altLang="en-US" dirty="0">
                <a:solidFill>
                  <a:srgbClr val="FF0000"/>
                </a:solidFill>
              </a:rPr>
              <a:t>，</a:t>
            </a:r>
            <a:endParaRPr lang="en-US" altLang="zh-TW" dirty="0">
              <a:solidFill>
                <a:srgbClr val="FF0000"/>
              </a:solidFill>
            </a:endParaRPr>
          </a:p>
          <a:p>
            <a:pPr marL="0" indent="0">
              <a:buNone/>
            </a:pPr>
            <a:r>
              <a:rPr lang="en-US" altLang="zh-TW" dirty="0">
                <a:solidFill>
                  <a:srgbClr val="FF0000"/>
                </a:solidFill>
              </a:rPr>
              <a:t>  </a:t>
            </a:r>
            <a:r>
              <a:rPr lang="zh-TW" altLang="en-US" dirty="0">
                <a:solidFill>
                  <a:srgbClr val="FF0000"/>
                </a:solidFill>
              </a:rPr>
              <a:t>不可以同時占用多個名額。</a:t>
            </a:r>
            <a:endParaRPr lang="en-US" altLang="zh-TW"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153</a:t>
            </a:fld>
            <a:endParaRPr lang="zh-TW" altLang="en-US"/>
          </a:p>
        </p:txBody>
      </p:sp>
    </p:spTree>
    <p:extLst>
      <p:ext uri="{BB962C8B-B14F-4D97-AF65-F5344CB8AC3E}">
        <p14:creationId xmlns:p14="http://schemas.microsoft.com/office/powerpoint/2010/main" val="30207151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A6A016D2-668B-4606-A2EE-416D217A135D}"/>
              </a:ext>
            </a:extLst>
          </p:cNvPr>
          <p:cNvSpPr txBox="1"/>
          <p:nvPr/>
        </p:nvSpPr>
        <p:spPr>
          <a:xfrm>
            <a:off x="539552" y="1556792"/>
            <a:ext cx="7920880" cy="1938992"/>
          </a:xfrm>
          <a:prstGeom prst="rect">
            <a:avLst/>
          </a:prstGeom>
          <a:noFill/>
        </p:spPr>
        <p:txBody>
          <a:bodyPr wrap="square" rtlCol="0">
            <a:spAutoFit/>
          </a:bodyPr>
          <a:lstStyle/>
          <a:p>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入學管道多元</a:t>
            </a:r>
            <a:endParaRPr lang="en-US" altLang="zh-TW" sz="4000" b="1" dirty="0">
              <a:solidFill>
                <a:schemeClr val="accent2">
                  <a:lumMod val="75000"/>
                </a:schemeClr>
              </a:solidFill>
              <a:latin typeface="微軟正黑體" panose="020B0604030504040204" pitchFamily="34" charset="-120"/>
              <a:ea typeface="微軟正黑體" panose="020B0604030504040204" pitchFamily="34" charset="-120"/>
            </a:endParaRPr>
          </a:p>
          <a:p>
            <a:pPr algn="ctr"/>
            <a:r>
              <a:rPr lang="zh-TW" altLang="en-US" sz="4000" b="1" dirty="0">
                <a:latin typeface="微軟正黑體" panose="020B0604030504040204" pitchFamily="34" charset="-120"/>
                <a:ea typeface="微軟正黑體" panose="020B0604030504040204" pitchFamily="34" charset="-120"/>
              </a:rPr>
              <a:t>先清楚自己就學區有哪些管道</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 </a:t>
            </a:r>
            <a:endParaRPr lang="en-US" altLang="zh-TW" sz="4000" b="1" dirty="0">
              <a:latin typeface="微軟正黑體" panose="020B0604030504040204" pitchFamily="34" charset="-120"/>
              <a:ea typeface="微軟正黑體" panose="020B0604030504040204" pitchFamily="34" charset="-120"/>
            </a:endParaRPr>
          </a:p>
          <a:p>
            <a:pPr algn="r"/>
            <a:r>
              <a:rPr lang="zh-TW" altLang="en-US" sz="4000" b="1" dirty="0">
                <a:latin typeface="微軟正黑體" panose="020B0604030504040204" pitchFamily="34" charset="-120"/>
                <a:ea typeface="微軟正黑體" panose="020B0604030504040204" pitchFamily="34" charset="-120"/>
              </a:rPr>
              <a:t>每個管道適合哪些學生入學</a:t>
            </a:r>
            <a:r>
              <a:rPr lang="en-US" altLang="zh-TW" sz="4000" b="1" dirty="0">
                <a:latin typeface="微軟正黑體" panose="020B0604030504040204" pitchFamily="34" charset="-120"/>
                <a:ea typeface="微軟正黑體" panose="020B0604030504040204" pitchFamily="34" charset="-120"/>
              </a:rPr>
              <a:t>?</a:t>
            </a:r>
            <a:endParaRPr lang="zh-TW" altLang="en-US" sz="4000" b="1" dirty="0">
              <a:latin typeface="微軟正黑體" panose="020B0604030504040204" pitchFamily="34" charset="-120"/>
              <a:ea typeface="微軟正黑體" panose="020B0604030504040204" pitchFamily="34" charset="-120"/>
            </a:endParaRPr>
          </a:p>
        </p:txBody>
      </p:sp>
      <p:pic>
        <p:nvPicPr>
          <p:cNvPr id="2050" name="Picture 2" descr="ID-10022368">
            <a:extLst>
              <a:ext uri="{FF2B5EF4-FFF2-40B4-BE49-F238E27FC236}">
                <a16:creationId xmlns:a16="http://schemas.microsoft.com/office/drawing/2014/main" id="{18056F5B-7DCF-465F-A46D-A537EDE1908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0432" y="3573016"/>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386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B0A5C-7F0F-40D0-8EDC-88C982D578F3}"/>
              </a:ext>
            </a:extLst>
          </p:cNvPr>
          <p:cNvSpPr>
            <a:spLocks noGrp="1"/>
          </p:cNvSpPr>
          <p:nvPr>
            <p:ph type="title"/>
          </p:nvPr>
        </p:nvSpPr>
        <p:spPr/>
        <p:txBody>
          <a:bodyPr/>
          <a:lstStyle/>
          <a:p>
            <a:pPr algn="l"/>
            <a:r>
              <a:rPr lang="zh-TW" altLang="en-US" dirty="0"/>
              <a:t>學術傾向資賦優異學生</a:t>
            </a:r>
          </a:p>
        </p:txBody>
      </p:sp>
      <p:pic>
        <p:nvPicPr>
          <p:cNvPr id="4" name="圖片 3">
            <a:extLst>
              <a:ext uri="{FF2B5EF4-FFF2-40B4-BE49-F238E27FC236}">
                <a16:creationId xmlns:a16="http://schemas.microsoft.com/office/drawing/2014/main" id="{5CF6F620-39F8-4DBA-B197-E665432370E8}"/>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827584" y="2564903"/>
            <a:ext cx="2160240" cy="2328135"/>
          </a:xfrm>
          <a:prstGeom prst="rect">
            <a:avLst/>
          </a:prstGeom>
        </p:spPr>
      </p:pic>
      <p:sp>
        <p:nvSpPr>
          <p:cNvPr id="8" name="流程圖: 文件 7">
            <a:extLst>
              <a:ext uri="{FF2B5EF4-FFF2-40B4-BE49-F238E27FC236}">
                <a16:creationId xmlns:a16="http://schemas.microsoft.com/office/drawing/2014/main" id="{04A6712C-211D-4FD7-8BB6-43DE33A52388}"/>
              </a:ext>
            </a:extLst>
          </p:cNvPr>
          <p:cNvSpPr/>
          <p:nvPr/>
        </p:nvSpPr>
        <p:spPr>
          <a:xfrm>
            <a:off x="4644008" y="1700809"/>
            <a:ext cx="2664296" cy="936104"/>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科學班甄選入學</a:t>
            </a:r>
          </a:p>
        </p:txBody>
      </p:sp>
      <p:sp>
        <p:nvSpPr>
          <p:cNvPr id="10" name="流程圖: 文件 9">
            <a:extLst>
              <a:ext uri="{FF2B5EF4-FFF2-40B4-BE49-F238E27FC236}">
                <a16:creationId xmlns:a16="http://schemas.microsoft.com/office/drawing/2014/main" id="{66891839-1941-4D70-A826-73BB76D62CD1}"/>
              </a:ext>
            </a:extLst>
          </p:cNvPr>
          <p:cNvSpPr/>
          <p:nvPr/>
        </p:nvSpPr>
        <p:spPr>
          <a:xfrm>
            <a:off x="4622440" y="3188911"/>
            <a:ext cx="2647936" cy="108012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分區免試入學</a:t>
            </a:r>
            <a:endParaRPr lang="en-US" altLang="zh-TW" sz="24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資優班鑑定</a:t>
            </a:r>
            <a:endParaRPr lang="en-US" altLang="zh-TW" sz="2400" b="1" dirty="0">
              <a:latin typeface="微軟正黑體" panose="020B0604030504040204" pitchFamily="34" charset="-120"/>
              <a:ea typeface="微軟正黑體" panose="020B0604030504040204" pitchFamily="34" charset="-120"/>
            </a:endParaRPr>
          </a:p>
          <a:p>
            <a:pPr algn="ctr"/>
            <a:r>
              <a:rPr lang="en-US" altLang="zh-TW"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考入花中、花女後再參加鑑定</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11" name="流程圖: 文件 10">
            <a:extLst>
              <a:ext uri="{FF2B5EF4-FFF2-40B4-BE49-F238E27FC236}">
                <a16:creationId xmlns:a16="http://schemas.microsoft.com/office/drawing/2014/main" id="{7459E34B-6A79-4B9A-91E1-20585353B4B8}"/>
              </a:ext>
            </a:extLst>
          </p:cNvPr>
          <p:cNvSpPr/>
          <p:nvPr/>
        </p:nvSpPr>
        <p:spPr>
          <a:xfrm>
            <a:off x="4644008" y="4725144"/>
            <a:ext cx="2664296" cy="108012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特色招生考試分發</a:t>
            </a:r>
          </a:p>
        </p:txBody>
      </p:sp>
      <p:sp>
        <p:nvSpPr>
          <p:cNvPr id="9" name="箭號: 向右 8">
            <a:extLst>
              <a:ext uri="{FF2B5EF4-FFF2-40B4-BE49-F238E27FC236}">
                <a16:creationId xmlns:a16="http://schemas.microsoft.com/office/drawing/2014/main" id="{DFD20B73-8B40-404B-827B-AFE068CE2FA8}"/>
              </a:ext>
            </a:extLst>
          </p:cNvPr>
          <p:cNvSpPr/>
          <p:nvPr/>
        </p:nvSpPr>
        <p:spPr>
          <a:xfrm>
            <a:off x="3158344" y="3356992"/>
            <a:ext cx="909599" cy="57606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2708912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91A722-066A-442E-A247-99296DD62CAB}"/>
              </a:ext>
            </a:extLst>
          </p:cNvPr>
          <p:cNvSpPr>
            <a:spLocks noGrp="1"/>
          </p:cNvSpPr>
          <p:nvPr>
            <p:ph type="title"/>
          </p:nvPr>
        </p:nvSpPr>
        <p:spPr/>
        <p:txBody>
          <a:bodyPr/>
          <a:lstStyle/>
          <a:p>
            <a:pPr algn="l"/>
            <a:r>
              <a:rPr lang="zh-TW" altLang="en-US" dirty="0"/>
              <a:t>技藝技術傾向學生</a:t>
            </a:r>
          </a:p>
        </p:txBody>
      </p:sp>
      <p:pic>
        <p:nvPicPr>
          <p:cNvPr id="4" name="圖片 3">
            <a:extLst>
              <a:ext uri="{FF2B5EF4-FFF2-40B4-BE49-F238E27FC236}">
                <a16:creationId xmlns:a16="http://schemas.microsoft.com/office/drawing/2014/main" id="{0BB9B7AF-7098-4953-A55C-44ADD2368365}"/>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3842648" y="2494430"/>
            <a:ext cx="939119" cy="2320498"/>
          </a:xfrm>
          <a:prstGeom prst="rect">
            <a:avLst/>
          </a:prstGeom>
        </p:spPr>
      </p:pic>
      <p:pic>
        <p:nvPicPr>
          <p:cNvPr id="5" name="圖片 4">
            <a:extLst>
              <a:ext uri="{FF2B5EF4-FFF2-40B4-BE49-F238E27FC236}">
                <a16:creationId xmlns:a16="http://schemas.microsoft.com/office/drawing/2014/main" id="{EDB36CEF-4708-46FC-A92D-F8AB7E63EBF3}"/>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4643803" y="2811300"/>
            <a:ext cx="1093654" cy="2327521"/>
          </a:xfrm>
          <a:prstGeom prst="rect">
            <a:avLst/>
          </a:prstGeom>
        </p:spPr>
      </p:pic>
      <p:sp>
        <p:nvSpPr>
          <p:cNvPr id="6" name="矩形: 摺角紙張 5">
            <a:extLst>
              <a:ext uri="{FF2B5EF4-FFF2-40B4-BE49-F238E27FC236}">
                <a16:creationId xmlns:a16="http://schemas.microsoft.com/office/drawing/2014/main" id="{8BC7B7BC-8909-448C-A48E-B516B5261E28}"/>
              </a:ext>
            </a:extLst>
          </p:cNvPr>
          <p:cNvSpPr/>
          <p:nvPr/>
        </p:nvSpPr>
        <p:spPr>
          <a:xfrm>
            <a:off x="393954" y="2621947"/>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技藝技能優良甄審入學</a:t>
            </a:r>
            <a:endParaRPr lang="en-US" altLang="zh-TW"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9" name="矩形: 摺角紙張 8">
            <a:extLst>
              <a:ext uri="{FF2B5EF4-FFF2-40B4-BE49-F238E27FC236}">
                <a16:creationId xmlns:a16="http://schemas.microsoft.com/office/drawing/2014/main" id="{BDBB1069-436F-4E01-9383-785CCF2920CD}"/>
              </a:ext>
            </a:extLst>
          </p:cNvPr>
          <p:cNvSpPr/>
          <p:nvPr/>
        </p:nvSpPr>
        <p:spPr>
          <a:xfrm>
            <a:off x="2051720" y="1402459"/>
            <a:ext cx="2664296"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專業群科甄選入學</a:t>
            </a:r>
            <a:endParaRPr lang="en-US" altLang="zh-TW"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0" name="矩形: 摺角紙張 9">
            <a:extLst>
              <a:ext uri="{FF2B5EF4-FFF2-40B4-BE49-F238E27FC236}">
                <a16:creationId xmlns:a16="http://schemas.microsoft.com/office/drawing/2014/main" id="{86FEF119-2874-4728-B4D1-BFCB392E9009}"/>
              </a:ext>
            </a:extLst>
          </p:cNvPr>
          <p:cNvSpPr/>
          <p:nvPr/>
        </p:nvSpPr>
        <p:spPr>
          <a:xfrm>
            <a:off x="5292080" y="1552657"/>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五專優先免試入學</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五專聯合免試入學</a:t>
            </a:r>
            <a:endParaRPr lang="en-US" altLang="zh-TW"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1" name="矩形: 摺角紙張 10">
            <a:extLst>
              <a:ext uri="{FF2B5EF4-FFF2-40B4-BE49-F238E27FC236}">
                <a16:creationId xmlns:a16="http://schemas.microsoft.com/office/drawing/2014/main" id="{F186E820-E31A-40E7-B4A2-BE33DFA0FA65}"/>
              </a:ext>
            </a:extLst>
          </p:cNvPr>
          <p:cNvSpPr/>
          <p:nvPr/>
        </p:nvSpPr>
        <p:spPr>
          <a:xfrm>
            <a:off x="457200" y="3835700"/>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實用技能學程</a:t>
            </a:r>
            <a:endParaRPr lang="en-US" altLang="zh-TW"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2" name="矩形: 摺角紙張 11">
            <a:extLst>
              <a:ext uri="{FF2B5EF4-FFF2-40B4-BE49-F238E27FC236}">
                <a16:creationId xmlns:a16="http://schemas.microsoft.com/office/drawing/2014/main" id="{799CE670-6199-42C4-9FD9-A1E912A44ACE}"/>
              </a:ext>
            </a:extLst>
          </p:cNvPr>
          <p:cNvSpPr/>
          <p:nvPr/>
        </p:nvSpPr>
        <p:spPr>
          <a:xfrm>
            <a:off x="6300192" y="3985172"/>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分區或優先免試入學</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選填專業群科</a:t>
            </a:r>
            <a:endParaRPr lang="en-US" altLang="zh-TW"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花蓮區無</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3" name="矩形: 摺角紙張 12">
            <a:extLst>
              <a:ext uri="{FF2B5EF4-FFF2-40B4-BE49-F238E27FC236}">
                <a16:creationId xmlns:a16="http://schemas.microsoft.com/office/drawing/2014/main" id="{B25055E7-9C98-46FB-9B62-C7999EEBC1BB}"/>
              </a:ext>
            </a:extLst>
          </p:cNvPr>
          <p:cNvSpPr/>
          <p:nvPr/>
        </p:nvSpPr>
        <p:spPr>
          <a:xfrm>
            <a:off x="1547664" y="5161269"/>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建教合作班</a:t>
            </a:r>
            <a:endParaRPr lang="en-US" altLang="zh-TW"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4" name="矩形: 摺角紙張 13">
            <a:extLst>
              <a:ext uri="{FF2B5EF4-FFF2-40B4-BE49-F238E27FC236}">
                <a16:creationId xmlns:a16="http://schemas.microsoft.com/office/drawing/2014/main" id="{27BE9DB0-FF76-45A1-8D10-723ED29551F8}"/>
              </a:ext>
            </a:extLst>
          </p:cNvPr>
          <p:cNvSpPr/>
          <p:nvPr/>
        </p:nvSpPr>
        <p:spPr>
          <a:xfrm>
            <a:off x="4499992" y="5445642"/>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其他</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基北區產特</a:t>
            </a:r>
            <a:r>
              <a:rPr lang="en-US" altLang="zh-TW" dirty="0">
                <a:latin typeface="微軟正黑體" panose="020B0604030504040204" pitchFamily="34" charset="-120"/>
                <a:ea typeface="微軟正黑體" panose="020B0604030504040204" pitchFamily="34" charset="-120"/>
              </a:rPr>
              <a:t>…</a:t>
            </a:r>
          </a:p>
        </p:txBody>
      </p:sp>
      <p:sp>
        <p:nvSpPr>
          <p:cNvPr id="15" name="矩形: 摺角紙張 14">
            <a:extLst>
              <a:ext uri="{FF2B5EF4-FFF2-40B4-BE49-F238E27FC236}">
                <a16:creationId xmlns:a16="http://schemas.microsoft.com/office/drawing/2014/main" id="{5CECD511-F87C-43D2-BD52-F2065FF3D56E}"/>
              </a:ext>
            </a:extLst>
          </p:cNvPr>
          <p:cNvSpPr/>
          <p:nvPr/>
        </p:nvSpPr>
        <p:spPr>
          <a:xfrm>
            <a:off x="6121855" y="2795660"/>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技術型及單科型學校免試獨招</a:t>
            </a:r>
            <a:endParaRPr lang="en-US" altLang="zh-TW"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花蓮區無</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516673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E588E9-1013-4716-AD85-F7FC7F513F08}"/>
              </a:ext>
            </a:extLst>
          </p:cNvPr>
          <p:cNvSpPr>
            <a:spLocks noGrp="1"/>
          </p:cNvSpPr>
          <p:nvPr>
            <p:ph type="title"/>
          </p:nvPr>
        </p:nvSpPr>
        <p:spPr/>
        <p:txBody>
          <a:bodyPr/>
          <a:lstStyle/>
          <a:p>
            <a:pPr algn="l"/>
            <a:r>
              <a:rPr lang="zh-TW" altLang="en-US" dirty="0"/>
              <a:t>藝才出眾的學生</a:t>
            </a:r>
          </a:p>
        </p:txBody>
      </p:sp>
      <p:pic>
        <p:nvPicPr>
          <p:cNvPr id="4098" name="Picture 2" descr="å¡éå¿ç«¥å­¦çè®¾è®¡">
            <a:extLst>
              <a:ext uri="{FF2B5EF4-FFF2-40B4-BE49-F238E27FC236}">
                <a16:creationId xmlns:a16="http://schemas.microsoft.com/office/drawing/2014/main" id="{373D0F6C-E908-4EF1-B99A-7DC02B1AB56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836" y="1484784"/>
            <a:ext cx="2952328" cy="2018450"/>
          </a:xfrm>
          <a:prstGeom prst="rect">
            <a:avLst/>
          </a:prstGeom>
          <a:noFill/>
          <a:extLst>
            <a:ext uri="{909E8E84-426E-40DD-AFC4-6F175D3DCCD1}">
              <a14:hiddenFill xmlns:a14="http://schemas.microsoft.com/office/drawing/2010/main">
                <a:solidFill>
                  <a:srgbClr val="FFFFFF"/>
                </a:solidFill>
              </a14:hiddenFill>
            </a:ext>
          </a:extLst>
        </p:spPr>
      </p:pic>
      <p:sp>
        <p:nvSpPr>
          <p:cNvPr id="5" name="流程圖: 換頁接點 4">
            <a:extLst>
              <a:ext uri="{FF2B5EF4-FFF2-40B4-BE49-F238E27FC236}">
                <a16:creationId xmlns:a16="http://schemas.microsoft.com/office/drawing/2014/main" id="{908A2BCE-0016-4DA2-9C7C-C5DB06114D2A}"/>
              </a:ext>
            </a:extLst>
          </p:cNvPr>
          <p:cNvSpPr/>
          <p:nvPr/>
        </p:nvSpPr>
        <p:spPr>
          <a:xfrm>
            <a:off x="1079612" y="4042221"/>
            <a:ext cx="2088232"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特色招生</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藝才班甄選入學</a:t>
            </a:r>
            <a:endParaRPr lang="en-US" altLang="zh-TW" b="1"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7" name="流程圖: 換頁接點 6">
            <a:extLst>
              <a:ext uri="{FF2B5EF4-FFF2-40B4-BE49-F238E27FC236}">
                <a16:creationId xmlns:a16="http://schemas.microsoft.com/office/drawing/2014/main" id="{9C778316-F099-4BA4-AF39-E6605729A26B}"/>
              </a:ext>
            </a:extLst>
          </p:cNvPr>
          <p:cNvSpPr/>
          <p:nvPr/>
        </p:nvSpPr>
        <p:spPr>
          <a:xfrm>
            <a:off x="3455876" y="4042221"/>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特色招生</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專業群科甄選入學</a:t>
            </a:r>
            <a:endParaRPr lang="en-US" altLang="zh-TW" b="1"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DBF9F2A5-8B9D-4B54-83BE-D33AB712AC29}"/>
              </a:ext>
            </a:extLst>
          </p:cNvPr>
          <p:cNvSpPr txBox="1"/>
          <p:nvPr/>
        </p:nvSpPr>
        <p:spPr>
          <a:xfrm>
            <a:off x="1187624" y="2169449"/>
            <a:ext cx="1338828" cy="646331"/>
          </a:xfrm>
          <a:prstGeom prst="rect">
            <a:avLst/>
          </a:prstGeom>
          <a:noFill/>
        </p:spPr>
        <p:txBody>
          <a:bodyPr wrap="none" rtlCol="0">
            <a:spAutoFit/>
          </a:bodyPr>
          <a:lstStyle/>
          <a:p>
            <a:r>
              <a:rPr lang="zh-TW" altLang="en-US" dirty="0"/>
              <a:t>音樂、美術</a:t>
            </a:r>
            <a:endParaRPr lang="en-US" altLang="zh-TW" dirty="0"/>
          </a:p>
          <a:p>
            <a:r>
              <a:rPr lang="zh-TW" altLang="en-US" dirty="0"/>
              <a:t>舞蹈、戲劇</a:t>
            </a:r>
          </a:p>
        </p:txBody>
      </p:sp>
      <p:sp>
        <p:nvSpPr>
          <p:cNvPr id="9" name="流程圖: 換頁接點 8">
            <a:extLst>
              <a:ext uri="{FF2B5EF4-FFF2-40B4-BE49-F238E27FC236}">
                <a16:creationId xmlns:a16="http://schemas.microsoft.com/office/drawing/2014/main" id="{F2DADA17-E45F-4824-86FB-8A04BEA98AF4}"/>
              </a:ext>
            </a:extLst>
          </p:cNvPr>
          <p:cNvSpPr/>
          <p:nvPr/>
        </p:nvSpPr>
        <p:spPr>
          <a:xfrm>
            <a:off x="5076056" y="4042221"/>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技藝技能優良甄審入學</a:t>
            </a:r>
            <a:endParaRPr lang="en-US" altLang="zh-TW" b="1"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0" name="流程圖: 換頁接點 9">
            <a:extLst>
              <a:ext uri="{FF2B5EF4-FFF2-40B4-BE49-F238E27FC236}">
                <a16:creationId xmlns:a16="http://schemas.microsoft.com/office/drawing/2014/main" id="{65C6EE89-76AB-4BBE-8A52-E49A78FD64B8}"/>
              </a:ext>
            </a:extLst>
          </p:cNvPr>
          <p:cNvSpPr/>
          <p:nvPr/>
        </p:nvSpPr>
        <p:spPr>
          <a:xfrm>
            <a:off x="6696236" y="4042221"/>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五專七年一貫制</a:t>
            </a:r>
            <a:endParaRPr lang="en-US" altLang="zh-TW" b="1"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花蓮區無</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1203529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71BD6F-A13E-45AB-A2C4-E160068057B0}"/>
              </a:ext>
            </a:extLst>
          </p:cNvPr>
          <p:cNvSpPr>
            <a:spLocks noGrp="1"/>
          </p:cNvSpPr>
          <p:nvPr>
            <p:ph type="title"/>
          </p:nvPr>
        </p:nvSpPr>
        <p:spPr>
          <a:xfrm>
            <a:off x="457200" y="274638"/>
            <a:ext cx="8229600" cy="1143000"/>
          </a:xfrm>
        </p:spPr>
        <p:txBody>
          <a:bodyPr/>
          <a:lstStyle/>
          <a:p>
            <a:pPr algn="l"/>
            <a:r>
              <a:rPr lang="zh-TW" altLang="en-US" dirty="0"/>
              <a:t>體育表現出眾的學生</a:t>
            </a:r>
          </a:p>
        </p:txBody>
      </p:sp>
      <p:pic>
        <p:nvPicPr>
          <p:cNvPr id="4" name="圖片 3">
            <a:extLst>
              <a:ext uri="{FF2B5EF4-FFF2-40B4-BE49-F238E27FC236}">
                <a16:creationId xmlns:a16="http://schemas.microsoft.com/office/drawing/2014/main" id="{2DDD5BF1-ABD3-40A7-9BAA-8AC283273E4B}"/>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611560" y="1760072"/>
            <a:ext cx="1839163" cy="3769903"/>
          </a:xfrm>
          <a:prstGeom prst="rect">
            <a:avLst/>
          </a:prstGeom>
        </p:spPr>
      </p:pic>
      <p:sp>
        <p:nvSpPr>
          <p:cNvPr id="5" name="橢圓 4">
            <a:extLst>
              <a:ext uri="{FF2B5EF4-FFF2-40B4-BE49-F238E27FC236}">
                <a16:creationId xmlns:a16="http://schemas.microsoft.com/office/drawing/2014/main" id="{A71888DD-0C80-40A6-9A1A-CC667EC2F65D}"/>
              </a:ext>
            </a:extLst>
          </p:cNvPr>
          <p:cNvSpPr/>
          <p:nvPr/>
        </p:nvSpPr>
        <p:spPr>
          <a:xfrm>
            <a:off x="3275856" y="1395731"/>
            <a:ext cx="2371159" cy="13681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特色招生體育班甄選入學</a:t>
            </a:r>
            <a:endParaRPr lang="en-US" altLang="zh-TW" b="1"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6" name="橢圓 5">
            <a:extLst>
              <a:ext uri="{FF2B5EF4-FFF2-40B4-BE49-F238E27FC236}">
                <a16:creationId xmlns:a16="http://schemas.microsoft.com/office/drawing/2014/main" id="{F3EAFDCD-C38B-4142-B720-4E6F1BB4A964}"/>
              </a:ext>
            </a:extLst>
          </p:cNvPr>
          <p:cNvSpPr/>
          <p:nvPr/>
        </p:nvSpPr>
        <p:spPr>
          <a:xfrm>
            <a:off x="5580112" y="2481870"/>
            <a:ext cx="2371159" cy="13681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運動績優獨招</a:t>
            </a:r>
            <a:endParaRPr lang="en-US" altLang="zh-TW" dirty="0">
              <a:latin typeface="微軟正黑體" panose="020B0604030504040204" pitchFamily="34" charset="-120"/>
              <a:ea typeface="微軟正黑體" panose="020B0604030504040204" pitchFamily="34" charset="-120"/>
            </a:endParaRPr>
          </a:p>
          <a:p>
            <a:pPr algn="ct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7" name="橢圓 6">
            <a:extLst>
              <a:ext uri="{FF2B5EF4-FFF2-40B4-BE49-F238E27FC236}">
                <a16:creationId xmlns:a16="http://schemas.microsoft.com/office/drawing/2014/main" id="{7F23785F-F53E-44BD-BCC8-95F16434AA0A}"/>
              </a:ext>
            </a:extLst>
          </p:cNvPr>
          <p:cNvSpPr/>
          <p:nvPr/>
        </p:nvSpPr>
        <p:spPr>
          <a:xfrm>
            <a:off x="3207517" y="3227142"/>
            <a:ext cx="2371159" cy="13681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運動績優甄審</a:t>
            </a:r>
          </a:p>
        </p:txBody>
      </p:sp>
      <p:sp>
        <p:nvSpPr>
          <p:cNvPr id="8" name="橢圓 7">
            <a:extLst>
              <a:ext uri="{FF2B5EF4-FFF2-40B4-BE49-F238E27FC236}">
                <a16:creationId xmlns:a16="http://schemas.microsoft.com/office/drawing/2014/main" id="{DAC51A64-ECF8-4E82-BBEE-A1B0C38E101F}"/>
              </a:ext>
            </a:extLst>
          </p:cNvPr>
          <p:cNvSpPr/>
          <p:nvPr/>
        </p:nvSpPr>
        <p:spPr>
          <a:xfrm>
            <a:off x="5644040" y="4230178"/>
            <a:ext cx="2371159" cy="13681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運動績優甄試</a:t>
            </a:r>
            <a:endParaRPr lang="en-US" altLang="zh-TW" dirty="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40DA7597-262F-4536-B5A9-FA1DDF8DA9E9}"/>
              </a:ext>
            </a:extLst>
          </p:cNvPr>
          <p:cNvSpPr/>
          <p:nvPr/>
        </p:nvSpPr>
        <p:spPr>
          <a:xfrm>
            <a:off x="755576" y="5632076"/>
            <a:ext cx="5616624" cy="523220"/>
          </a:xfrm>
          <a:prstGeom prst="rect">
            <a:avLst/>
          </a:prstGeom>
        </p:spPr>
        <p:txBody>
          <a:bodyPr wrap="square">
            <a:spAutoFit/>
          </a:bodyPr>
          <a:lstStyle/>
          <a:p>
            <a:r>
              <a:rPr lang="en-US" altLang="zh-TW" sz="2800" dirty="0"/>
              <a:t>http://issport.camel.ntupes.edu.tw</a:t>
            </a:r>
            <a:endParaRPr lang="zh-TW" altLang="en-US" sz="2800" dirty="0"/>
          </a:p>
        </p:txBody>
      </p:sp>
    </p:spTree>
    <p:extLst>
      <p:ext uri="{BB962C8B-B14F-4D97-AF65-F5344CB8AC3E}">
        <p14:creationId xmlns:p14="http://schemas.microsoft.com/office/powerpoint/2010/main" val="15340345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7F1C92-6382-4633-A6F5-02CECF7BC8D6}"/>
              </a:ext>
            </a:extLst>
          </p:cNvPr>
          <p:cNvSpPr>
            <a:spLocks noGrp="1"/>
          </p:cNvSpPr>
          <p:nvPr>
            <p:ph type="title"/>
          </p:nvPr>
        </p:nvSpPr>
        <p:spPr/>
        <p:txBody>
          <a:bodyPr/>
          <a:lstStyle/>
          <a:p>
            <a:pPr algn="l"/>
            <a:r>
              <a:rPr lang="zh-TW" altLang="en-US" dirty="0"/>
              <a:t>身心障礙學生</a:t>
            </a:r>
          </a:p>
        </p:txBody>
      </p:sp>
      <p:pic>
        <p:nvPicPr>
          <p:cNvPr id="4" name="圖片 3">
            <a:extLst>
              <a:ext uri="{FF2B5EF4-FFF2-40B4-BE49-F238E27FC236}">
                <a16:creationId xmlns:a16="http://schemas.microsoft.com/office/drawing/2014/main" id="{E5B9E032-4838-48EC-B29B-34474FD844B2}"/>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5324239" y="1062347"/>
            <a:ext cx="1768041" cy="4541850"/>
          </a:xfrm>
          <a:prstGeom prst="rect">
            <a:avLst/>
          </a:prstGeom>
        </p:spPr>
      </p:pic>
      <p:sp>
        <p:nvSpPr>
          <p:cNvPr id="5" name="心形 4">
            <a:extLst>
              <a:ext uri="{FF2B5EF4-FFF2-40B4-BE49-F238E27FC236}">
                <a16:creationId xmlns:a16="http://schemas.microsoft.com/office/drawing/2014/main" id="{BA265EF2-D95A-46A7-9EDA-3AA360D7D24A}"/>
              </a:ext>
            </a:extLst>
          </p:cNvPr>
          <p:cNvSpPr/>
          <p:nvPr/>
        </p:nvSpPr>
        <p:spPr>
          <a:xfrm>
            <a:off x="1659523" y="1791406"/>
            <a:ext cx="2160240" cy="1894115"/>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t>身心障礙學生適性輔導安置</a:t>
            </a:r>
          </a:p>
        </p:txBody>
      </p:sp>
      <p:sp>
        <p:nvSpPr>
          <p:cNvPr id="6" name="心形 5">
            <a:extLst>
              <a:ext uri="{FF2B5EF4-FFF2-40B4-BE49-F238E27FC236}">
                <a16:creationId xmlns:a16="http://schemas.microsoft.com/office/drawing/2014/main" id="{C2B06334-8ADE-4E25-AA61-7B8631FA7372}"/>
              </a:ext>
            </a:extLst>
          </p:cNvPr>
          <p:cNvSpPr/>
          <p:nvPr/>
        </p:nvSpPr>
        <p:spPr>
          <a:xfrm>
            <a:off x="2898406" y="4472747"/>
            <a:ext cx="2160240" cy="1938131"/>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t>各入學管道均提供</a:t>
            </a:r>
            <a:r>
              <a:rPr lang="en-US" altLang="zh-TW" dirty="0"/>
              <a:t>2%</a:t>
            </a:r>
            <a:r>
              <a:rPr lang="zh-TW" altLang="en-US" dirty="0"/>
              <a:t>外加名額</a:t>
            </a:r>
          </a:p>
        </p:txBody>
      </p:sp>
      <p:sp>
        <p:nvSpPr>
          <p:cNvPr id="7" name="箭號: 向左 6">
            <a:extLst>
              <a:ext uri="{FF2B5EF4-FFF2-40B4-BE49-F238E27FC236}">
                <a16:creationId xmlns:a16="http://schemas.microsoft.com/office/drawing/2014/main" id="{D277CAB3-1BC8-471F-B0EC-E5BC32E82705}"/>
              </a:ext>
            </a:extLst>
          </p:cNvPr>
          <p:cNvSpPr/>
          <p:nvPr/>
        </p:nvSpPr>
        <p:spPr>
          <a:xfrm>
            <a:off x="4211960" y="2204864"/>
            <a:ext cx="648072" cy="432048"/>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 name="箭號: 向左 7">
            <a:extLst>
              <a:ext uri="{FF2B5EF4-FFF2-40B4-BE49-F238E27FC236}">
                <a16:creationId xmlns:a16="http://schemas.microsoft.com/office/drawing/2014/main" id="{7694C1F6-DFA8-4963-8C8E-40A1984FC2ED}"/>
              </a:ext>
            </a:extLst>
          </p:cNvPr>
          <p:cNvSpPr/>
          <p:nvPr/>
        </p:nvSpPr>
        <p:spPr>
          <a:xfrm rot="18064641">
            <a:off x="4888280" y="3858535"/>
            <a:ext cx="648072" cy="432048"/>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97194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內容版面配置區 2"/>
          <p:cNvSpPr>
            <a:spLocks noGrp="1"/>
          </p:cNvSpPr>
          <p:nvPr>
            <p:ph idx="4294967295"/>
          </p:nvPr>
        </p:nvSpPr>
        <p:spPr>
          <a:xfrm>
            <a:off x="468313" y="1700213"/>
            <a:ext cx="8229600" cy="3673475"/>
          </a:xfrm>
        </p:spPr>
        <p:txBody>
          <a:bodyPr/>
          <a:lstStyle/>
          <a:p>
            <a:pPr marL="361950" indent="-361950">
              <a:lnSpc>
                <a:spcPct val="110000"/>
              </a:lnSpc>
              <a:spcBef>
                <a:spcPct val="0"/>
              </a:spcBef>
              <a:buFontTx/>
              <a:buBlip>
                <a:blip r:embed="rId3"/>
              </a:buBlip>
              <a:defRPr/>
            </a:pPr>
            <a:r>
              <a:rPr lang="zh-TW" altLang="en-US" sz="3000" b="1" dirty="0">
                <a:solidFill>
                  <a:srgbClr val="0000FF"/>
                </a:solidFill>
                <a:latin typeface="標楷體" pitchFamily="65" charset="-120"/>
                <a:ea typeface="標楷體" pitchFamily="65" charset="-120"/>
              </a:rPr>
              <a:t>目前：</a:t>
            </a:r>
            <a:r>
              <a:rPr lang="zh-TW" altLang="en-US" sz="3000" dirty="0">
                <a:solidFill>
                  <a:srgbClr val="000099"/>
                </a:solidFill>
                <a:latin typeface="標楷體" pitchFamily="65" charset="-120"/>
                <a:ea typeface="標楷體" pitchFamily="65" charset="-120"/>
              </a:rPr>
              <a:t>興趣、學習成就、延續學習、未來出</a:t>
            </a:r>
            <a:endParaRPr lang="en-US" altLang="zh-TW" sz="3000" dirty="0">
              <a:solidFill>
                <a:srgbClr val="000099"/>
              </a:solidFill>
              <a:latin typeface="標楷體" pitchFamily="65" charset="-120"/>
              <a:ea typeface="標楷體" pitchFamily="65" charset="-120"/>
            </a:endParaRPr>
          </a:p>
          <a:p>
            <a:pPr marL="1528763" indent="-1528763">
              <a:lnSpc>
                <a:spcPct val="110000"/>
              </a:lnSpc>
              <a:spcBef>
                <a:spcPct val="0"/>
              </a:spcBef>
              <a:buFontTx/>
              <a:buNone/>
              <a:defRPr/>
            </a:pPr>
            <a:r>
              <a:rPr lang="zh-TW" altLang="en-US" sz="3000" dirty="0">
                <a:solidFill>
                  <a:srgbClr val="000099"/>
                </a:solidFill>
                <a:latin typeface="標楷體" pitchFamily="65" charset="-120"/>
                <a:ea typeface="標楷體" pitchFamily="65" charset="-120"/>
              </a:rPr>
              <a:t>        路、家庭需求、其他</a:t>
            </a:r>
            <a:endParaRPr lang="en-US" altLang="zh-TW" sz="3000" dirty="0">
              <a:solidFill>
                <a:srgbClr val="000099"/>
              </a:solidFill>
              <a:latin typeface="標楷體" pitchFamily="65" charset="-120"/>
              <a:ea typeface="標楷體" pitchFamily="65" charset="-120"/>
            </a:endParaRPr>
          </a:p>
          <a:p>
            <a:pPr marL="361950" indent="-361950">
              <a:lnSpc>
                <a:spcPct val="110000"/>
              </a:lnSpc>
              <a:spcBef>
                <a:spcPct val="0"/>
              </a:spcBef>
              <a:buFontTx/>
              <a:buBlip>
                <a:blip r:embed="rId3"/>
              </a:buBlip>
              <a:defRPr/>
            </a:pPr>
            <a:r>
              <a:rPr lang="zh-TW" altLang="en-US" sz="3000" b="1" dirty="0">
                <a:solidFill>
                  <a:srgbClr val="0000FF"/>
                </a:solidFill>
                <a:latin typeface="標楷體" pitchFamily="65" charset="-120"/>
                <a:ea typeface="標楷體" pitchFamily="65" charset="-120"/>
              </a:rPr>
              <a:t>未來：</a:t>
            </a:r>
            <a:r>
              <a:rPr lang="zh-TW" altLang="en-US" sz="3000" dirty="0">
                <a:solidFill>
                  <a:srgbClr val="000099"/>
                </a:solidFill>
                <a:latin typeface="標楷體" pitchFamily="65" charset="-120"/>
                <a:ea typeface="標楷體" pitchFamily="65" charset="-120"/>
              </a:rPr>
              <a:t>升學、就業或獨立自主</a:t>
            </a:r>
            <a:endParaRPr lang="en-US" altLang="zh-TW" sz="3000" dirty="0">
              <a:solidFill>
                <a:srgbClr val="000099"/>
              </a:solidFill>
              <a:latin typeface="標楷體" pitchFamily="65" charset="-120"/>
              <a:ea typeface="標楷體" pitchFamily="65" charset="-120"/>
            </a:endParaRPr>
          </a:p>
          <a:p>
            <a:pPr marL="361950" indent="-361950">
              <a:lnSpc>
                <a:spcPct val="110000"/>
              </a:lnSpc>
              <a:spcBef>
                <a:spcPct val="0"/>
              </a:spcBef>
              <a:buFontTx/>
              <a:buBlip>
                <a:blip r:embed="rId3"/>
              </a:buBlip>
              <a:defRPr/>
            </a:pPr>
            <a:r>
              <a:rPr lang="zh-TW" altLang="en-US" sz="3000" b="1" dirty="0">
                <a:solidFill>
                  <a:srgbClr val="660033"/>
                </a:solidFill>
                <a:latin typeface="標楷體" pitchFamily="65" charset="-120"/>
                <a:ea typeface="標楷體" pitchFamily="65" charset="-120"/>
              </a:rPr>
              <a:t>是師長的選擇、同儕影響還是自己想要的？</a:t>
            </a:r>
            <a:endParaRPr lang="en-US" altLang="zh-TW" sz="3000" b="1" dirty="0">
              <a:solidFill>
                <a:srgbClr val="660033"/>
              </a:solidFill>
              <a:latin typeface="標楷體" pitchFamily="65" charset="-120"/>
              <a:ea typeface="標楷體" pitchFamily="65" charset="-120"/>
            </a:endParaRPr>
          </a:p>
          <a:p>
            <a:pPr marL="361950" indent="-361950">
              <a:lnSpc>
                <a:spcPct val="110000"/>
              </a:lnSpc>
              <a:spcBef>
                <a:spcPct val="0"/>
              </a:spcBef>
              <a:buFontTx/>
              <a:buBlip>
                <a:blip r:embed="rId3"/>
              </a:buBlip>
              <a:defRPr/>
            </a:pPr>
            <a:r>
              <a:rPr lang="zh-TW" altLang="en-US" sz="3000" b="1" dirty="0">
                <a:solidFill>
                  <a:srgbClr val="0000FF"/>
                </a:solidFill>
                <a:latin typeface="標楷體" pitchFamily="65" charset="-120"/>
                <a:ea typeface="標楷體" pitchFamily="65" charset="-120"/>
              </a:rPr>
              <a:t>選擇有興趣的，求學或工作就一定快樂？</a:t>
            </a:r>
            <a:endParaRPr lang="en-US" altLang="zh-TW" sz="3000" b="1" dirty="0">
              <a:solidFill>
                <a:srgbClr val="0000FF"/>
              </a:solidFill>
              <a:latin typeface="標楷體" pitchFamily="65" charset="-120"/>
              <a:ea typeface="標楷體" pitchFamily="65" charset="-120"/>
            </a:endParaRPr>
          </a:p>
          <a:p>
            <a:pPr marL="361950" indent="-361950">
              <a:lnSpc>
                <a:spcPct val="110000"/>
              </a:lnSpc>
              <a:spcBef>
                <a:spcPct val="0"/>
              </a:spcBef>
              <a:buFontTx/>
              <a:buBlip>
                <a:blip r:embed="rId3"/>
              </a:buBlip>
              <a:defRPr/>
            </a:pPr>
            <a:r>
              <a:rPr lang="zh-TW" altLang="en-US" sz="3000" b="1" dirty="0">
                <a:solidFill>
                  <a:srgbClr val="FF0000"/>
                </a:solidFill>
                <a:latin typeface="標楷體" pitchFamily="65" charset="-120"/>
                <a:ea typeface="標楷體" pitchFamily="65" charset="-120"/>
              </a:rPr>
              <a:t>真的選對了嗎？</a:t>
            </a:r>
            <a:endParaRPr lang="en-US" altLang="zh-TW" sz="3000" b="1" dirty="0">
              <a:solidFill>
                <a:srgbClr val="FF0000"/>
              </a:solidFill>
              <a:latin typeface="標楷體" pitchFamily="65" charset="-120"/>
              <a:ea typeface="標楷體" pitchFamily="65" charset="-120"/>
            </a:endParaRPr>
          </a:p>
          <a:p>
            <a:pPr marL="361950" indent="-361950">
              <a:lnSpc>
                <a:spcPct val="110000"/>
              </a:lnSpc>
              <a:spcBef>
                <a:spcPct val="0"/>
              </a:spcBef>
              <a:buFontTx/>
              <a:buBlip>
                <a:blip r:embed="rId3"/>
              </a:buBlip>
              <a:defRPr/>
            </a:pPr>
            <a:r>
              <a:rPr lang="zh-TW" altLang="en-US" sz="3000" b="1" dirty="0">
                <a:solidFill>
                  <a:srgbClr val="660033"/>
                </a:solidFill>
                <a:latin typeface="標楷體" pitchFamily="65" charset="-120"/>
                <a:ea typeface="標楷體" pitchFamily="65" charset="-120"/>
              </a:rPr>
              <a:t>是對的選擇？還是合適的選擇？</a:t>
            </a:r>
            <a:endParaRPr lang="en-US" altLang="zh-TW" sz="3000" b="1" dirty="0">
              <a:solidFill>
                <a:srgbClr val="660033"/>
              </a:solidFill>
              <a:latin typeface="標楷體" pitchFamily="65" charset="-120"/>
              <a:ea typeface="標楷體" pitchFamily="65" charset="-120"/>
            </a:endParaRPr>
          </a:p>
          <a:p>
            <a:pPr marL="361950" indent="-361950">
              <a:buFontTx/>
              <a:buBlip>
                <a:blip r:embed="rId3"/>
              </a:buBlip>
              <a:defRPr/>
            </a:pPr>
            <a:endParaRPr lang="en-US" altLang="zh-TW" b="1" dirty="0">
              <a:solidFill>
                <a:srgbClr val="0000FF"/>
              </a:solidFill>
              <a:latin typeface="標楷體" pitchFamily="65" charset="-120"/>
              <a:ea typeface="標楷體" pitchFamily="65" charset="-120"/>
            </a:endParaRPr>
          </a:p>
        </p:txBody>
      </p:sp>
      <p:sp>
        <p:nvSpPr>
          <p:cNvPr id="4" name="內容版面配置區 2"/>
          <p:cNvSpPr txBox="1">
            <a:spLocks/>
          </p:cNvSpPr>
          <p:nvPr/>
        </p:nvSpPr>
        <p:spPr>
          <a:xfrm>
            <a:off x="107504" y="692696"/>
            <a:ext cx="9036496" cy="576262"/>
          </a:xfrm>
          <a:prstGeom prst="rect">
            <a:avLst/>
          </a:prstGeom>
        </p:spPr>
        <p:txBody>
          <a:bodyPr lIns="36000" tIns="36000" rIns="36000" bIns="36000"/>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zh-TW" altLang="en-US" sz="4800" b="0" i="0" u="none" strike="noStrike" kern="1200" cap="none" spc="0" normalizeH="0" baseline="0" noProof="0" dirty="0">
                <a:ln>
                  <a:noFill/>
                </a:ln>
                <a:solidFill>
                  <a:srgbClr val="C00000"/>
                </a:solidFill>
                <a:effectLst>
                  <a:glow rad="101600">
                    <a:srgbClr val="C00000">
                      <a:alpha val="40000"/>
                    </a:srgbClr>
                  </a:glow>
                </a:effectLst>
                <a:uLnTx/>
                <a:uFillTx/>
                <a:latin typeface="標楷體" pitchFamily="65" charset="-120"/>
                <a:ea typeface="標楷體" pitchFamily="65" charset="-120"/>
                <a:cs typeface="+mn-cs"/>
                <a:sym typeface="Wingdings"/>
              </a:rPr>
              <a:t>選擇普通高中或職業類科的原因</a:t>
            </a:r>
          </a:p>
        </p:txBody>
      </p:sp>
      <p:sp>
        <p:nvSpPr>
          <p:cNvPr id="8" name="標題 1"/>
          <p:cNvSpPr txBox="1">
            <a:spLocks/>
          </p:cNvSpPr>
          <p:nvPr/>
        </p:nvSpPr>
        <p:spPr>
          <a:xfrm>
            <a:off x="395536" y="5373216"/>
            <a:ext cx="8136904" cy="792088"/>
          </a:xfrm>
          <a:prstGeom prst="rect">
            <a:avLst/>
          </a:prstGeom>
          <a:solidFill>
            <a:srgbClr val="E1FFFF"/>
          </a:solidFill>
          <a:ln w="19525" cap="flat" cmpd="sng" algn="ctr">
            <a:solidFill>
              <a:schemeClr val="bg1"/>
            </a:solidFill>
            <a:prstDash val="solid"/>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tIns="0" bIns="0" anchor="ctr">
            <a:scene3d>
              <a:camera prst="orthographicFront"/>
              <a:lightRig rig="threePt" dir="t"/>
            </a:scene3d>
            <a:sp3d>
              <a:bevelB w="0" h="0"/>
              <a:contourClr>
                <a:srgbClr val="1C5C90"/>
              </a:contourClr>
            </a:sp3d>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Segoe UI" pitchFamily="34" charset="0"/>
              </a:rPr>
              <a:t>能在學習或工作中培養樂趣，比有興趣更重要</a:t>
            </a:r>
          </a:p>
        </p:txBody>
      </p:sp>
    </p:spTree>
    <p:extLst>
      <p:ext uri="{BB962C8B-B14F-4D97-AF65-F5344CB8AC3E}">
        <p14:creationId xmlns:p14="http://schemas.microsoft.com/office/powerpoint/2010/main" val="118258241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32F578-F53B-4D16-AEFA-7642363B62A8}"/>
              </a:ext>
            </a:extLst>
          </p:cNvPr>
          <p:cNvSpPr>
            <a:spLocks noGrp="1"/>
          </p:cNvSpPr>
          <p:nvPr>
            <p:ph type="title"/>
          </p:nvPr>
        </p:nvSpPr>
        <p:spPr>
          <a:xfrm>
            <a:off x="457200" y="288409"/>
            <a:ext cx="8229600" cy="1143000"/>
          </a:xfrm>
        </p:spPr>
        <p:txBody>
          <a:bodyPr/>
          <a:lstStyle/>
          <a:p>
            <a:pPr algn="l"/>
            <a:r>
              <a:rPr lang="zh-TW" altLang="en-US" dirty="0"/>
              <a:t>一般學生</a:t>
            </a:r>
          </a:p>
        </p:txBody>
      </p:sp>
      <p:pic>
        <p:nvPicPr>
          <p:cNvPr id="4" name="圖片 3">
            <a:extLst>
              <a:ext uri="{FF2B5EF4-FFF2-40B4-BE49-F238E27FC236}">
                <a16:creationId xmlns:a16="http://schemas.microsoft.com/office/drawing/2014/main" id="{E65768B1-C5D9-464A-B034-1E369A5B7B9F}"/>
              </a:ext>
            </a:extLst>
          </p:cNvPr>
          <p:cNvPicPr>
            <a:picLocks noChangeAspect="1"/>
          </p:cNvPicPr>
          <p:nvPr/>
        </p:nvPicPr>
        <p:blipFill rotWithShape="1">
          <a:blip r:embed="rId2" cstate="print">
            <a:clrChange>
              <a:clrFrom>
                <a:srgbClr val="FFFFFF"/>
              </a:clrFrom>
              <a:clrTo>
                <a:srgbClr val="FFFFFF">
                  <a:alpha val="0"/>
                </a:srgbClr>
              </a:clrTo>
            </a:clrChange>
          </a:blip>
          <a:srcRect l="4995" t="4368" r="3433" b="3247"/>
          <a:stretch/>
        </p:blipFill>
        <p:spPr>
          <a:xfrm>
            <a:off x="1043608" y="2276872"/>
            <a:ext cx="2304256" cy="2765108"/>
          </a:xfrm>
          <a:prstGeom prst="rect">
            <a:avLst/>
          </a:prstGeom>
        </p:spPr>
      </p:pic>
      <p:sp>
        <p:nvSpPr>
          <p:cNvPr id="5" name="平行四邊形 4">
            <a:extLst>
              <a:ext uri="{FF2B5EF4-FFF2-40B4-BE49-F238E27FC236}">
                <a16:creationId xmlns:a16="http://schemas.microsoft.com/office/drawing/2014/main" id="{6A84B941-4189-4E8D-AFF4-EE2A72869947}"/>
              </a:ext>
            </a:extLst>
          </p:cNvPr>
          <p:cNvSpPr/>
          <p:nvPr/>
        </p:nvSpPr>
        <p:spPr>
          <a:xfrm>
            <a:off x="4165919" y="1617981"/>
            <a:ext cx="3600400"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優先免試入學</a:t>
            </a: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花蓮區無</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6" name="平行四邊形 5">
            <a:extLst>
              <a:ext uri="{FF2B5EF4-FFF2-40B4-BE49-F238E27FC236}">
                <a16:creationId xmlns:a16="http://schemas.microsoft.com/office/drawing/2014/main" id="{718DB7BF-79BA-4F3A-9484-0C9A2A8A7AF7}"/>
              </a:ext>
            </a:extLst>
          </p:cNvPr>
          <p:cNvSpPr/>
          <p:nvPr/>
        </p:nvSpPr>
        <p:spPr>
          <a:xfrm>
            <a:off x="4165919" y="2280928"/>
            <a:ext cx="3528392"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直升入學</a:t>
            </a:r>
            <a:r>
              <a:rPr lang="en-US" altLang="zh-TW" dirty="0"/>
              <a:t>(</a:t>
            </a:r>
            <a:r>
              <a:rPr lang="zh-TW" altLang="en-US" dirty="0">
                <a:solidFill>
                  <a:srgbClr val="FF0000"/>
                </a:solidFill>
              </a:rPr>
              <a:t>慈中、海星</a:t>
            </a:r>
            <a:r>
              <a:rPr lang="en-US" altLang="zh-TW" dirty="0"/>
              <a:t>)</a:t>
            </a:r>
            <a:endParaRPr lang="zh-TW" altLang="en-US" dirty="0"/>
          </a:p>
        </p:txBody>
      </p:sp>
      <p:sp>
        <p:nvSpPr>
          <p:cNvPr id="7" name="平行四邊形 6">
            <a:extLst>
              <a:ext uri="{FF2B5EF4-FFF2-40B4-BE49-F238E27FC236}">
                <a16:creationId xmlns:a16="http://schemas.microsoft.com/office/drawing/2014/main" id="{E092A844-CF06-4476-9978-6B028AAFB1F5}"/>
              </a:ext>
            </a:extLst>
          </p:cNvPr>
          <p:cNvSpPr/>
          <p:nvPr/>
        </p:nvSpPr>
        <p:spPr>
          <a:xfrm>
            <a:off x="4139956" y="2943875"/>
            <a:ext cx="3528392"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試辦學習區完全免試入學</a:t>
            </a: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8" name="平行四邊形 7">
            <a:extLst>
              <a:ext uri="{FF2B5EF4-FFF2-40B4-BE49-F238E27FC236}">
                <a16:creationId xmlns:a16="http://schemas.microsoft.com/office/drawing/2014/main" id="{79BB8CF0-8B1A-484E-9F5F-DFAFB867ED5E}"/>
              </a:ext>
            </a:extLst>
          </p:cNvPr>
          <p:cNvSpPr/>
          <p:nvPr/>
        </p:nvSpPr>
        <p:spPr>
          <a:xfrm>
            <a:off x="4103950" y="3659093"/>
            <a:ext cx="3528392"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五專優先及聯合免試入學</a:t>
            </a: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花蓮區有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9" name="平行四邊形 8">
            <a:extLst>
              <a:ext uri="{FF2B5EF4-FFF2-40B4-BE49-F238E27FC236}">
                <a16:creationId xmlns:a16="http://schemas.microsoft.com/office/drawing/2014/main" id="{D7126A95-886C-4B7C-AD05-8B3AF2CF3B51}"/>
              </a:ext>
            </a:extLst>
          </p:cNvPr>
          <p:cNvSpPr/>
          <p:nvPr/>
        </p:nvSpPr>
        <p:spPr>
          <a:xfrm>
            <a:off x="4031942" y="4365104"/>
            <a:ext cx="3492386" cy="1143000"/>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其他</a:t>
            </a:r>
            <a:endParaRPr lang="en-US" altLang="zh-TW" dirty="0"/>
          </a:p>
          <a:p>
            <a:pPr marL="88900" indent="-88900" algn="ctr"/>
            <a:r>
              <a:rPr lang="zh-TW" altLang="en-US" dirty="0"/>
              <a:t>進修部非應屆獨招</a:t>
            </a:r>
            <a:endParaRPr lang="en-US" altLang="zh-TW" dirty="0"/>
          </a:p>
          <a:p>
            <a:pPr algn="ctr"/>
            <a:r>
              <a:rPr lang="zh-TW" altLang="en-US" dirty="0"/>
              <a:t>技術型及單科型學校免試獨招</a:t>
            </a:r>
            <a:r>
              <a:rPr lang="en-US" altLang="zh-TW" dirty="0"/>
              <a:t>….</a:t>
            </a:r>
            <a:endParaRPr lang="zh-TW" altLang="en-US" dirty="0"/>
          </a:p>
        </p:txBody>
      </p:sp>
    </p:spTree>
    <p:extLst>
      <p:ext uri="{BB962C8B-B14F-4D97-AF65-F5344CB8AC3E}">
        <p14:creationId xmlns:p14="http://schemas.microsoft.com/office/powerpoint/2010/main" val="27248583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9A522C-D149-41DD-AA64-5F82E0B3729C}"/>
              </a:ext>
            </a:extLst>
          </p:cNvPr>
          <p:cNvSpPr>
            <a:spLocks noGrp="1"/>
          </p:cNvSpPr>
          <p:nvPr>
            <p:ph type="title"/>
          </p:nvPr>
        </p:nvSpPr>
        <p:spPr/>
        <p:txBody>
          <a:bodyPr/>
          <a:lstStyle/>
          <a:p>
            <a:pPr algn="l"/>
            <a:r>
              <a:rPr lang="zh-TW" altLang="en-US" dirty="0"/>
              <a:t>加強宣導事項</a:t>
            </a:r>
            <a:r>
              <a:rPr lang="en-US" altLang="zh-TW" dirty="0"/>
              <a:t>(1)</a:t>
            </a:r>
            <a:endParaRPr lang="zh-TW" altLang="en-US" dirty="0"/>
          </a:p>
        </p:txBody>
      </p:sp>
      <p:sp>
        <p:nvSpPr>
          <p:cNvPr id="3" name="內容版面配置區 2">
            <a:extLst>
              <a:ext uri="{FF2B5EF4-FFF2-40B4-BE49-F238E27FC236}">
                <a16:creationId xmlns:a16="http://schemas.microsoft.com/office/drawing/2014/main" id="{FD7274C5-7B2C-4584-AA0E-20208F1CE059}"/>
              </a:ext>
            </a:extLst>
          </p:cNvPr>
          <p:cNvSpPr>
            <a:spLocks noGrp="1"/>
          </p:cNvSpPr>
          <p:nvPr>
            <p:ph idx="1"/>
          </p:nvPr>
        </p:nvSpPr>
        <p:spPr>
          <a:xfrm>
            <a:off x="457200" y="1600200"/>
            <a:ext cx="8229600" cy="4277071"/>
          </a:xfrm>
        </p:spPr>
        <p:txBody>
          <a:bodyPr>
            <a:normAutofit lnSpcReduction="10000"/>
          </a:bodyPr>
          <a:lstStyle/>
          <a:p>
            <a:r>
              <a:rPr lang="zh-TW" altLang="en-US" dirty="0"/>
              <a:t>強調</a:t>
            </a:r>
            <a:r>
              <a:rPr lang="en-US" altLang="zh-TW" dirty="0"/>
              <a:t>【</a:t>
            </a:r>
            <a:r>
              <a:rPr lang="zh-TW" altLang="en-US" dirty="0"/>
              <a:t>考招分離</a:t>
            </a:r>
            <a:r>
              <a:rPr lang="en-US" altLang="zh-TW" dirty="0"/>
              <a:t>】</a:t>
            </a:r>
            <a:r>
              <a:rPr lang="zh-TW" altLang="en-US" dirty="0"/>
              <a:t>，注意各入學管道重要日程</a:t>
            </a:r>
            <a:endParaRPr lang="en-US" altLang="zh-TW" dirty="0"/>
          </a:p>
          <a:p>
            <a:pPr lvl="1"/>
            <a:r>
              <a:rPr lang="zh-TW" altLang="en-US" dirty="0"/>
              <a:t>報名國中教育會考，</a:t>
            </a:r>
            <a:r>
              <a:rPr lang="zh-TW" altLang="en-US" b="1" dirty="0">
                <a:solidFill>
                  <a:srgbClr val="000099"/>
                </a:solidFill>
              </a:rPr>
              <a:t>不</a:t>
            </a:r>
            <a:r>
              <a:rPr lang="zh-TW" altLang="en-US" dirty="0"/>
              <a:t>等同報名入學管道</a:t>
            </a:r>
            <a:endParaRPr lang="en-US" altLang="zh-TW" dirty="0"/>
          </a:p>
          <a:p>
            <a:pPr lvl="1"/>
            <a:r>
              <a:rPr lang="zh-TW" altLang="en-US" dirty="0"/>
              <a:t>有許多管道不採計國中教育會考</a:t>
            </a:r>
            <a:endParaRPr lang="en-US" altLang="zh-TW" dirty="0"/>
          </a:p>
          <a:p>
            <a:pPr lvl="2"/>
            <a:r>
              <a:rPr lang="zh-TW" altLang="en-US" dirty="0"/>
              <a:t>科學班甄選入學</a:t>
            </a:r>
            <a:endParaRPr lang="en-US" altLang="zh-TW" dirty="0"/>
          </a:p>
          <a:p>
            <a:pPr lvl="2"/>
            <a:r>
              <a:rPr lang="zh-TW" altLang="en-US" dirty="0"/>
              <a:t>試辦學習區完全免試</a:t>
            </a:r>
            <a:endParaRPr lang="en-US" altLang="zh-TW" dirty="0"/>
          </a:p>
          <a:p>
            <a:pPr lvl="2"/>
            <a:r>
              <a:rPr lang="zh-TW" altLang="en-US" dirty="0"/>
              <a:t>技優甄審入學</a:t>
            </a:r>
            <a:endParaRPr lang="en-US" altLang="zh-TW" dirty="0"/>
          </a:p>
          <a:p>
            <a:pPr lvl="2"/>
            <a:r>
              <a:rPr lang="zh-TW" altLang="en-US" dirty="0"/>
              <a:t>部分優先免試入學</a:t>
            </a:r>
            <a:endParaRPr lang="en-US" altLang="zh-TW" dirty="0"/>
          </a:p>
          <a:p>
            <a:pPr lvl="2"/>
            <a:r>
              <a:rPr lang="zh-TW" altLang="en-US" dirty="0"/>
              <a:t>實用技能學程、建教合作班</a:t>
            </a:r>
            <a:endParaRPr lang="en-US" altLang="zh-TW" dirty="0"/>
          </a:p>
          <a:p>
            <a:endParaRPr lang="en-US" altLang="zh-TW" dirty="0"/>
          </a:p>
          <a:p>
            <a:endParaRPr lang="en-US" altLang="zh-TW" dirty="0"/>
          </a:p>
          <a:p>
            <a:endParaRPr lang="en-US" altLang="zh-TW" dirty="0"/>
          </a:p>
          <a:p>
            <a:endParaRPr lang="en-US" altLang="zh-TW" dirty="0"/>
          </a:p>
          <a:p>
            <a:pPr marL="0" indent="0">
              <a:buNone/>
            </a:pPr>
            <a:endParaRPr lang="en-US" altLang="zh-TW" dirty="0"/>
          </a:p>
          <a:p>
            <a:pPr marL="0" indent="0">
              <a:buNone/>
            </a:pPr>
            <a:endParaRPr lang="zh-TW" altLang="en-US" dirty="0"/>
          </a:p>
        </p:txBody>
      </p:sp>
    </p:spTree>
    <p:extLst>
      <p:ext uri="{BB962C8B-B14F-4D97-AF65-F5344CB8AC3E}">
        <p14:creationId xmlns:p14="http://schemas.microsoft.com/office/powerpoint/2010/main" val="23192445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9A522C-D149-41DD-AA64-5F82E0B3729C}"/>
              </a:ext>
            </a:extLst>
          </p:cNvPr>
          <p:cNvSpPr>
            <a:spLocks noGrp="1"/>
          </p:cNvSpPr>
          <p:nvPr>
            <p:ph type="title"/>
          </p:nvPr>
        </p:nvSpPr>
        <p:spPr/>
        <p:txBody>
          <a:bodyPr/>
          <a:lstStyle/>
          <a:p>
            <a:pPr algn="l"/>
            <a:r>
              <a:rPr lang="zh-TW" altLang="en-US" dirty="0"/>
              <a:t>加強宣導事項</a:t>
            </a:r>
            <a:r>
              <a:rPr lang="en-US" altLang="zh-TW" dirty="0"/>
              <a:t>(2)</a:t>
            </a:r>
            <a:endParaRPr lang="zh-TW" altLang="en-US" dirty="0"/>
          </a:p>
        </p:txBody>
      </p:sp>
      <p:sp>
        <p:nvSpPr>
          <p:cNvPr id="3" name="內容版面配置區 2">
            <a:extLst>
              <a:ext uri="{FF2B5EF4-FFF2-40B4-BE49-F238E27FC236}">
                <a16:creationId xmlns:a16="http://schemas.microsoft.com/office/drawing/2014/main" id="{FD7274C5-7B2C-4584-AA0E-20208F1CE059}"/>
              </a:ext>
            </a:extLst>
          </p:cNvPr>
          <p:cNvSpPr>
            <a:spLocks noGrp="1"/>
          </p:cNvSpPr>
          <p:nvPr>
            <p:ph idx="1"/>
          </p:nvPr>
        </p:nvSpPr>
        <p:spPr>
          <a:xfrm>
            <a:off x="457200" y="1600200"/>
            <a:ext cx="8229600" cy="4277071"/>
          </a:xfrm>
        </p:spPr>
        <p:txBody>
          <a:bodyPr/>
          <a:lstStyle/>
          <a:p>
            <a:r>
              <a:rPr lang="zh-TW" altLang="en-US" dirty="0"/>
              <a:t>請學生及家長注意所參加之入學管道，</a:t>
            </a:r>
            <a:r>
              <a:rPr lang="en-US" altLang="zh-TW" dirty="0"/>
              <a:t>【</a:t>
            </a:r>
            <a:r>
              <a:rPr lang="zh-TW" altLang="en-US" dirty="0"/>
              <a:t>報到與放棄錄取資格</a:t>
            </a:r>
            <a:r>
              <a:rPr lang="en-US" altLang="zh-TW" dirty="0"/>
              <a:t>】</a:t>
            </a:r>
            <a:r>
              <a:rPr lang="zh-TW" altLang="en-US" dirty="0"/>
              <a:t>時間</a:t>
            </a:r>
            <a:endParaRPr lang="en-US" altLang="zh-TW" dirty="0"/>
          </a:p>
          <a:p>
            <a:endParaRPr lang="en-US" altLang="zh-TW" dirty="0"/>
          </a:p>
          <a:p>
            <a:endParaRPr lang="en-US" altLang="zh-TW" dirty="0"/>
          </a:p>
          <a:p>
            <a:endParaRPr lang="en-US" altLang="zh-TW" dirty="0"/>
          </a:p>
          <a:p>
            <a:r>
              <a:rPr lang="zh-TW" altLang="en-US" dirty="0"/>
              <a:t>沒有在規定時間內放棄錄取資格將無法再報名下一個入學管道。一定要仔細思考，慎重決定。</a:t>
            </a:r>
            <a:br>
              <a:rPr lang="en-US" altLang="zh-TW" dirty="0"/>
            </a:br>
            <a:r>
              <a:rPr lang="en-US" altLang="zh-TW" sz="2000" dirty="0">
                <a:solidFill>
                  <a:srgbClr val="0000FF"/>
                </a:solidFill>
              </a:rPr>
              <a:t>(</a:t>
            </a:r>
            <a:r>
              <a:rPr lang="zh-TW" altLang="en-US" sz="2000" dirty="0">
                <a:solidFill>
                  <a:srgbClr val="0000FF"/>
                </a:solidFill>
              </a:rPr>
              <a:t>例如：完全免試錄取公告後前往某校報到，如果沒有在</a:t>
            </a:r>
            <a:r>
              <a:rPr lang="en-US" altLang="zh-TW" sz="2000" dirty="0">
                <a:solidFill>
                  <a:srgbClr val="0000FF"/>
                </a:solidFill>
              </a:rPr>
              <a:t>6</a:t>
            </a:r>
            <a:r>
              <a:rPr lang="zh-TW" altLang="en-US" sz="2000" dirty="0">
                <a:solidFill>
                  <a:srgbClr val="0000FF"/>
                </a:solidFill>
              </a:rPr>
              <a:t>月</a:t>
            </a:r>
            <a:r>
              <a:rPr lang="en-US" altLang="zh-TW" sz="2000" dirty="0">
                <a:solidFill>
                  <a:srgbClr val="0000FF"/>
                </a:solidFill>
              </a:rPr>
              <a:t>17</a:t>
            </a:r>
            <a:r>
              <a:rPr lang="zh-TW" altLang="en-US" sz="2000" dirty="0">
                <a:solidFill>
                  <a:srgbClr val="0000FF"/>
                </a:solidFill>
              </a:rPr>
              <a:t>日前聲明放棄錄取資格，即使會考</a:t>
            </a:r>
            <a:r>
              <a:rPr lang="en-US" altLang="zh-TW" sz="2000" dirty="0">
                <a:solidFill>
                  <a:srgbClr val="0000FF"/>
                </a:solidFill>
              </a:rPr>
              <a:t>5A</a:t>
            </a:r>
            <a:r>
              <a:rPr lang="zh-TW" altLang="en-US" sz="2000" dirty="0">
                <a:solidFill>
                  <a:srgbClr val="0000FF"/>
                </a:solidFill>
              </a:rPr>
              <a:t>也沒有辦法報名免試入學</a:t>
            </a:r>
            <a:r>
              <a:rPr lang="en-US" altLang="zh-TW" sz="2000" dirty="0">
                <a:solidFill>
                  <a:srgbClr val="0000FF"/>
                </a:solidFill>
              </a:rPr>
              <a:t>)</a:t>
            </a:r>
          </a:p>
          <a:p>
            <a:endParaRPr lang="en-US" altLang="zh-TW" dirty="0"/>
          </a:p>
          <a:p>
            <a:endParaRPr lang="en-US" altLang="zh-TW" dirty="0"/>
          </a:p>
          <a:p>
            <a:pPr marL="0" indent="0">
              <a:buNone/>
            </a:pPr>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1DE01A08-B8B9-43BA-822E-BD11164356D5}"/>
              </a:ext>
            </a:extLst>
          </p:cNvPr>
          <p:cNvSpPr/>
          <p:nvPr/>
        </p:nvSpPr>
        <p:spPr>
          <a:xfrm>
            <a:off x="971600" y="2924944"/>
            <a:ext cx="7272808" cy="13681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dirty="0"/>
              <a:t>招生簡章中通常都會有一段話：</a:t>
            </a:r>
            <a:endParaRPr lang="en-US" altLang="zh-TW" dirty="0"/>
          </a:p>
          <a:p>
            <a:endParaRPr lang="en-US" altLang="zh-TW" dirty="0"/>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經任一管道錄取且報到學生，需於其招生簡章所規定之放棄錄取資格期限內，完成放棄錄取資格，始得報名</a:t>
            </a:r>
            <a:r>
              <a:rPr lang="en-US" altLang="zh-TW" sz="2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2681623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教育選擇權 </a:t>
            </a:r>
            <a:r>
              <a:rPr lang="en-US" altLang="zh-TW" dirty="0"/>
              <a:t>vs </a:t>
            </a:r>
            <a:r>
              <a:rPr lang="zh-TW" altLang="en-US" dirty="0"/>
              <a:t>教育機會均等</a:t>
            </a:r>
          </a:p>
        </p:txBody>
      </p:sp>
      <p:pic>
        <p:nvPicPr>
          <p:cNvPr id="1028" name="Picture 4" descr="3d小人与天平称图片"/>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3728" y="3717032"/>
            <a:ext cx="3394693"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p:cNvSpPr>
            <a:spLocks noGrp="1"/>
          </p:cNvSpPr>
          <p:nvPr>
            <p:ph idx="1"/>
          </p:nvPr>
        </p:nvSpPr>
        <p:spPr>
          <a:xfrm>
            <a:off x="457200" y="1600200"/>
            <a:ext cx="8229600" cy="3124943"/>
          </a:xfrm>
        </p:spPr>
        <p:txBody>
          <a:bodyPr/>
          <a:lstStyle/>
          <a:p>
            <a:r>
              <a:rPr lang="zh-TW" altLang="en-US" sz="2800" dirty="0"/>
              <a:t>教育選擇權 與 就學權益 之平衡</a:t>
            </a:r>
            <a:endParaRPr lang="en-US" altLang="zh-TW" sz="2800" dirty="0"/>
          </a:p>
          <a:p>
            <a:pPr lvl="1"/>
            <a:r>
              <a:rPr lang="zh-TW" altLang="en-US" sz="2400" dirty="0"/>
              <a:t>錄取後學生得選擇是否就讀。</a:t>
            </a:r>
            <a:r>
              <a:rPr lang="en-US" altLang="zh-TW" sz="2400" b="1" dirty="0">
                <a:solidFill>
                  <a:srgbClr val="FF0000"/>
                </a:solidFill>
              </a:rPr>
              <a:t>(</a:t>
            </a:r>
            <a:r>
              <a:rPr lang="zh-TW" altLang="en-US" sz="2400" b="1" dirty="0">
                <a:solidFill>
                  <a:srgbClr val="FF0000"/>
                </a:solidFill>
              </a:rPr>
              <a:t>選擇權</a:t>
            </a:r>
            <a:r>
              <a:rPr lang="en-US" altLang="zh-TW" sz="2400" b="1" dirty="0">
                <a:solidFill>
                  <a:srgbClr val="FF0000"/>
                </a:solidFill>
              </a:rPr>
              <a:t>)</a:t>
            </a:r>
          </a:p>
          <a:p>
            <a:pPr lvl="2"/>
            <a:r>
              <a:rPr lang="zh-TW" altLang="en-US" sz="2000" b="1" dirty="0">
                <a:solidFill>
                  <a:srgbClr val="0000FF"/>
                </a:solidFill>
              </a:rPr>
              <a:t>萬一不小心報到了，也可以在規定期限內辦理放棄，原錄取學校不得刁難。</a:t>
            </a:r>
            <a:r>
              <a:rPr lang="zh-TW" altLang="en-US" sz="2000" b="1" dirty="0">
                <a:solidFill>
                  <a:srgbClr val="FF0000"/>
                </a:solidFill>
              </a:rPr>
              <a:t>最重要的是在選填志願時一定要考慮清楚。</a:t>
            </a:r>
            <a:endParaRPr lang="en-US" altLang="zh-TW" sz="2000" b="1" dirty="0">
              <a:solidFill>
                <a:srgbClr val="FF0000"/>
              </a:solidFill>
            </a:endParaRPr>
          </a:p>
          <a:p>
            <a:pPr lvl="1"/>
            <a:r>
              <a:rPr lang="zh-TW" altLang="en-US" sz="2400" dirty="0"/>
              <a:t>原則每位學生僅得佔一個錄取名額。</a:t>
            </a:r>
            <a:r>
              <a:rPr lang="en-US" altLang="zh-TW" sz="2400" b="1" dirty="0">
                <a:solidFill>
                  <a:srgbClr val="FF0000"/>
                </a:solidFill>
              </a:rPr>
              <a:t>(</a:t>
            </a:r>
            <a:r>
              <a:rPr lang="zh-TW" altLang="en-US" sz="2400" b="1" dirty="0">
                <a:solidFill>
                  <a:srgbClr val="FF0000"/>
                </a:solidFill>
              </a:rPr>
              <a:t>機會均等</a:t>
            </a:r>
            <a:r>
              <a:rPr lang="en-US" altLang="zh-TW" sz="2400" b="1" dirty="0">
                <a:solidFill>
                  <a:srgbClr val="FF0000"/>
                </a:solidFill>
              </a:rPr>
              <a:t>)</a:t>
            </a:r>
          </a:p>
          <a:p>
            <a:pPr lvl="2"/>
            <a:r>
              <a:rPr lang="zh-TW" altLang="en-US" b="1" dirty="0">
                <a:solidFill>
                  <a:srgbClr val="FF0000"/>
                </a:solidFill>
              </a:rPr>
              <a:t>如果一位學生多占了一個名額，而不去就讀，將會使其他人減少選擇的機會，而且錄取學校也會造成缺額，浪費教育資源。</a:t>
            </a:r>
            <a:endParaRPr lang="en-US" altLang="zh-TW" b="1" dirty="0">
              <a:solidFill>
                <a:srgbClr val="FF0000"/>
              </a:solidFill>
            </a:endParaRPr>
          </a:p>
        </p:txBody>
      </p:sp>
    </p:spTree>
    <p:extLst>
      <p:ext uri="{BB962C8B-B14F-4D97-AF65-F5344CB8AC3E}">
        <p14:creationId xmlns:p14="http://schemas.microsoft.com/office/powerpoint/2010/main" val="4649087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ç¸éåç">
            <a:extLst>
              <a:ext uri="{FF2B5EF4-FFF2-40B4-BE49-F238E27FC236}">
                <a16:creationId xmlns:a16="http://schemas.microsoft.com/office/drawing/2014/main" id="{A4595C61-D62B-4D72-8CB7-361D1DE7B1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771015">
            <a:off x="5521452" y="4037559"/>
            <a:ext cx="2351469" cy="182892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1A2C07F0-1EA5-4CF5-B7C3-9E5C69C6E609}"/>
              </a:ext>
            </a:extLst>
          </p:cNvPr>
          <p:cNvSpPr>
            <a:spLocks noGrp="1"/>
          </p:cNvSpPr>
          <p:nvPr>
            <p:ph type="title"/>
          </p:nvPr>
        </p:nvSpPr>
        <p:spPr/>
        <p:txBody>
          <a:bodyPr/>
          <a:lstStyle/>
          <a:p>
            <a:pPr algn="l"/>
            <a:r>
              <a:rPr lang="zh-TW" altLang="en-US" dirty="0"/>
              <a:t>加強宣導事項</a:t>
            </a:r>
            <a:r>
              <a:rPr lang="en-US" altLang="zh-TW" dirty="0"/>
              <a:t>(3)</a:t>
            </a:r>
            <a:endParaRPr lang="zh-TW" altLang="en-US" dirty="0"/>
          </a:p>
        </p:txBody>
      </p:sp>
      <p:sp>
        <p:nvSpPr>
          <p:cNvPr id="3" name="內容版面配置區 2">
            <a:extLst>
              <a:ext uri="{FF2B5EF4-FFF2-40B4-BE49-F238E27FC236}">
                <a16:creationId xmlns:a16="http://schemas.microsoft.com/office/drawing/2014/main" id="{70EEBFB2-BBE5-49AD-8187-C584384F0833}"/>
              </a:ext>
            </a:extLst>
          </p:cNvPr>
          <p:cNvSpPr>
            <a:spLocks noGrp="1"/>
          </p:cNvSpPr>
          <p:nvPr>
            <p:ph idx="1"/>
          </p:nvPr>
        </p:nvSpPr>
        <p:spPr/>
        <p:txBody>
          <a:bodyPr/>
          <a:lstStyle/>
          <a:p>
            <a:r>
              <a:rPr lang="zh-TW" altLang="en-US" dirty="0"/>
              <a:t>對於</a:t>
            </a:r>
            <a:r>
              <a:rPr lang="zh-TW" altLang="en-US" b="1" dirty="0">
                <a:solidFill>
                  <a:srgbClr val="000099"/>
                </a:solidFill>
              </a:rPr>
              <a:t>沒有簡章之招生行為</a:t>
            </a:r>
            <a:r>
              <a:rPr lang="zh-TW" altLang="en-US" dirty="0"/>
              <a:t>，勿隨意同意招生學校就讀。</a:t>
            </a:r>
            <a:endParaRPr lang="en-US" altLang="zh-TW" dirty="0"/>
          </a:p>
          <a:p>
            <a:pPr lvl="1"/>
            <a:r>
              <a:rPr lang="zh-TW" altLang="en-US" dirty="0"/>
              <a:t>保管好畢業證書。</a:t>
            </a:r>
            <a:endParaRPr lang="en-US" altLang="zh-TW" dirty="0"/>
          </a:p>
          <a:p>
            <a:pPr lvl="1"/>
            <a:r>
              <a:rPr lang="zh-TW" altLang="en-US" dirty="0"/>
              <a:t>勿隨意繳交入學相關費用。</a:t>
            </a:r>
            <a:endParaRPr lang="en-US" altLang="zh-TW" dirty="0"/>
          </a:p>
          <a:p>
            <a:pPr lvl="1"/>
            <a:r>
              <a:rPr lang="zh-TW" altLang="en-US" dirty="0"/>
              <a:t>有問題請向主管機關或主委學校反應，請求協助。</a:t>
            </a:r>
            <a:endParaRPr lang="en-US" altLang="zh-TW" dirty="0"/>
          </a:p>
          <a:p>
            <a:pPr lvl="1"/>
            <a:r>
              <a:rPr lang="zh-TW" altLang="en-US" dirty="0"/>
              <a:t>部分學校招生宣導時填寫的資料</a:t>
            </a:r>
            <a:br>
              <a:rPr lang="en-US" altLang="zh-TW" dirty="0"/>
            </a:br>
            <a:r>
              <a:rPr lang="zh-TW" altLang="en-US" dirty="0"/>
              <a:t>是提供該校連繫用，並非入</a:t>
            </a:r>
            <a:br>
              <a:rPr lang="en-US" altLang="zh-TW" dirty="0"/>
            </a:br>
            <a:r>
              <a:rPr lang="zh-TW" altLang="en-US" dirty="0"/>
              <a:t>學報名表，請勿混淆。</a:t>
            </a:r>
            <a:endParaRPr lang="en-US" altLang="zh-TW" dirty="0"/>
          </a:p>
          <a:p>
            <a:endParaRPr lang="zh-TW" altLang="en-US" dirty="0"/>
          </a:p>
        </p:txBody>
      </p:sp>
    </p:spTree>
    <p:extLst>
      <p:ext uri="{BB962C8B-B14F-4D97-AF65-F5344CB8AC3E}">
        <p14:creationId xmlns:p14="http://schemas.microsoft.com/office/powerpoint/2010/main" val="8457017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CAECD6-8B43-45FE-A7B1-A1B2578C37B8}"/>
              </a:ext>
            </a:extLst>
          </p:cNvPr>
          <p:cNvSpPr>
            <a:spLocks noGrp="1"/>
          </p:cNvSpPr>
          <p:nvPr>
            <p:ph type="title"/>
          </p:nvPr>
        </p:nvSpPr>
        <p:spPr/>
        <p:txBody>
          <a:bodyPr/>
          <a:lstStyle/>
          <a:p>
            <a:pPr algn="l"/>
            <a:r>
              <a:rPr lang="zh-TW" altLang="en-US" dirty="0"/>
              <a:t>加強宣導事項</a:t>
            </a:r>
            <a:r>
              <a:rPr lang="en-US" altLang="zh-TW" dirty="0"/>
              <a:t>(4)</a:t>
            </a:r>
            <a:endParaRPr lang="zh-TW" altLang="en-US" dirty="0"/>
          </a:p>
        </p:txBody>
      </p:sp>
      <p:sp>
        <p:nvSpPr>
          <p:cNvPr id="3" name="內容版面配置區 2">
            <a:extLst>
              <a:ext uri="{FF2B5EF4-FFF2-40B4-BE49-F238E27FC236}">
                <a16:creationId xmlns:a16="http://schemas.microsoft.com/office/drawing/2014/main" id="{D1F9ECA3-4551-42C2-9E74-E1A39D013393}"/>
              </a:ext>
            </a:extLst>
          </p:cNvPr>
          <p:cNvSpPr>
            <a:spLocks noGrp="1"/>
          </p:cNvSpPr>
          <p:nvPr>
            <p:ph idx="1"/>
          </p:nvPr>
        </p:nvSpPr>
        <p:spPr/>
        <p:txBody>
          <a:bodyPr>
            <a:normAutofit fontScale="92500" lnSpcReduction="10000"/>
          </a:bodyPr>
          <a:lstStyle/>
          <a:p>
            <a:r>
              <a:rPr lang="en-US" altLang="zh-TW" dirty="0"/>
              <a:t>108</a:t>
            </a:r>
            <a:r>
              <a:rPr lang="zh-TW" altLang="en-US" dirty="0"/>
              <a:t>學年度是十二年國民基本教育課程綱要開始實施的第一屆</a:t>
            </a:r>
            <a:r>
              <a:rPr lang="en-US" altLang="zh-TW" dirty="0"/>
              <a:t>……</a:t>
            </a:r>
          </a:p>
          <a:p>
            <a:pPr lvl="1"/>
            <a:r>
              <a:rPr lang="zh-TW" altLang="en-US" dirty="0"/>
              <a:t>高級中等學校課程有很大的改變。</a:t>
            </a:r>
            <a:endParaRPr lang="en-US" altLang="zh-TW" dirty="0"/>
          </a:p>
          <a:p>
            <a:pPr lvl="2"/>
            <a:r>
              <a:rPr lang="zh-TW" altLang="en-US" dirty="0"/>
              <a:t>素養導向，自發、互動、共好</a:t>
            </a:r>
            <a:endParaRPr lang="en-US" altLang="zh-TW" dirty="0"/>
          </a:p>
          <a:p>
            <a:pPr lvl="1"/>
            <a:r>
              <a:rPr lang="zh-TW" altLang="en-US" dirty="0"/>
              <a:t>入學的學生，在升大學或技術校院的制度有很大的變革。</a:t>
            </a:r>
            <a:endParaRPr lang="en-US" altLang="zh-TW" dirty="0"/>
          </a:p>
          <a:p>
            <a:pPr lvl="2"/>
            <a:r>
              <a:rPr lang="zh-TW" altLang="en-US" dirty="0"/>
              <a:t>學習歷程的參採</a:t>
            </a:r>
            <a:endParaRPr lang="en-US" altLang="zh-TW" dirty="0"/>
          </a:p>
          <a:p>
            <a:pPr lvl="2"/>
            <a:r>
              <a:rPr lang="zh-TW" altLang="en-US" dirty="0"/>
              <a:t>學測及分科考試之科目及範圍均有變動</a:t>
            </a:r>
            <a:endParaRPr lang="en-US" altLang="zh-TW" dirty="0"/>
          </a:p>
          <a:p>
            <a:pPr lvl="2"/>
            <a:r>
              <a:rPr lang="zh-TW" altLang="en-US" dirty="0"/>
              <a:t>入學管道</a:t>
            </a:r>
            <a:endParaRPr lang="en-US" altLang="zh-TW" dirty="0"/>
          </a:p>
          <a:p>
            <a:pPr lvl="1"/>
            <a:r>
              <a:rPr lang="zh-TW" altLang="en-US" dirty="0"/>
              <a:t>請學生及家長於入學高級中等學校後，務必注意各高級中等學校的宣導。</a:t>
            </a:r>
          </a:p>
        </p:txBody>
      </p:sp>
    </p:spTree>
    <p:extLst>
      <p:ext uri="{BB962C8B-B14F-4D97-AF65-F5344CB8AC3E}">
        <p14:creationId xmlns:p14="http://schemas.microsoft.com/office/powerpoint/2010/main" val="287005605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36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如何協助孩子志願選填與適性輔導</a:t>
            </a: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2" y="2132856"/>
            <a:ext cx="9141748" cy="471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4705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八、諮詢專線、其他網路資源</a:t>
            </a:r>
            <a:endParaRPr kumimoji="0" lang="zh-TW" altLang="en-US" sz="44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投影片編號版面配置區 5"/>
          <p:cNvSpPr>
            <a:spLocks noGrp="1"/>
          </p:cNvSpPr>
          <p:nvPr>
            <p:ph type="sldNum" sz="quarter" idx="12"/>
          </p:nvPr>
        </p:nvSpPr>
        <p:spPr bwMode="auto">
          <a:xfrm>
            <a:off x="6840861" y="4293394"/>
            <a:ext cx="2133600" cy="365125"/>
          </a:xfrm>
          <a:noFill/>
          <a:ln>
            <a:miter lim="800000"/>
            <a:headEnd/>
            <a:tailEnd/>
          </a:ln>
        </p:spPr>
        <p:txBody>
          <a:bodyPr/>
          <a:lstStyle/>
          <a:p>
            <a:fld id="{48071E81-B52A-4F62-B88A-92EA34D9636E}" type="slidenum">
              <a:rPr lang="zh-TW" altLang="en-US" smtClean="0">
                <a:ea typeface="新細明體" charset="-120"/>
              </a:rPr>
              <a:pPr/>
              <a:t>167</a:t>
            </a:fld>
            <a:endParaRPr lang="en-US" altLang="zh-TW">
              <a:ea typeface="新細明體" charset="-120"/>
            </a:endParaRPr>
          </a:p>
        </p:txBody>
      </p:sp>
      <p:pic>
        <p:nvPicPr>
          <p:cNvPr id="7" name="圖片 3"/>
          <p:cNvPicPr>
            <a:picLocks noChangeAspect="1"/>
          </p:cNvPicPr>
          <p:nvPr/>
        </p:nvPicPr>
        <p:blipFill>
          <a:blip r:embed="rId2" cstate="screen"/>
          <a:srcRect/>
          <a:stretch>
            <a:fillRect/>
          </a:stretch>
        </p:blipFill>
        <p:spPr bwMode="auto">
          <a:xfrm flipH="1">
            <a:off x="307975" y="1916832"/>
            <a:ext cx="2701926" cy="3262312"/>
          </a:xfrm>
          <a:prstGeom prst="rect">
            <a:avLst/>
          </a:prstGeom>
          <a:noFill/>
          <a:ln w="9525">
            <a:noFill/>
            <a:miter lim="800000"/>
            <a:headEnd/>
            <a:tailEnd/>
          </a:ln>
        </p:spPr>
      </p:pic>
      <p:pic>
        <p:nvPicPr>
          <p:cNvPr id="8" name="圖片 5"/>
          <p:cNvPicPr>
            <a:picLocks noChangeAspect="1"/>
          </p:cNvPicPr>
          <p:nvPr/>
        </p:nvPicPr>
        <p:blipFill>
          <a:blip r:embed="rId3" cstate="screen"/>
          <a:srcRect/>
          <a:stretch>
            <a:fillRect/>
          </a:stretch>
        </p:blipFill>
        <p:spPr bwMode="auto">
          <a:xfrm>
            <a:off x="7380312" y="3034044"/>
            <a:ext cx="1512887" cy="3756025"/>
          </a:xfrm>
          <a:prstGeom prst="rect">
            <a:avLst/>
          </a:prstGeom>
          <a:noFill/>
          <a:ln w="9525">
            <a:noFill/>
            <a:miter lim="800000"/>
            <a:headEnd/>
            <a:tailEnd/>
          </a:ln>
        </p:spPr>
      </p:pic>
      <p:sp>
        <p:nvSpPr>
          <p:cNvPr id="9" name="圓角矩形圖說文字 8"/>
          <p:cNvSpPr/>
          <p:nvPr/>
        </p:nvSpPr>
        <p:spPr>
          <a:xfrm>
            <a:off x="3295221" y="2517852"/>
            <a:ext cx="3436688" cy="1455639"/>
          </a:xfrm>
          <a:prstGeom prst="wedgeRoundRectCallout">
            <a:avLst>
              <a:gd name="adj1" fmla="val -57842"/>
              <a:gd name="adj2" fmla="val 8713"/>
              <a:gd name="adj3" fmla="val 16667"/>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800" b="1" dirty="0">
                <a:solidFill>
                  <a:srgbClr val="660066"/>
                </a:solidFill>
                <a:latin typeface="微軟正黑體" pitchFamily="34" charset="-120"/>
                <a:ea typeface="微軟正黑體" pitchFamily="34" charset="-120"/>
              </a:rPr>
              <a:t>對花蓮區</a:t>
            </a:r>
            <a:r>
              <a:rPr lang="en-US" altLang="zh-TW" sz="2800" b="1" dirty="0">
                <a:solidFill>
                  <a:srgbClr val="660066"/>
                </a:solidFill>
                <a:latin typeface="微軟正黑體" pitchFamily="34" charset="-120"/>
                <a:ea typeface="微軟正黑體" pitchFamily="34" charset="-120"/>
              </a:rPr>
              <a:t>12</a:t>
            </a:r>
            <a:r>
              <a:rPr lang="zh-TW" altLang="en-US" sz="2800" b="1" dirty="0">
                <a:solidFill>
                  <a:srgbClr val="660066"/>
                </a:solidFill>
                <a:latin typeface="微軟正黑體" pitchFamily="34" charset="-120"/>
                <a:ea typeface="微軟正黑體" pitchFamily="34" charset="-120"/>
              </a:rPr>
              <a:t>年國教免試入學若有疑問怎麼辦？？</a:t>
            </a:r>
            <a:endParaRPr lang="en-US" altLang="zh-TW" sz="2800" b="1" dirty="0">
              <a:solidFill>
                <a:srgbClr val="660066"/>
              </a:solidFill>
              <a:latin typeface="微軟正黑體" pitchFamily="34" charset="-120"/>
              <a:ea typeface="微軟正黑體" pitchFamily="34" charset="-120"/>
            </a:endParaRPr>
          </a:p>
        </p:txBody>
      </p:sp>
      <p:sp>
        <p:nvSpPr>
          <p:cNvPr id="10" name="圓角矩形圖說文字 9"/>
          <p:cNvSpPr/>
          <p:nvPr/>
        </p:nvSpPr>
        <p:spPr>
          <a:xfrm>
            <a:off x="3350183" y="4605411"/>
            <a:ext cx="3790875" cy="1501726"/>
          </a:xfrm>
          <a:prstGeom prst="wedgeRoundRectCallout">
            <a:avLst>
              <a:gd name="adj1" fmla="val 57549"/>
              <a:gd name="adj2" fmla="val -79827"/>
              <a:gd name="adj3" fmla="val 16667"/>
            </a:avLst>
          </a:prstGeom>
          <a:solidFill>
            <a:srgbClr val="CCFFCC"/>
          </a:solidFill>
          <a:ln>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800" b="1" dirty="0">
                <a:solidFill>
                  <a:srgbClr val="660066"/>
                </a:solidFill>
                <a:latin typeface="微軟正黑體" pitchFamily="34" charset="-120"/>
                <a:ea typeface="微軟正黑體" pitchFamily="34" charset="-120"/>
              </a:rPr>
              <a:t>可以到表列網站查詢或透過諮詢專線電話洽詢相關承辦人員。</a:t>
            </a:r>
            <a:endParaRPr lang="en-US" altLang="zh-TW" sz="2800" b="1" dirty="0">
              <a:solidFill>
                <a:srgbClr val="660066"/>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507988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107504" y="1844824"/>
            <a:ext cx="9144000" cy="4824536"/>
          </a:xfrm>
        </p:spPr>
        <p:txBody>
          <a:bodyPr>
            <a:normAutofit lnSpcReduction="10000"/>
          </a:bodyPr>
          <a:lstStyle/>
          <a:p>
            <a:pPr marL="722313" lvl="1" indent="-265113" eaLnBrk="1" hangingPunct="1">
              <a:spcBef>
                <a:spcPts val="1800"/>
              </a:spcBef>
              <a:buBlip>
                <a:blip r:embed="rId3"/>
              </a:buBlip>
              <a:defRPr/>
            </a:pPr>
            <a:r>
              <a:rPr lang="zh-TW" altLang="en-US" b="1" dirty="0">
                <a:latin typeface="Times New Roman" pitchFamily="18" charset="0"/>
                <a:cs typeface="Times New Roman" pitchFamily="18" charset="0"/>
              </a:rPr>
              <a:t>花蓮區教育會考承辦學校：花蓮女中</a:t>
            </a:r>
            <a:endParaRPr lang="en-US" altLang="zh-TW" b="1" dirty="0">
              <a:latin typeface="Times New Roman" pitchFamily="18" charset="0"/>
              <a:cs typeface="Times New Roman" pitchFamily="18" charset="0"/>
            </a:endParaRPr>
          </a:p>
          <a:p>
            <a:pPr marL="457200" lvl="1" indent="0" eaLnBrk="1" hangingPunct="1">
              <a:spcBef>
                <a:spcPts val="1800"/>
              </a:spcBef>
              <a:buNone/>
              <a:defRPr/>
            </a:pPr>
            <a:r>
              <a:rPr lang="zh-TW" altLang="en-US" b="1" dirty="0">
                <a:solidFill>
                  <a:srgbClr val="000099"/>
                </a:solidFill>
                <a:latin typeface="Times New Roman" pitchFamily="18" charset="0"/>
                <a:cs typeface="Times New Roman" pitchFamily="18" charset="0"/>
              </a:rPr>
              <a:t>   總幹事王宜誠秘書 </a:t>
            </a:r>
            <a:r>
              <a:rPr lang="en-US" altLang="zh-TW" b="1" dirty="0">
                <a:solidFill>
                  <a:srgbClr val="000099"/>
                </a:solidFill>
                <a:latin typeface="Times New Roman" pitchFamily="18" charset="0"/>
                <a:cs typeface="Times New Roman" pitchFamily="18" charset="0"/>
              </a:rPr>
              <a:t>03-8321202</a:t>
            </a:r>
            <a:r>
              <a:rPr lang="zh-TW" altLang="en-US" b="1" dirty="0">
                <a:solidFill>
                  <a:srgbClr val="000099"/>
                </a:solidFill>
                <a:latin typeface="Times New Roman" pitchFamily="18" charset="0"/>
                <a:cs typeface="Times New Roman" pitchFamily="18" charset="0"/>
              </a:rPr>
              <a:t>轉</a:t>
            </a:r>
            <a:r>
              <a:rPr lang="en-US" altLang="zh-TW" b="1" dirty="0">
                <a:solidFill>
                  <a:srgbClr val="000099"/>
                </a:solidFill>
                <a:latin typeface="Times New Roman" pitchFamily="18" charset="0"/>
                <a:cs typeface="Times New Roman" pitchFamily="18" charset="0"/>
              </a:rPr>
              <a:t>101</a:t>
            </a:r>
            <a:endParaRPr lang="en-US" altLang="zh-TW" b="1" dirty="0">
              <a:latin typeface="Times New Roman" pitchFamily="18" charset="0"/>
              <a:cs typeface="Times New Roman" pitchFamily="18" charset="0"/>
            </a:endParaRPr>
          </a:p>
          <a:p>
            <a:pPr marL="722313" lvl="1" indent="268288" eaLnBrk="1" hangingPunct="1">
              <a:spcBef>
                <a:spcPts val="1800"/>
              </a:spcBef>
              <a:buNone/>
              <a:defRPr/>
            </a:pPr>
            <a:r>
              <a:rPr lang="en-US" altLang="zh-TW" b="1" u="sng" dirty="0">
                <a:solidFill>
                  <a:srgbClr val="0000FF"/>
                </a:solidFill>
                <a:latin typeface="Times New Roman" pitchFamily="18" charset="0"/>
                <a:cs typeface="Times New Roman" pitchFamily="18" charset="0"/>
              </a:rPr>
              <a:t>  </a:t>
            </a:r>
          </a:p>
          <a:p>
            <a:pPr marL="722313" lvl="1" indent="-265113" eaLnBrk="1" hangingPunct="1">
              <a:spcBef>
                <a:spcPts val="3000"/>
              </a:spcBef>
              <a:buBlip>
                <a:blip r:embed="rId3"/>
              </a:buBlip>
              <a:defRPr/>
            </a:pPr>
            <a:r>
              <a:rPr lang="zh-TW" altLang="en-US" b="1" dirty="0">
                <a:latin typeface="Times New Roman" pitchFamily="18" charset="0"/>
                <a:cs typeface="Times New Roman" pitchFamily="18" charset="0"/>
              </a:rPr>
              <a:t>花蓮區免試入學主委學校：花蓮高農</a:t>
            </a:r>
            <a:endParaRPr lang="en-US" altLang="zh-TW" b="1" dirty="0">
              <a:latin typeface="Times New Roman" pitchFamily="18" charset="0"/>
              <a:cs typeface="Times New Roman" pitchFamily="18" charset="0"/>
            </a:endParaRPr>
          </a:p>
          <a:p>
            <a:pPr marL="722313" lvl="1" indent="268288" eaLnBrk="1" hangingPunct="1">
              <a:spcBef>
                <a:spcPts val="3000"/>
              </a:spcBef>
              <a:buNone/>
              <a:defRPr/>
            </a:pPr>
            <a:r>
              <a:rPr lang="zh-TW" altLang="en-US" b="1" dirty="0">
                <a:solidFill>
                  <a:srgbClr val="000099"/>
                </a:solidFill>
                <a:latin typeface="Times New Roman" pitchFamily="18" charset="0"/>
                <a:cs typeface="Times New Roman" pitchFamily="18" charset="0"/>
              </a:rPr>
              <a:t>總幹事陳凱群主任</a:t>
            </a:r>
            <a:r>
              <a:rPr lang="en-US" altLang="zh-TW" b="1" dirty="0">
                <a:solidFill>
                  <a:srgbClr val="000099"/>
                </a:solidFill>
                <a:latin typeface="Times New Roman" pitchFamily="18" charset="0"/>
                <a:cs typeface="Times New Roman" pitchFamily="18" charset="0"/>
              </a:rPr>
              <a:t>03-8312305</a:t>
            </a:r>
          </a:p>
          <a:p>
            <a:pPr marL="722313" lvl="1" indent="268288" eaLnBrk="1" hangingPunct="1">
              <a:spcBef>
                <a:spcPts val="3000"/>
              </a:spcBef>
              <a:buNone/>
              <a:defRPr/>
            </a:pPr>
            <a:endParaRPr lang="en-US" altLang="zh-TW" b="1" u="sng" dirty="0">
              <a:solidFill>
                <a:srgbClr val="0000FF"/>
              </a:solidFill>
              <a:latin typeface="Times New Roman" pitchFamily="18" charset="0"/>
              <a:cs typeface="Times New Roman" pitchFamily="18" charset="0"/>
            </a:endParaRPr>
          </a:p>
          <a:p>
            <a:pPr marL="722313" lvl="1" indent="-265113" eaLnBrk="1" hangingPunct="1">
              <a:spcBef>
                <a:spcPts val="3000"/>
              </a:spcBef>
              <a:defRPr/>
            </a:pPr>
            <a:r>
              <a:rPr lang="zh-TW" altLang="en-US" b="1" dirty="0">
                <a:latin typeface="Times New Roman" pitchFamily="18" charset="0"/>
                <a:cs typeface="Times New Roman" pitchFamily="18" charset="0"/>
              </a:rPr>
              <a:t>花蓮縣</a:t>
            </a:r>
            <a:r>
              <a:rPr lang="en-US" altLang="zh-TW" b="1" dirty="0">
                <a:latin typeface="Times New Roman" pitchFamily="18" charset="0"/>
                <a:cs typeface="Times New Roman" pitchFamily="18" charset="0"/>
              </a:rPr>
              <a:t>12</a:t>
            </a:r>
            <a:r>
              <a:rPr lang="zh-TW" altLang="en-US" b="1" dirty="0">
                <a:latin typeface="Times New Roman" pitchFamily="18" charset="0"/>
                <a:cs typeface="Times New Roman" pitchFamily="18" charset="0"/>
              </a:rPr>
              <a:t>年國教諮詢專線</a:t>
            </a:r>
            <a:r>
              <a:rPr lang="zh-TW" altLang="en-US" b="1" dirty="0">
                <a:solidFill>
                  <a:srgbClr val="000099"/>
                </a:solidFill>
                <a:latin typeface="Times New Roman" pitchFamily="18" charset="0"/>
                <a:cs typeface="Times New Roman" pitchFamily="18" charset="0"/>
              </a:rPr>
              <a:t>： </a:t>
            </a:r>
            <a:r>
              <a:rPr lang="en-US" altLang="zh-TW" b="1" dirty="0">
                <a:solidFill>
                  <a:srgbClr val="000099"/>
                </a:solidFill>
                <a:latin typeface="Times New Roman" pitchFamily="18" charset="0"/>
                <a:cs typeface="Times New Roman" pitchFamily="18" charset="0"/>
              </a:rPr>
              <a:t>03-8462860#232</a:t>
            </a:r>
            <a:r>
              <a:rPr lang="zh-TW" altLang="en-US" b="1" dirty="0">
                <a:solidFill>
                  <a:srgbClr val="000099"/>
                </a:solidFill>
                <a:latin typeface="Times New Roman" pitchFamily="18" charset="0"/>
                <a:cs typeface="Times New Roman" pitchFamily="18" charset="0"/>
              </a:rPr>
              <a:t>  </a:t>
            </a:r>
          </a:p>
        </p:txBody>
      </p:sp>
      <p:sp>
        <p:nvSpPr>
          <p:cNvPr id="3" name="矩形 2"/>
          <p:cNvSpPr/>
          <p:nvPr/>
        </p:nvSpPr>
        <p:spPr>
          <a:xfrm>
            <a:off x="395536" y="836711"/>
            <a:ext cx="8552341" cy="646331"/>
          </a:xfrm>
          <a:prstGeom prst="rect">
            <a:avLst/>
          </a:prstGeom>
        </p:spPr>
        <p:txBody>
          <a:bodyPr wrap="none">
            <a:spAutoFit/>
          </a:bodyPr>
          <a:lstStyle/>
          <a:p>
            <a:pPr marL="57150" eaLnBrk="1" hangingPunct="1">
              <a:defRPr/>
            </a:pPr>
            <a:r>
              <a:rPr lang="zh-TW" altLang="en-US" sz="36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rPr>
              <a:t>十二年國教免試入學諮詢專線及網路資源</a:t>
            </a:r>
            <a:endParaRPr lang="en-US" altLang="zh-TW" sz="36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207718" y="1916832"/>
            <a:ext cx="8927976" cy="4104456"/>
          </a:xfrm>
        </p:spPr>
        <p:txBody>
          <a:bodyPr>
            <a:noAutofit/>
          </a:bodyPr>
          <a:lstStyle/>
          <a:p>
            <a:pPr marL="722313" lvl="1" indent="-265113" eaLnBrk="1" hangingPunct="1">
              <a:spcBef>
                <a:spcPts val="1800"/>
              </a:spcBef>
              <a:buBlip>
                <a:blip r:embed="rId3"/>
              </a:buBlip>
              <a:defRPr/>
            </a:pPr>
            <a:r>
              <a:rPr lang="zh-TW" altLang="en-US" sz="3200" b="1" dirty="0">
                <a:latin typeface="Times New Roman" pitchFamily="18" charset="0"/>
                <a:cs typeface="Times New Roman" pitchFamily="18" charset="0"/>
              </a:rPr>
              <a:t>國中教育會考：</a:t>
            </a:r>
            <a:endParaRPr lang="en-US" altLang="zh-TW" sz="3200" b="1" dirty="0">
              <a:latin typeface="Times New Roman" pitchFamily="18" charset="0"/>
              <a:cs typeface="Times New Roman" pitchFamily="18" charset="0"/>
            </a:endParaRPr>
          </a:p>
          <a:p>
            <a:pPr marL="457200" lvl="1" indent="265113" eaLnBrk="1" hangingPunct="1">
              <a:spcBef>
                <a:spcPts val="0"/>
              </a:spcBef>
              <a:buNone/>
              <a:defRPr/>
            </a:pPr>
            <a:r>
              <a:rPr lang="en-US" altLang="zh-TW" sz="3200" b="1" dirty="0">
                <a:latin typeface="Times New Roman" pitchFamily="18" charset="0"/>
                <a:cs typeface="Times New Roman" pitchFamily="18" charset="0"/>
                <a:hlinkClick r:id="rId4"/>
              </a:rPr>
              <a:t>http://cap.ntnu.edu.tw/</a:t>
            </a:r>
            <a:endParaRPr lang="en-US" altLang="zh-TW" sz="3200" b="1" dirty="0">
              <a:latin typeface="Times New Roman" pitchFamily="18" charset="0"/>
              <a:cs typeface="Times New Roman" pitchFamily="18" charset="0"/>
            </a:endParaRPr>
          </a:p>
          <a:p>
            <a:pPr marL="722313" lvl="1" indent="-265113" eaLnBrk="1" hangingPunct="1">
              <a:spcBef>
                <a:spcPts val="3000"/>
              </a:spcBef>
              <a:buFontTx/>
              <a:buBlip>
                <a:blip r:embed="rId3"/>
              </a:buBlip>
              <a:defRPr/>
            </a:pPr>
            <a:r>
              <a:rPr lang="zh-TW" altLang="en-US" sz="3200" b="1" dirty="0">
                <a:latin typeface="Times New Roman" pitchFamily="18" charset="0"/>
                <a:cs typeface="Times New Roman" pitchFamily="18" charset="0"/>
              </a:rPr>
              <a:t>花蓮縣</a:t>
            </a:r>
            <a:r>
              <a:rPr lang="en-US" altLang="zh-TW" sz="3200" b="1" dirty="0">
                <a:latin typeface="Times New Roman" pitchFamily="18" charset="0"/>
                <a:cs typeface="Times New Roman" pitchFamily="18" charset="0"/>
              </a:rPr>
              <a:t>12</a:t>
            </a:r>
            <a:r>
              <a:rPr lang="zh-TW" altLang="en-US" sz="3200" b="1" dirty="0">
                <a:latin typeface="Times New Roman" pitchFamily="18" charset="0"/>
                <a:cs typeface="Times New Roman" pitchFamily="18" charset="0"/>
              </a:rPr>
              <a:t>年國教資訊網：</a:t>
            </a:r>
            <a:endParaRPr lang="en-US" altLang="zh-TW" sz="3200" b="1" dirty="0">
              <a:latin typeface="Times New Roman" pitchFamily="18" charset="0"/>
              <a:cs typeface="Times New Roman" pitchFamily="18" charset="0"/>
            </a:endParaRPr>
          </a:p>
          <a:p>
            <a:pPr marL="457200" lvl="1" indent="265113" eaLnBrk="1" hangingPunct="1">
              <a:spcBef>
                <a:spcPts val="0"/>
              </a:spcBef>
              <a:buNone/>
              <a:defRPr/>
            </a:pPr>
            <a:r>
              <a:rPr lang="en-US" altLang="zh-TW" sz="3200" b="1" dirty="0">
                <a:latin typeface="Times New Roman" pitchFamily="18" charset="0"/>
                <a:cs typeface="Times New Roman" pitchFamily="18" charset="0"/>
                <a:hlinkClick r:id="rId5"/>
              </a:rPr>
              <a:t>http://12basic.hlc.edu.tw/</a:t>
            </a:r>
            <a:endParaRPr lang="en-US" altLang="zh-TW" sz="3200" b="1" dirty="0">
              <a:latin typeface="Times New Roman" pitchFamily="18" charset="0"/>
              <a:cs typeface="Times New Roman" pitchFamily="18" charset="0"/>
            </a:endParaRPr>
          </a:p>
          <a:p>
            <a:pPr marL="722313" lvl="1" indent="-265113" eaLnBrk="1" hangingPunct="1">
              <a:spcBef>
                <a:spcPts val="3000"/>
              </a:spcBef>
              <a:buBlip>
                <a:blip r:embed="rId3"/>
              </a:buBlip>
              <a:defRPr/>
            </a:pPr>
            <a:r>
              <a:rPr lang="zh-TW" altLang="en-US" sz="3200" b="1" dirty="0">
                <a:latin typeface="Times New Roman" pitchFamily="18" charset="0"/>
                <a:cs typeface="Times New Roman" pitchFamily="18" charset="0"/>
              </a:rPr>
              <a:t>教育部</a:t>
            </a:r>
            <a:r>
              <a:rPr lang="en-US" altLang="zh-TW" sz="3200" b="1" dirty="0">
                <a:latin typeface="Times New Roman" pitchFamily="18" charset="0"/>
                <a:cs typeface="Times New Roman" pitchFamily="18" charset="0"/>
              </a:rPr>
              <a:t>12</a:t>
            </a:r>
            <a:r>
              <a:rPr lang="zh-TW" altLang="en-US" sz="3200" b="1" dirty="0">
                <a:latin typeface="Times New Roman" pitchFamily="18" charset="0"/>
                <a:cs typeface="Times New Roman" pitchFamily="18" charset="0"/>
              </a:rPr>
              <a:t>年國教資訊網： </a:t>
            </a:r>
            <a:r>
              <a:rPr lang="en-US" altLang="zh-TW" sz="3200" b="1" dirty="0">
                <a:latin typeface="Times New Roman" pitchFamily="18" charset="0"/>
                <a:cs typeface="Times New Roman" pitchFamily="18" charset="0"/>
                <a:hlinkClick r:id="rId6"/>
              </a:rPr>
              <a:t>http://12basic.edu.tw/Detail.php?LevelNo=1</a:t>
            </a:r>
            <a:endParaRPr lang="en-US" altLang="zh-TW" sz="3200" b="1" dirty="0">
              <a:latin typeface="Times New Roman" pitchFamily="18" charset="0"/>
              <a:cs typeface="Times New Roman" pitchFamily="18" charset="0"/>
            </a:endParaRPr>
          </a:p>
        </p:txBody>
      </p:sp>
      <p:sp>
        <p:nvSpPr>
          <p:cNvPr id="3" name="矩形 2"/>
          <p:cNvSpPr/>
          <p:nvPr/>
        </p:nvSpPr>
        <p:spPr>
          <a:xfrm>
            <a:off x="395536" y="836711"/>
            <a:ext cx="8552341" cy="646331"/>
          </a:xfrm>
          <a:prstGeom prst="rect">
            <a:avLst/>
          </a:prstGeom>
        </p:spPr>
        <p:txBody>
          <a:bodyPr wrap="none">
            <a:spAutoFit/>
          </a:bodyPr>
          <a:lstStyle/>
          <a:p>
            <a:pPr marL="57150" eaLnBrk="1" hangingPunct="1">
              <a:defRPr/>
            </a:pPr>
            <a:r>
              <a:rPr lang="zh-TW" altLang="en-US" sz="36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rPr>
              <a:t>十二年國教免試入學諮詢專線及網路資源</a:t>
            </a:r>
            <a:endParaRPr lang="en-US" altLang="zh-TW" sz="36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127292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內容版面配置區 2"/>
          <p:cNvSpPr>
            <a:spLocks noGrp="1"/>
          </p:cNvSpPr>
          <p:nvPr>
            <p:ph idx="4294967295"/>
          </p:nvPr>
        </p:nvSpPr>
        <p:spPr>
          <a:xfrm>
            <a:off x="468313" y="1700213"/>
            <a:ext cx="8229600" cy="4752975"/>
          </a:xfrm>
        </p:spPr>
        <p:txBody>
          <a:bodyPr/>
          <a:lstStyle/>
          <a:p>
            <a:pPr>
              <a:lnSpc>
                <a:spcPct val="110000"/>
              </a:lnSpc>
              <a:spcBef>
                <a:spcPct val="0"/>
              </a:spcBef>
              <a:buFontTx/>
              <a:buBlip>
                <a:blip r:embed="rId3"/>
              </a:buBlip>
            </a:pPr>
            <a:r>
              <a:rPr lang="zh-TW" altLang="en-US" sz="3000" b="1" dirty="0">
                <a:solidFill>
                  <a:srgbClr val="0000FF"/>
                </a:solidFill>
                <a:latin typeface="標楷體" pitchFamily="65" charset="-120"/>
                <a:ea typeface="標楷體" pitchFamily="65" charset="-120"/>
              </a:rPr>
              <a:t>曾經喜歡？</a:t>
            </a:r>
            <a:r>
              <a:rPr lang="zh-TW" altLang="en-US" sz="3000" dirty="0">
                <a:solidFill>
                  <a:srgbClr val="000099"/>
                </a:solidFill>
                <a:latin typeface="標楷體" pitchFamily="65" charset="-120"/>
                <a:ea typeface="標楷體" pitchFamily="65" charset="-120"/>
              </a:rPr>
              <a:t>現在喜歡（特別有興趣）</a:t>
            </a:r>
            <a:endParaRPr lang="en-US" altLang="zh-TW" sz="3000" dirty="0">
              <a:solidFill>
                <a:srgbClr val="000099"/>
              </a:solidFill>
              <a:latin typeface="標楷體" pitchFamily="65" charset="-120"/>
              <a:ea typeface="標楷體" pitchFamily="65" charset="-120"/>
            </a:endParaRPr>
          </a:p>
          <a:p>
            <a:pPr>
              <a:buFontTx/>
              <a:buBlip>
                <a:blip r:embed="rId3"/>
              </a:buBlip>
            </a:pPr>
            <a:r>
              <a:rPr lang="zh-TW" altLang="en-US" b="1" dirty="0">
                <a:solidFill>
                  <a:srgbClr val="0000FF"/>
                </a:solidFill>
                <a:latin typeface="標楷體" pitchFamily="65" charset="-120"/>
                <a:ea typeface="標楷體" pitchFamily="65" charset="-120"/>
              </a:rPr>
              <a:t>有這方面專長</a:t>
            </a:r>
            <a:endParaRPr lang="en-US" altLang="zh-TW" b="1" dirty="0">
              <a:solidFill>
                <a:srgbClr val="0000FF"/>
              </a:solidFill>
              <a:latin typeface="標楷體" pitchFamily="65" charset="-120"/>
              <a:ea typeface="標楷體" pitchFamily="65" charset="-120"/>
            </a:endParaRPr>
          </a:p>
          <a:p>
            <a:pPr>
              <a:buFontTx/>
              <a:buBlip>
                <a:blip r:embed="rId3"/>
              </a:buBlip>
            </a:pPr>
            <a:r>
              <a:rPr lang="zh-TW" altLang="en-US" b="1" dirty="0">
                <a:solidFill>
                  <a:srgbClr val="0000FF"/>
                </a:solidFill>
                <a:latin typeface="標楷體" pitchFamily="65" charset="-120"/>
                <a:ea typeface="標楷體" pitchFamily="65" charset="-120"/>
              </a:rPr>
              <a:t>被引導出來的專長或興趣</a:t>
            </a:r>
            <a:endParaRPr lang="en-US" altLang="zh-TW" b="1" dirty="0">
              <a:solidFill>
                <a:srgbClr val="0000FF"/>
              </a:solidFill>
              <a:latin typeface="標楷體" pitchFamily="65" charset="-120"/>
              <a:ea typeface="標楷體" pitchFamily="65" charset="-120"/>
            </a:endParaRPr>
          </a:p>
          <a:p>
            <a:pPr>
              <a:buFontTx/>
              <a:buBlip>
                <a:blip r:embed="rId3"/>
              </a:buBlip>
            </a:pPr>
            <a:r>
              <a:rPr lang="zh-TW" altLang="en-US" b="1" dirty="0">
                <a:solidFill>
                  <a:srgbClr val="0000FF"/>
                </a:solidFill>
                <a:latin typeface="標楷體" pitchFamily="65" charset="-120"/>
                <a:ea typeface="標楷體" pitchFamily="65" charset="-120"/>
              </a:rPr>
              <a:t>被隱藏的專長或興趣</a:t>
            </a:r>
            <a:endParaRPr lang="en-US" altLang="zh-TW" b="1" dirty="0">
              <a:solidFill>
                <a:srgbClr val="0000FF"/>
              </a:solidFill>
              <a:latin typeface="標楷體" pitchFamily="65" charset="-120"/>
              <a:ea typeface="標楷體" pitchFamily="65" charset="-120"/>
            </a:endParaRPr>
          </a:p>
          <a:p>
            <a:pPr>
              <a:buFontTx/>
              <a:buBlip>
                <a:blip r:embed="rId3"/>
              </a:buBlip>
            </a:pPr>
            <a:r>
              <a:rPr lang="zh-TW" altLang="en-US" b="1" dirty="0">
                <a:solidFill>
                  <a:srgbClr val="0000FF"/>
                </a:solidFill>
                <a:latin typeface="標楷體" pitchFamily="65" charset="-120"/>
                <a:ea typeface="標楷體" pitchFamily="65" charset="-120"/>
              </a:rPr>
              <a:t>不可以</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講大道理</a:t>
            </a:r>
            <a:r>
              <a:rPr lang="en-US" altLang="zh-TW" b="1" dirty="0">
                <a:solidFill>
                  <a:srgbClr val="0000FF"/>
                </a:solidFill>
                <a:latin typeface="標楷體" pitchFamily="65" charset="-120"/>
                <a:ea typeface="標楷體" pitchFamily="65" charset="-120"/>
              </a:rPr>
              <a:t>)-&gt;</a:t>
            </a:r>
            <a:r>
              <a:rPr lang="zh-TW" altLang="en-US" b="1" dirty="0">
                <a:solidFill>
                  <a:srgbClr val="0000FF"/>
                </a:solidFill>
                <a:latin typeface="標楷體" pitchFamily="65" charset="-120"/>
                <a:ea typeface="標楷體" pitchFamily="65" charset="-120"/>
              </a:rPr>
              <a:t>不可以</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講道理</a:t>
            </a:r>
            <a:r>
              <a:rPr lang="en-US" altLang="zh-TW" b="1" dirty="0">
                <a:solidFill>
                  <a:srgbClr val="0000FF"/>
                </a:solidFill>
                <a:latin typeface="標楷體" pitchFamily="65" charset="-120"/>
                <a:ea typeface="標楷體" pitchFamily="65" charset="-120"/>
              </a:rPr>
              <a:t>)</a:t>
            </a:r>
          </a:p>
          <a:p>
            <a:pPr>
              <a:buFontTx/>
              <a:buNone/>
            </a:pPr>
            <a:r>
              <a:rPr lang="en-US" altLang="zh-TW" b="1" dirty="0">
                <a:solidFill>
                  <a:srgbClr val="0000FF"/>
                </a:solidFill>
                <a:latin typeface="標楷體" pitchFamily="65" charset="-120"/>
                <a:ea typeface="標楷體" pitchFamily="65" charset="-120"/>
              </a:rPr>
              <a:t>-&gt;</a:t>
            </a:r>
            <a:r>
              <a:rPr lang="zh-TW" altLang="en-US" b="1" dirty="0">
                <a:solidFill>
                  <a:srgbClr val="0000FF"/>
                </a:solidFill>
                <a:latin typeface="標楷體" pitchFamily="65" charset="-120"/>
                <a:ea typeface="標楷體" pitchFamily="65" charset="-120"/>
              </a:rPr>
              <a:t>不可以</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就是不可以</a:t>
            </a:r>
            <a:r>
              <a:rPr lang="en-US" altLang="zh-TW" b="1" dirty="0">
                <a:solidFill>
                  <a:srgbClr val="0000FF"/>
                </a:solidFill>
                <a:latin typeface="標楷體" pitchFamily="65" charset="-120"/>
                <a:ea typeface="標楷體" pitchFamily="65" charset="-120"/>
              </a:rPr>
              <a:t>)</a:t>
            </a:r>
          </a:p>
          <a:p>
            <a:pPr>
              <a:buFontTx/>
              <a:buBlip>
                <a:blip r:embed="rId3"/>
              </a:buBlip>
            </a:pPr>
            <a:r>
              <a:rPr lang="zh-TW" altLang="en-US" b="1" dirty="0">
                <a:solidFill>
                  <a:srgbClr val="0000FF"/>
                </a:solidFill>
                <a:latin typeface="標楷體" pitchFamily="65" charset="-120"/>
                <a:ea typeface="標楷體" pitchFamily="65" charset="-120"/>
              </a:rPr>
              <a:t>作得好</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四處誇獎</a:t>
            </a:r>
            <a:r>
              <a:rPr lang="en-US" altLang="zh-TW" b="1" dirty="0">
                <a:solidFill>
                  <a:srgbClr val="0000FF"/>
                </a:solidFill>
                <a:latin typeface="標楷體" pitchFamily="65" charset="-120"/>
                <a:ea typeface="標楷體" pitchFamily="65" charset="-120"/>
              </a:rPr>
              <a:t>)-&gt;</a:t>
            </a:r>
            <a:r>
              <a:rPr lang="zh-TW" altLang="en-US" b="1" dirty="0">
                <a:solidFill>
                  <a:srgbClr val="0000FF"/>
                </a:solidFill>
                <a:latin typeface="標楷體" pitchFamily="65" charset="-120"/>
                <a:ea typeface="標楷體" pitchFamily="65" charset="-120"/>
              </a:rPr>
              <a:t>作得好</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很好啊</a:t>
            </a:r>
            <a:r>
              <a:rPr lang="en-US" altLang="zh-TW" b="1" dirty="0">
                <a:solidFill>
                  <a:srgbClr val="0000FF"/>
                </a:solidFill>
                <a:latin typeface="標楷體" pitchFamily="65" charset="-120"/>
                <a:ea typeface="標楷體" pitchFamily="65" charset="-120"/>
              </a:rPr>
              <a:t>)</a:t>
            </a:r>
          </a:p>
          <a:p>
            <a:pPr>
              <a:buFontTx/>
              <a:buNone/>
            </a:pPr>
            <a:r>
              <a:rPr lang="en-US" altLang="zh-TW" b="1" dirty="0">
                <a:solidFill>
                  <a:srgbClr val="0000FF"/>
                </a:solidFill>
                <a:latin typeface="標楷體" pitchFamily="65" charset="-120"/>
                <a:ea typeface="標楷體" pitchFamily="65" charset="-120"/>
              </a:rPr>
              <a:t>-&gt;</a:t>
            </a:r>
            <a:r>
              <a:rPr lang="zh-TW" altLang="en-US" b="1" dirty="0">
                <a:solidFill>
                  <a:srgbClr val="0000FF"/>
                </a:solidFill>
                <a:latin typeface="標楷體" pitchFamily="65" charset="-120"/>
                <a:ea typeface="標楷體" pitchFamily="65" charset="-120"/>
              </a:rPr>
              <a:t>作得好</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理所當然</a:t>
            </a:r>
            <a:r>
              <a:rPr lang="en-US" altLang="zh-TW" b="1" dirty="0">
                <a:solidFill>
                  <a:srgbClr val="0000FF"/>
                </a:solidFill>
                <a:latin typeface="標楷體" pitchFamily="65" charset="-120"/>
                <a:ea typeface="標楷體" pitchFamily="65" charset="-120"/>
              </a:rPr>
              <a:t>)</a:t>
            </a:r>
          </a:p>
          <a:p>
            <a:pPr>
              <a:buFontTx/>
              <a:buNone/>
            </a:pPr>
            <a:endParaRPr lang="en-US" altLang="zh-TW" b="1" dirty="0">
              <a:solidFill>
                <a:srgbClr val="0000FF"/>
              </a:solidFill>
              <a:latin typeface="標楷體" pitchFamily="65" charset="-120"/>
              <a:ea typeface="標楷體" pitchFamily="65" charset="-120"/>
            </a:endParaRPr>
          </a:p>
          <a:p>
            <a:pPr>
              <a:buFontTx/>
              <a:buBlip>
                <a:blip r:embed="rId3"/>
              </a:buBlip>
            </a:pPr>
            <a:endParaRPr lang="en-US" altLang="zh-TW" b="1" dirty="0">
              <a:solidFill>
                <a:srgbClr val="0000FF"/>
              </a:solidFill>
              <a:latin typeface="標楷體" pitchFamily="65" charset="-120"/>
              <a:ea typeface="標楷體" pitchFamily="65" charset="-120"/>
            </a:endParaRPr>
          </a:p>
        </p:txBody>
      </p:sp>
      <p:sp>
        <p:nvSpPr>
          <p:cNvPr id="4" name="內容版面配置區 2"/>
          <p:cNvSpPr txBox="1">
            <a:spLocks/>
          </p:cNvSpPr>
          <p:nvPr/>
        </p:nvSpPr>
        <p:spPr>
          <a:xfrm>
            <a:off x="251520" y="548680"/>
            <a:ext cx="8640960" cy="864096"/>
          </a:xfrm>
          <a:prstGeom prst="rect">
            <a:avLst/>
          </a:prstGeom>
        </p:spPr>
        <p:txBody>
          <a:bodyPr lIns="36000" tIns="36000" rIns="36000" bIns="36000"/>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1" lang="zh-TW" altLang="en-US" sz="4400" b="0" i="0" u="none" strike="noStrike" kern="1200" cap="none" spc="0" normalizeH="0" baseline="0" noProof="0" dirty="0">
                <a:ln>
                  <a:noFill/>
                </a:ln>
                <a:solidFill>
                  <a:srgbClr val="C00000"/>
                </a:solidFill>
                <a:effectLst>
                  <a:glow rad="101600">
                    <a:srgbClr val="C00000">
                      <a:alpha val="40000"/>
                    </a:srgbClr>
                  </a:glow>
                </a:effectLst>
                <a:uLnTx/>
                <a:uFillTx/>
                <a:latin typeface="標楷體" pitchFamily="65" charset="-120"/>
                <a:ea typeface="標楷體" pitchFamily="65" charset="-120"/>
                <a:cs typeface="+mn-cs"/>
                <a:sym typeface="Wingdings"/>
              </a:rPr>
              <a:t>是您想要的還是真的是孩子要的？</a:t>
            </a:r>
          </a:p>
        </p:txBody>
      </p:sp>
      <p:sp>
        <p:nvSpPr>
          <p:cNvPr id="7" name="矩形 6"/>
          <p:cNvSpPr/>
          <p:nvPr/>
        </p:nvSpPr>
        <p:spPr>
          <a:xfrm>
            <a:off x="395288" y="4076700"/>
            <a:ext cx="8064500" cy="223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000000"/>
                </a:solidFill>
                <a:effectLst/>
                <a:uLnTx/>
                <a:uFillTx/>
                <a:latin typeface="標楷體" pitchFamily="65" charset="-120"/>
                <a:ea typeface="標楷體" pitchFamily="65" charset="-120"/>
                <a:cs typeface="+mn-cs"/>
              </a:rPr>
              <a:t>想想看，</a:t>
            </a:r>
            <a:endParaRPr kumimoji="0" lang="en-US" altLang="zh-TW" sz="3200" b="0" i="0" u="none" strike="noStrike" kern="1200" cap="none" spc="0" normalizeH="0" baseline="0" noProof="0" dirty="0">
              <a:ln>
                <a:noFill/>
              </a:ln>
              <a:solidFill>
                <a:srgbClr val="000000"/>
              </a:solidFill>
              <a:effectLst/>
              <a:uLnTx/>
              <a:uFillTx/>
              <a:latin typeface="標楷體" pitchFamily="65" charset="-120"/>
              <a:ea typeface="標楷體" pitchFamily="65" charset="-120"/>
              <a:cs typeface="+mn-cs"/>
            </a:endParaRP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000000"/>
                </a:solidFill>
                <a:effectLst/>
                <a:uLnTx/>
                <a:uFillTx/>
                <a:latin typeface="標楷體" pitchFamily="65" charset="-120"/>
                <a:ea typeface="標楷體" pitchFamily="65" charset="-120"/>
                <a:cs typeface="+mn-cs"/>
              </a:rPr>
              <a:t>孩子從小到大改變了多少</a:t>
            </a:r>
            <a:endParaRPr kumimoji="0" lang="en-US" altLang="zh-TW" sz="3200" b="0" i="0" u="none" strike="noStrike" kern="1200" cap="none" spc="0" normalizeH="0" baseline="0" noProof="0" dirty="0">
              <a:ln>
                <a:noFill/>
              </a:ln>
              <a:solidFill>
                <a:srgbClr val="000000"/>
              </a:solidFill>
              <a:effectLst/>
              <a:uLnTx/>
              <a:uFillTx/>
              <a:latin typeface="標楷體" pitchFamily="65" charset="-120"/>
              <a:ea typeface="標楷體" pitchFamily="65" charset="-120"/>
              <a:cs typeface="+mn-cs"/>
            </a:endParaRP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000000"/>
                </a:solidFill>
                <a:effectLst/>
                <a:uLnTx/>
                <a:uFillTx/>
                <a:latin typeface="標楷體" pitchFamily="65" charset="-120"/>
                <a:ea typeface="標楷體" pitchFamily="65" charset="-120"/>
                <a:cs typeface="+mn-cs"/>
              </a:rPr>
              <a:t>有大部分的專長或興趣是會隨年齡而改變</a:t>
            </a:r>
            <a:endParaRPr kumimoji="0" lang="en-US" altLang="zh-TW" sz="3200" b="0" i="0" u="none" strike="noStrike" kern="1200" cap="none" spc="0" normalizeH="0" baseline="0" noProof="0" dirty="0">
              <a:ln>
                <a:noFill/>
              </a:ln>
              <a:solidFill>
                <a:srgbClr val="000000"/>
              </a:solidFill>
              <a:effectLst/>
              <a:uLnTx/>
              <a:uFillTx/>
              <a:latin typeface="標楷體" pitchFamily="65" charset="-120"/>
              <a:ea typeface="標楷體" pitchFamily="65" charset="-120"/>
              <a:cs typeface="+mn-cs"/>
            </a:endParaRP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但是，在孩子內心深沉之處</a:t>
            </a:r>
            <a:r>
              <a:rPr kumimoji="0" lang="en-US" altLang="zh-TW" sz="3200" b="0"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a:t>
            </a:r>
            <a:endParaRPr kumimoji="0" lang="zh-TW" altLang="en-US" sz="3200" b="0"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endParaRPr>
          </a:p>
        </p:txBody>
      </p:sp>
    </p:spTree>
    <p:extLst>
      <p:ext uri="{BB962C8B-B14F-4D97-AF65-F5344CB8AC3E}">
        <p14:creationId xmlns:p14="http://schemas.microsoft.com/office/powerpoint/2010/main" val="13512008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32656"/>
            <a:ext cx="8229600" cy="1143000"/>
          </a:xfrm>
        </p:spPr>
        <p:txBody>
          <a:bodyPr>
            <a:noAutofit/>
          </a:bodyPr>
          <a:lstStyle/>
          <a:p>
            <a:pPr eaLnBrk="1" hangingPunct="1">
              <a:defRPr/>
            </a:pPr>
            <a:r>
              <a:rPr kumimoji="0" lang="zh-TW" altLang="en-US" sz="3600" b="1" dirty="0">
                <a:solidFill>
                  <a:srgbClr val="0000FF"/>
                </a:solidFill>
                <a:effectLst>
                  <a:outerShdw blurRad="38100" dist="38100" dir="2700000" algn="tl">
                    <a:srgbClr val="C0C0C0"/>
                  </a:outerShdw>
                </a:effectLst>
                <a:latin typeface="Times New Roman" pitchFamily="18" charset="0"/>
              </a:rPr>
              <a:t>技術型高級中等學校及五專群科介紹</a:t>
            </a:r>
          </a:p>
        </p:txBody>
      </p:sp>
      <p:sp>
        <p:nvSpPr>
          <p:cNvPr id="3" name="內容版面配置區 2"/>
          <p:cNvSpPr>
            <a:spLocks noGrp="1"/>
          </p:cNvSpPr>
          <p:nvPr>
            <p:ph idx="1"/>
          </p:nvPr>
        </p:nvSpPr>
        <p:spPr>
          <a:xfrm>
            <a:off x="1043608" y="1313384"/>
            <a:ext cx="7416824" cy="5544616"/>
          </a:xfrm>
        </p:spPr>
        <p:txBody>
          <a:bodyPr>
            <a:normAutofit lnSpcReduction="10000"/>
          </a:bodyPr>
          <a:lstStyle/>
          <a:p>
            <a:pPr eaLnBrk="1" hangingPunct="1">
              <a:lnSpc>
                <a:spcPct val="120000"/>
              </a:lnSpc>
              <a:spcBef>
                <a:spcPts val="0"/>
              </a:spcBef>
              <a:buFontTx/>
              <a:buNone/>
              <a:defRPr/>
            </a:pPr>
            <a:r>
              <a:rPr kumimoji="0" lang="en-US" altLang="zh-TW" b="1" dirty="0">
                <a:solidFill>
                  <a:srgbClr val="FF0000"/>
                </a:solidFill>
                <a:effectLst>
                  <a:outerShdw blurRad="38100" dist="38100" dir="2700000" algn="tl">
                    <a:srgbClr val="C0C0C0"/>
                  </a:outerShdw>
                </a:effectLst>
                <a:latin typeface="Times New Roman" pitchFamily="18" charset="0"/>
                <a:cs typeface="Times New Roman" pitchFamily="18" charset="0"/>
              </a:rPr>
              <a:t>1.</a:t>
            </a:r>
            <a:r>
              <a:rPr kumimoji="0" lang="zh-TW" altLang="en-US" b="1" dirty="0">
                <a:solidFill>
                  <a:srgbClr val="FF0000"/>
                </a:solidFill>
                <a:effectLst>
                  <a:outerShdw blurRad="38100" dist="38100" dir="2700000" algn="tl">
                    <a:srgbClr val="C0C0C0"/>
                  </a:outerShdw>
                </a:effectLst>
                <a:latin typeface="Times New Roman" pitchFamily="18" charset="0"/>
              </a:rPr>
              <a:t>適性入學宣導網</a:t>
            </a:r>
            <a:endParaRPr kumimoji="0" lang="en-US" altLang="zh-TW" b="1" dirty="0">
              <a:solidFill>
                <a:srgbClr val="FF0000"/>
              </a:solidFill>
              <a:effectLst>
                <a:outerShdw blurRad="38100" dist="38100" dir="2700000" algn="tl">
                  <a:srgbClr val="C0C0C0"/>
                </a:outerShdw>
              </a:effectLst>
              <a:latin typeface="Times New Roman" pitchFamily="18" charset="0"/>
            </a:endParaRPr>
          </a:p>
          <a:p>
            <a:pPr eaLnBrk="1" hangingPunct="1">
              <a:lnSpc>
                <a:spcPct val="120000"/>
              </a:lnSpc>
              <a:spcBef>
                <a:spcPts val="0"/>
              </a:spcBef>
              <a:buFontTx/>
              <a:buNone/>
              <a:defRPr/>
            </a:pP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2"/>
              </a:rPr>
              <a:t>http://adapt.k12ea.gov.tw/</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en-US" altLang="zh-TW" sz="28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120000"/>
              </a:lnSpc>
              <a:spcBef>
                <a:spcPts val="600"/>
              </a:spcBef>
              <a:buFontTx/>
              <a:buNone/>
              <a:defRPr/>
            </a:pPr>
            <a:r>
              <a:rPr kumimoji="0" lang="en-US" altLang="zh-TW" b="1" dirty="0">
                <a:solidFill>
                  <a:srgbClr val="0000FF"/>
                </a:solidFill>
                <a:effectLst>
                  <a:outerShdw blurRad="38100" dist="38100" dir="2700000" algn="tl">
                    <a:srgbClr val="C0C0C0"/>
                  </a:outerShdw>
                </a:effectLst>
                <a:latin typeface="Times New Roman" pitchFamily="18" charset="0"/>
                <a:cs typeface="Times New Roman" pitchFamily="18" charset="0"/>
              </a:rPr>
              <a:t>2.</a:t>
            </a:r>
            <a:r>
              <a:rPr kumimoji="0" lang="zh-TW" altLang="en-US" b="1" dirty="0">
                <a:solidFill>
                  <a:srgbClr val="0000FF"/>
                </a:solidFill>
                <a:effectLst>
                  <a:outerShdw blurRad="38100" dist="38100" dir="2700000" algn="tl">
                    <a:srgbClr val="C0C0C0"/>
                  </a:outerShdw>
                </a:effectLst>
                <a:latin typeface="Times New Roman" pitchFamily="18" charset="0"/>
              </a:rPr>
              <a:t>十二年國民基本教育技職教育宣導網</a:t>
            </a:r>
            <a:endParaRPr kumimoji="0" lang="en-US" altLang="zh-TW"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120000"/>
              </a:lnSpc>
              <a:spcBef>
                <a:spcPts val="0"/>
              </a:spcBef>
              <a:buNone/>
              <a:defRPr/>
            </a:pPr>
            <a:r>
              <a:rPr kumimoji="0" lang="zh-TW" altLang="en-US" sz="2000" b="1" dirty="0">
                <a:solidFill>
                  <a:srgbClr val="0000FF"/>
                </a:solidFill>
                <a:effectLst>
                  <a:outerShdw blurRad="38100" dist="38100" dir="2700000" algn="tl">
                    <a:srgbClr val="C0C0C0"/>
                  </a:outerShdw>
                </a:effectLst>
                <a:latin typeface="Times New Roman" pitchFamily="18" charset="0"/>
              </a:rPr>
              <a:t>       </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3"/>
              </a:rPr>
              <a:t>http://tech-alliance.ntut.edu.tw/bin/home.php</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2"/>
            </a:endParaRPr>
          </a:p>
          <a:p>
            <a:pPr eaLnBrk="1" hangingPunct="1">
              <a:lnSpc>
                <a:spcPct val="120000"/>
              </a:lnSpc>
              <a:spcBef>
                <a:spcPts val="600"/>
              </a:spcBef>
              <a:buFontTx/>
              <a:buNone/>
              <a:defRPr/>
            </a:pPr>
            <a:r>
              <a:rPr kumimoji="0" lang="en-US" altLang="zh-TW" b="1" dirty="0">
                <a:solidFill>
                  <a:srgbClr val="FF0000"/>
                </a:solidFill>
                <a:effectLst>
                  <a:outerShdw blurRad="38100" dist="38100" dir="2700000" algn="tl">
                    <a:srgbClr val="C0C0C0"/>
                  </a:outerShdw>
                </a:effectLst>
                <a:latin typeface="Times New Roman" pitchFamily="18" charset="0"/>
                <a:cs typeface="Times New Roman" pitchFamily="18" charset="0"/>
              </a:rPr>
              <a:t>3.</a:t>
            </a:r>
            <a:r>
              <a:rPr kumimoji="0" lang="zh-TW" altLang="en-US" b="1" dirty="0">
                <a:solidFill>
                  <a:srgbClr val="FF0000"/>
                </a:solidFill>
                <a:effectLst>
                  <a:outerShdw blurRad="38100" dist="38100" dir="2700000" algn="tl">
                    <a:srgbClr val="C0C0C0"/>
                  </a:outerShdw>
                </a:effectLst>
                <a:latin typeface="Times New Roman" pitchFamily="18" charset="0"/>
              </a:rPr>
              <a:t>全</a:t>
            </a:r>
            <a:r>
              <a:rPr kumimoji="0" lang="zh-TW" altLang="zh-TW" b="1" dirty="0">
                <a:solidFill>
                  <a:srgbClr val="FF0000"/>
                </a:solidFill>
                <a:effectLst>
                  <a:outerShdw blurRad="38100" dist="38100" dir="2700000" algn="tl">
                    <a:srgbClr val="C0C0C0"/>
                  </a:outerShdw>
                </a:effectLst>
                <a:latin typeface="Times New Roman" pitchFamily="18" charset="0"/>
              </a:rPr>
              <a:t>國</a:t>
            </a:r>
            <a:r>
              <a:rPr kumimoji="0" lang="zh-TW" altLang="en-US" b="1" dirty="0">
                <a:solidFill>
                  <a:srgbClr val="FF0000"/>
                </a:solidFill>
                <a:effectLst>
                  <a:outerShdw blurRad="38100" dist="38100" dir="2700000" algn="tl">
                    <a:srgbClr val="C0C0C0"/>
                  </a:outerShdw>
                </a:effectLst>
                <a:latin typeface="Times New Roman" pitchFamily="18" charset="0"/>
              </a:rPr>
              <a:t>五專學校資訊</a:t>
            </a:r>
            <a:r>
              <a:rPr kumimoji="0" lang="zh-TW" altLang="zh-TW" b="1" dirty="0">
                <a:solidFill>
                  <a:srgbClr val="FF0000"/>
                </a:solidFill>
                <a:effectLst>
                  <a:outerShdw blurRad="38100" dist="38100" dir="2700000" algn="tl">
                    <a:srgbClr val="C0C0C0"/>
                  </a:outerShdw>
                </a:effectLst>
                <a:latin typeface="Times New Roman" pitchFamily="18" charset="0"/>
              </a:rPr>
              <a:t>網</a:t>
            </a:r>
            <a:r>
              <a:rPr kumimoji="0" lang="zh-TW" altLang="en-US" b="1" dirty="0">
                <a:solidFill>
                  <a:srgbClr val="FF0000"/>
                </a:solidFill>
                <a:effectLst>
                  <a:outerShdw blurRad="38100" dist="38100" dir="2700000" algn="tl">
                    <a:srgbClr val="C0C0C0"/>
                  </a:outerShdw>
                </a:effectLst>
                <a:latin typeface="Times New Roman" pitchFamily="18" charset="0"/>
              </a:rPr>
              <a:t>    </a:t>
            </a:r>
            <a:endParaRPr kumimoji="0" lang="en-US" altLang="zh-TW"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120000"/>
              </a:lnSpc>
              <a:spcBef>
                <a:spcPts val="0"/>
              </a:spcBef>
              <a:buNone/>
              <a:defRPr/>
            </a:pPr>
            <a:r>
              <a:rPr kumimoji="0" lang="zh-TW" altLang="en-US" sz="1900" b="1" dirty="0">
                <a:solidFill>
                  <a:srgbClr val="FF0000"/>
                </a:solidFill>
                <a:effectLst>
                  <a:outerShdw blurRad="38100" dist="38100" dir="2700000" algn="tl">
                    <a:srgbClr val="C0C0C0"/>
                  </a:outerShdw>
                </a:effectLst>
                <a:latin typeface="Times New Roman" pitchFamily="18" charset="0"/>
              </a:rPr>
              <a:t>       </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4"/>
              </a:rPr>
              <a:t>https://www.jctv.ntut.edu.tw/nenter5/</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2"/>
            </a:endParaRPr>
          </a:p>
          <a:p>
            <a:pPr eaLnBrk="1" hangingPunct="1">
              <a:lnSpc>
                <a:spcPct val="120000"/>
              </a:lnSpc>
              <a:spcBef>
                <a:spcPts val="600"/>
              </a:spcBef>
              <a:buFontTx/>
              <a:buNone/>
              <a:defRPr/>
            </a:pPr>
            <a:r>
              <a:rPr kumimoji="0" lang="en-US" altLang="zh-TW" b="1" dirty="0">
                <a:solidFill>
                  <a:srgbClr val="0000FF"/>
                </a:solidFill>
                <a:effectLst>
                  <a:outerShdw blurRad="38100" dist="38100" dir="2700000" algn="tl">
                    <a:srgbClr val="C0C0C0"/>
                  </a:outerShdw>
                </a:effectLst>
                <a:latin typeface="Times New Roman" pitchFamily="18" charset="0"/>
                <a:cs typeface="Times New Roman" pitchFamily="18" charset="0"/>
              </a:rPr>
              <a:t>4. </a:t>
            </a:r>
            <a:r>
              <a:rPr kumimoji="0" lang="zh-TW" altLang="en-US" b="1" dirty="0">
                <a:solidFill>
                  <a:srgbClr val="0000FF"/>
                </a:solidFill>
                <a:effectLst>
                  <a:outerShdw blurRad="38100" dist="38100" dir="2700000" algn="tl">
                    <a:srgbClr val="C0C0C0"/>
                  </a:outerShdw>
                </a:effectLst>
                <a:latin typeface="Times New Roman" pitchFamily="18" charset="0"/>
              </a:rPr>
              <a:t>技職博覽會</a:t>
            </a:r>
            <a:r>
              <a:rPr kumimoji="0" lang="zh-TW" altLang="zh-TW" b="1" dirty="0">
                <a:solidFill>
                  <a:srgbClr val="0000FF"/>
                </a:solidFill>
                <a:effectLst>
                  <a:outerShdw blurRad="38100" dist="38100" dir="2700000" algn="tl">
                    <a:srgbClr val="C0C0C0"/>
                  </a:outerShdw>
                </a:effectLst>
                <a:latin typeface="Times New Roman" pitchFamily="18" charset="0"/>
              </a:rPr>
              <a:t>網</a:t>
            </a:r>
            <a:r>
              <a:rPr kumimoji="0" lang="zh-TW" altLang="en-US" b="1" dirty="0">
                <a:solidFill>
                  <a:srgbClr val="0000FF"/>
                </a:solidFill>
                <a:effectLst>
                  <a:outerShdw blurRad="38100" dist="38100" dir="2700000" algn="tl">
                    <a:srgbClr val="C0C0C0"/>
                  </a:outerShdw>
                </a:effectLst>
                <a:latin typeface="Times New Roman" pitchFamily="18" charset="0"/>
              </a:rPr>
              <a:t>站</a:t>
            </a:r>
            <a:endParaRPr kumimoji="0" lang="en-US" altLang="zh-TW" b="1" dirty="0">
              <a:solidFill>
                <a:srgbClr val="0000FF"/>
              </a:solidFill>
              <a:effectLst>
                <a:outerShdw blurRad="38100" dist="38100" dir="2700000" algn="tl">
                  <a:srgbClr val="C0C0C0"/>
                </a:outerShdw>
              </a:effectLst>
              <a:latin typeface="Times New Roman" pitchFamily="18" charset="0"/>
            </a:endParaRPr>
          </a:p>
          <a:p>
            <a:pPr eaLnBrk="1" hangingPunct="1">
              <a:lnSpc>
                <a:spcPct val="120000"/>
              </a:lnSpc>
              <a:spcBef>
                <a:spcPts val="0"/>
              </a:spcBef>
              <a:buFontTx/>
              <a:buNone/>
              <a:defRPr/>
            </a:pP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5"/>
              </a:rPr>
              <a:t>http://techexpo.moe.edu.tw</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2"/>
            </a:endParaRPr>
          </a:p>
          <a:p>
            <a:pPr eaLnBrk="1" hangingPunct="1">
              <a:lnSpc>
                <a:spcPct val="110000"/>
              </a:lnSpc>
              <a:spcBef>
                <a:spcPts val="600"/>
              </a:spcBef>
              <a:buFontTx/>
              <a:buNone/>
              <a:defRPr/>
            </a:pPr>
            <a:r>
              <a:rPr kumimoji="0" lang="en-US" altLang="zh-TW" b="1" dirty="0">
                <a:solidFill>
                  <a:srgbClr val="FF0000"/>
                </a:solidFill>
                <a:effectLst>
                  <a:outerShdw blurRad="38100" dist="38100" dir="2700000" algn="tl">
                    <a:srgbClr val="C0C0C0"/>
                  </a:outerShdw>
                </a:effectLst>
                <a:latin typeface="Times New Roman" pitchFamily="18" charset="0"/>
                <a:cs typeface="Times New Roman" pitchFamily="18" charset="0"/>
              </a:rPr>
              <a:t>5.</a:t>
            </a:r>
            <a:r>
              <a:rPr kumimoji="0" lang="zh-TW" altLang="en-US" b="1" dirty="0">
                <a:solidFill>
                  <a:srgbClr val="FF0000"/>
                </a:solidFill>
                <a:effectLst>
                  <a:outerShdw blurRad="38100" dist="38100" dir="2700000" algn="tl">
                    <a:srgbClr val="C0C0C0"/>
                  </a:outerShdw>
                </a:effectLst>
                <a:latin typeface="Times New Roman" pitchFamily="18" charset="0"/>
              </a:rPr>
              <a:t>技專校院招生策進總會</a:t>
            </a:r>
            <a:r>
              <a:rPr kumimoji="0" lang="zh-TW" altLang="zh-TW" b="1" dirty="0">
                <a:solidFill>
                  <a:srgbClr val="FF0000"/>
                </a:solidFill>
                <a:effectLst>
                  <a:outerShdw blurRad="38100" dist="38100" dir="2700000" algn="tl">
                    <a:srgbClr val="C0C0C0"/>
                  </a:outerShdw>
                </a:effectLst>
                <a:latin typeface="Times New Roman" pitchFamily="18" charset="0"/>
              </a:rPr>
              <a:t>網</a:t>
            </a:r>
            <a:r>
              <a:rPr kumimoji="0" lang="zh-TW" altLang="en-US" b="1" dirty="0">
                <a:solidFill>
                  <a:srgbClr val="FF0000"/>
                </a:solidFill>
                <a:effectLst>
                  <a:outerShdw blurRad="38100" dist="38100" dir="2700000" algn="tl">
                    <a:srgbClr val="C0C0C0"/>
                  </a:outerShdw>
                </a:effectLst>
                <a:latin typeface="Times New Roman" pitchFamily="18" charset="0"/>
              </a:rPr>
              <a:t>站</a:t>
            </a:r>
            <a:endParaRPr kumimoji="0" lang="en-US" altLang="zh-TW" b="1" dirty="0">
              <a:solidFill>
                <a:srgbClr val="FF0000"/>
              </a:solidFill>
              <a:effectLst>
                <a:outerShdw blurRad="38100" dist="38100" dir="2700000" algn="tl">
                  <a:srgbClr val="C0C0C0"/>
                </a:outerShdw>
              </a:effectLst>
              <a:latin typeface="Times New Roman" pitchFamily="18" charset="0"/>
            </a:endParaRPr>
          </a:p>
          <a:p>
            <a:pPr eaLnBrk="1" hangingPunct="1">
              <a:lnSpc>
                <a:spcPct val="120000"/>
              </a:lnSpc>
              <a:spcBef>
                <a:spcPts val="0"/>
              </a:spcBef>
              <a:buFontTx/>
              <a:buNone/>
              <a:defRPr/>
            </a:pPr>
            <a:r>
              <a:rPr kumimoji="0" lang="en-US" altLang="zh-TW" sz="2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6"/>
              </a:rPr>
              <a:t>http://www.techadmi.edu.tw</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2"/>
            </a:endParaRPr>
          </a:p>
          <a:p>
            <a:pPr eaLnBrk="1" hangingPunct="1">
              <a:lnSpc>
                <a:spcPct val="110000"/>
              </a:lnSpc>
              <a:spcBef>
                <a:spcPts val="600"/>
              </a:spcBef>
              <a:buFontTx/>
              <a:buNone/>
              <a:defRPr/>
            </a:pPr>
            <a:r>
              <a:rPr kumimoji="0" lang="en-US" altLang="zh-TW" b="1" dirty="0">
                <a:solidFill>
                  <a:srgbClr val="0000FF"/>
                </a:solidFill>
                <a:effectLst>
                  <a:outerShdw blurRad="38100" dist="38100" dir="2700000" algn="tl">
                    <a:srgbClr val="C0C0C0"/>
                  </a:outerShdw>
                </a:effectLst>
                <a:latin typeface="Times New Roman" pitchFamily="18" charset="0"/>
                <a:cs typeface="Times New Roman" pitchFamily="18" charset="0"/>
              </a:rPr>
              <a:t>6.</a:t>
            </a:r>
            <a:r>
              <a:rPr kumimoji="0" lang="zh-TW" altLang="en-US" b="1" dirty="0">
                <a:solidFill>
                  <a:srgbClr val="0000FF"/>
                </a:solidFill>
                <a:effectLst>
                  <a:outerShdw blurRad="38100" dist="38100" dir="2700000" algn="tl">
                    <a:srgbClr val="C0C0C0"/>
                  </a:outerShdw>
                </a:effectLst>
                <a:latin typeface="Times New Roman" pitchFamily="18" charset="0"/>
              </a:rPr>
              <a:t>技訊網</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7"/>
              </a:rPr>
              <a:t>http://www.techadmi.edu.tw/search</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zh-TW" altLang="en-US" sz="2000" b="1" dirty="0">
              <a:solidFill>
                <a:srgbClr val="0000FF"/>
              </a:solidFill>
              <a:effectLst>
                <a:outerShdw blurRad="38100" dist="38100" dir="2700000" algn="tl">
                  <a:srgbClr val="C0C0C0"/>
                </a:outerShdw>
              </a:effectLst>
              <a:latin typeface="Times New Roman" pitchFamily="18" charset="0"/>
              <a:hlinkClick r:id="rId2"/>
            </a:endParaRPr>
          </a:p>
        </p:txBody>
      </p:sp>
    </p:spTree>
    <p:extLst>
      <p:ext uri="{BB962C8B-B14F-4D97-AF65-F5344CB8AC3E}">
        <p14:creationId xmlns:p14="http://schemas.microsoft.com/office/powerpoint/2010/main" val="8712532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468313" y="836613"/>
            <a:ext cx="8229600" cy="1143000"/>
          </a:xfrm>
        </p:spPr>
        <p:txBody>
          <a:bodyPr/>
          <a:lstStyle/>
          <a:p>
            <a:pPr>
              <a:defRPr/>
            </a:pPr>
            <a:r>
              <a:rPr lang="en-US" altLang="zh-TW" sz="4800" b="1">
                <a:solidFill>
                  <a:srgbClr val="0000FF"/>
                </a:solidFill>
                <a:effectLst>
                  <a:outerShdw blurRad="38100" dist="38100" dir="2700000" algn="tl">
                    <a:srgbClr val="C0C0C0"/>
                  </a:outerShdw>
                </a:effectLst>
              </a:rPr>
              <a:t>15</a:t>
            </a:r>
            <a:r>
              <a:rPr lang="zh-TW" altLang="en-US" sz="4800" b="1">
                <a:solidFill>
                  <a:srgbClr val="0000FF"/>
                </a:solidFill>
                <a:effectLst>
                  <a:outerShdw blurRad="38100" dist="38100" dir="2700000" algn="tl">
                    <a:srgbClr val="C0C0C0"/>
                  </a:outerShdw>
                </a:effectLst>
              </a:rPr>
              <a:t>群科參考資料</a:t>
            </a:r>
          </a:p>
        </p:txBody>
      </p:sp>
      <p:sp>
        <p:nvSpPr>
          <p:cNvPr id="171010" name="內容版面配置區 2"/>
          <p:cNvSpPr>
            <a:spLocks noGrp="1"/>
          </p:cNvSpPr>
          <p:nvPr>
            <p:ph idx="1"/>
          </p:nvPr>
        </p:nvSpPr>
        <p:spPr>
          <a:xfrm>
            <a:off x="457200" y="2133601"/>
            <a:ext cx="8867328" cy="3095600"/>
          </a:xfrm>
        </p:spPr>
        <p:txBody>
          <a:bodyPr/>
          <a:lstStyle/>
          <a:p>
            <a:pPr>
              <a:buBlip>
                <a:blip r:embed="rId3"/>
              </a:buBlip>
            </a:pPr>
            <a:r>
              <a:rPr lang="zh-TW" altLang="en-US" b="1" dirty="0"/>
              <a:t>高職</a:t>
            </a:r>
            <a:r>
              <a:rPr lang="en-US" altLang="zh-TW" b="1" dirty="0"/>
              <a:t>15</a:t>
            </a:r>
            <a:r>
              <a:rPr lang="zh-TW" altLang="en-US" b="1" dirty="0"/>
              <a:t>群科介紹：</a:t>
            </a:r>
            <a:endParaRPr lang="en-US" altLang="zh-TW" b="1" dirty="0"/>
          </a:p>
          <a:p>
            <a:pPr marL="355600" indent="0">
              <a:buNone/>
            </a:pPr>
            <a:r>
              <a:rPr lang="en-US" altLang="zh-TW" sz="2800" dirty="0">
                <a:solidFill>
                  <a:prstClr val="black"/>
                </a:solidFill>
                <a:latin typeface="Calibri" pitchFamily="34" charset="0"/>
                <a:ea typeface="新細明體" charset="-120"/>
                <a:hlinkClick r:id="rId4"/>
              </a:rPr>
              <a:t>http://adapt.k12ea.gov.tw/?page_id=1090</a:t>
            </a:r>
            <a:endParaRPr lang="en-US" altLang="zh-TW" b="1" dirty="0"/>
          </a:p>
          <a:p>
            <a:pPr>
              <a:buBlip>
                <a:blip r:embed="rId3"/>
              </a:buBlip>
            </a:pPr>
            <a:endParaRPr lang="en-US" altLang="zh-TW" b="1" dirty="0"/>
          </a:p>
          <a:p>
            <a:pPr>
              <a:buBlip>
                <a:blip r:embed="rId3"/>
              </a:buBlip>
            </a:pPr>
            <a:r>
              <a:rPr lang="zh-TW" altLang="en-US" b="1" dirty="0"/>
              <a:t>技職教育宣導影片：</a:t>
            </a:r>
            <a:br>
              <a:rPr lang="zh-TW" altLang="en-US" b="1" dirty="0"/>
            </a:br>
            <a:r>
              <a:rPr lang="en-US" altLang="zh-TW" sz="2800" u="sng" dirty="0">
                <a:latin typeface="Calibri" pitchFamily="34" charset="0"/>
                <a:ea typeface="新細明體" charset="-120"/>
                <a:hlinkClick r:id="rId5"/>
              </a:rPr>
              <a:t>http://adapt.k12ea.gov.tw/?page_id=751</a:t>
            </a:r>
            <a:endParaRPr lang="zh-TW" altLang="en-US" sz="2800" u="sng" dirty="0">
              <a:latin typeface="Calibri" pitchFamily="34" charset="0"/>
              <a:ea typeface="新細明體" charset="-120"/>
            </a:endParaRPr>
          </a:p>
        </p:txBody>
      </p:sp>
      <p:sp>
        <p:nvSpPr>
          <p:cNvPr id="171011" name="投影片編號版面配置區 3"/>
          <p:cNvSpPr>
            <a:spLocks noGrp="1"/>
          </p:cNvSpPr>
          <p:nvPr>
            <p:ph type="sldNum" sz="quarter" idx="12"/>
          </p:nvPr>
        </p:nvSpPr>
        <p:spPr bwMode="auto">
          <a:noFill/>
          <a:ln>
            <a:miter lim="800000"/>
            <a:headEnd/>
            <a:tailEnd/>
          </a:ln>
        </p:spPr>
        <p:txBody>
          <a:bodyPr/>
          <a:lstStyle/>
          <a:p>
            <a:endParaRPr lang="zh-TW" altLang="en-US">
              <a:ea typeface="新細明體" charset="-120"/>
            </a:endParaRPr>
          </a:p>
        </p:txBody>
      </p:sp>
    </p:spTree>
    <p:extLst>
      <p:ext uri="{BB962C8B-B14F-4D97-AF65-F5344CB8AC3E}">
        <p14:creationId xmlns:p14="http://schemas.microsoft.com/office/powerpoint/2010/main" val="32258903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投影片編號版面配置區 5"/>
          <p:cNvSpPr>
            <a:spLocks noGrp="1"/>
          </p:cNvSpPr>
          <p:nvPr>
            <p:ph type="sldNum" sz="quarter" idx="12"/>
          </p:nvPr>
        </p:nvSpPr>
        <p:spPr bwMode="auto">
          <a:xfrm>
            <a:off x="6553200" y="6592888"/>
            <a:ext cx="2133600" cy="365125"/>
          </a:xfrm>
          <a:noFill/>
          <a:ln>
            <a:miter lim="800000"/>
            <a:headEnd/>
            <a:tailEnd/>
          </a:ln>
        </p:spPr>
        <p:txBody>
          <a:bodyPr/>
          <a:lstStyle/>
          <a:p>
            <a:fld id="{65D778DF-8D8C-44E5-B715-CA824ED9644E}" type="slidenum">
              <a:rPr lang="zh-TW" altLang="en-US" sz="1400" b="1" smtClean="0">
                <a:solidFill>
                  <a:schemeClr val="tx1"/>
                </a:solidFill>
              </a:rPr>
              <a:pPr/>
              <a:t>172</a:t>
            </a:fld>
            <a:endParaRPr lang="en-US" altLang="zh-TW" b="1">
              <a:solidFill>
                <a:schemeClr val="tx1"/>
              </a:solidFill>
            </a:endParaRPr>
          </a:p>
        </p:txBody>
      </p:sp>
      <p:sp>
        <p:nvSpPr>
          <p:cNvPr id="3" name="文字版面配置區 2"/>
          <p:cNvSpPr>
            <a:spLocks noGrp="1"/>
          </p:cNvSpPr>
          <p:nvPr>
            <p:ph type="body" idx="1"/>
          </p:nvPr>
        </p:nvSpPr>
        <p:spPr>
          <a:xfrm>
            <a:off x="0" y="2420938"/>
            <a:ext cx="9144000" cy="3529012"/>
          </a:xfrm>
        </p:spPr>
        <p:txBody>
          <a:bodyPr rtlCol="0">
            <a:noAutofit/>
          </a:bodyPr>
          <a:lstStyle/>
          <a:p>
            <a:pPr fontAlgn="auto">
              <a:lnSpc>
                <a:spcPct val="150000"/>
              </a:lnSpc>
              <a:spcBef>
                <a:spcPts val="0"/>
              </a:spcBef>
              <a:spcAft>
                <a:spcPts val="0"/>
              </a:spcAft>
              <a:defRPr/>
            </a:pPr>
            <a:r>
              <a:rPr lang="en-US" altLang="zh-TW" sz="15000" b="1" dirty="0">
                <a:solidFill>
                  <a:srgbClr val="000099"/>
                </a:solidFill>
                <a:latin typeface="Times New Roman" pitchFamily="18" charset="0"/>
                <a:ea typeface="標楷體" pitchFamily="65" charset="-120"/>
                <a:cs typeface="Times New Roman" pitchFamily="18" charset="0"/>
              </a:rPr>
              <a:t>Q</a:t>
            </a:r>
            <a:r>
              <a:rPr lang="zh-TW" altLang="en-US" sz="15000" b="1" dirty="0">
                <a:solidFill>
                  <a:srgbClr val="000099"/>
                </a:solidFill>
                <a:latin typeface="Times New Roman" pitchFamily="18" charset="0"/>
                <a:ea typeface="標楷體" pitchFamily="65" charset="-120"/>
                <a:cs typeface="Times New Roman" pitchFamily="18" charset="0"/>
              </a:rPr>
              <a:t>：</a:t>
            </a:r>
            <a:endParaRPr lang="en-US" altLang="zh-TW" sz="15000" b="1" dirty="0">
              <a:solidFill>
                <a:srgbClr val="000099"/>
              </a:solidFill>
              <a:latin typeface="Times New Roman" pitchFamily="18" charset="0"/>
              <a:ea typeface="標楷體" pitchFamily="65" charset="-120"/>
              <a:cs typeface="Times New Roman" pitchFamily="18" charset="0"/>
            </a:endParaRPr>
          </a:p>
          <a:p>
            <a:pPr fontAlgn="auto">
              <a:lnSpc>
                <a:spcPct val="150000"/>
              </a:lnSpc>
              <a:spcBef>
                <a:spcPts val="0"/>
              </a:spcBef>
              <a:spcAft>
                <a:spcPts val="0"/>
              </a:spcAft>
              <a:defRPr/>
            </a:pPr>
            <a:r>
              <a:rPr lang="zh-TW" altLang="en-US" sz="4400" b="1" dirty="0">
                <a:solidFill>
                  <a:srgbClr val="000099"/>
                </a:solidFill>
                <a:latin typeface="Times New Roman" pitchFamily="18" charset="0"/>
                <a:ea typeface="標楷體" pitchFamily="65" charset="-120"/>
                <a:cs typeface="Times New Roman" pitchFamily="18" charset="0"/>
              </a:rPr>
              <a:t>我知道花蓮區入學方式諮詢專線及十二年國教專屬網站</a:t>
            </a:r>
            <a:r>
              <a:rPr lang="en-US" altLang="zh-TW" sz="4400" b="1" dirty="0">
                <a:solidFill>
                  <a:srgbClr val="000099"/>
                </a:solidFill>
                <a:latin typeface="Times New Roman" pitchFamily="18" charset="0"/>
                <a:ea typeface="標楷體" pitchFamily="65" charset="-120"/>
                <a:cs typeface="Times New Roman" pitchFamily="18" charset="0"/>
              </a:rPr>
              <a:t>(</a:t>
            </a:r>
            <a:r>
              <a:rPr lang="zh-TW" altLang="en-US" sz="4400" b="1" dirty="0">
                <a:solidFill>
                  <a:srgbClr val="000099"/>
                </a:solidFill>
                <a:latin typeface="Times New Roman" pitchFamily="18" charset="0"/>
                <a:ea typeface="標楷體" pitchFamily="65" charset="-120"/>
                <a:cs typeface="Times New Roman" pitchFamily="18" charset="0"/>
              </a:rPr>
              <a:t>頁</a:t>
            </a:r>
            <a:r>
              <a:rPr lang="en-US" altLang="zh-TW" sz="4400" b="1" dirty="0">
                <a:solidFill>
                  <a:srgbClr val="000099"/>
                </a:solidFill>
                <a:latin typeface="Times New Roman" pitchFamily="18" charset="0"/>
                <a:ea typeface="標楷體" pitchFamily="65" charset="-120"/>
                <a:cs typeface="Times New Roman" pitchFamily="18" charset="0"/>
              </a:rPr>
              <a:t>)</a:t>
            </a:r>
            <a:r>
              <a:rPr lang="zh-TW" altLang="en-US" sz="4400" b="1" dirty="0">
                <a:solidFill>
                  <a:srgbClr val="000099"/>
                </a:solidFill>
                <a:latin typeface="Times New Roman" pitchFamily="18" charset="0"/>
                <a:ea typeface="標楷體" pitchFamily="65" charset="-120"/>
                <a:cs typeface="Times New Roman" pitchFamily="18" charset="0"/>
              </a:rPr>
              <a:t>？</a:t>
            </a:r>
            <a:endParaRPr lang="en-US" altLang="zh-TW" sz="4400" b="1" dirty="0">
              <a:solidFill>
                <a:srgbClr val="000099"/>
              </a:solidFill>
              <a:latin typeface="Times New Roman" pitchFamily="18" charset="0"/>
              <a:ea typeface="標楷體" pitchFamily="65" charset="-120"/>
              <a:cs typeface="Times New Roman" pitchFamily="18"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投影片編號版面配置區 5"/>
          <p:cNvSpPr>
            <a:spLocks noGrp="1"/>
          </p:cNvSpPr>
          <p:nvPr>
            <p:ph type="sldNum" sz="quarter" idx="12"/>
          </p:nvPr>
        </p:nvSpPr>
        <p:spPr bwMode="auto">
          <a:xfrm>
            <a:off x="6553200" y="6592888"/>
            <a:ext cx="2133600" cy="365125"/>
          </a:xfrm>
          <a:noFill/>
          <a:ln>
            <a:miter lim="800000"/>
            <a:headEnd/>
            <a:tailEnd/>
          </a:ln>
        </p:spPr>
        <p:txBody>
          <a:bodyPr/>
          <a:lstStyle/>
          <a:p>
            <a:fld id="{90241E4E-8FC0-4012-A7F1-8DFA592C7663}" type="slidenum">
              <a:rPr lang="zh-TW" altLang="en-US" sz="1400" b="1" smtClean="0">
                <a:solidFill>
                  <a:schemeClr val="tx1"/>
                </a:solidFill>
              </a:rPr>
              <a:pPr/>
              <a:t>173</a:t>
            </a:fld>
            <a:endParaRPr lang="en-US" altLang="zh-TW" b="1">
              <a:solidFill>
                <a:schemeClr val="tx1"/>
              </a:solidFill>
            </a:endParaRPr>
          </a:p>
        </p:txBody>
      </p:sp>
      <p:sp>
        <p:nvSpPr>
          <p:cNvPr id="3" name="文字版面配置區 2"/>
          <p:cNvSpPr>
            <a:spLocks noGrp="1"/>
          </p:cNvSpPr>
          <p:nvPr>
            <p:ph type="body" idx="1"/>
          </p:nvPr>
        </p:nvSpPr>
        <p:spPr>
          <a:xfrm>
            <a:off x="0" y="2276475"/>
            <a:ext cx="9144000" cy="3529013"/>
          </a:xfrm>
        </p:spPr>
        <p:txBody>
          <a:bodyPr rtlCol="0">
            <a:noAutofit/>
          </a:bodyPr>
          <a:lstStyle/>
          <a:p>
            <a:pPr fontAlgn="auto">
              <a:lnSpc>
                <a:spcPct val="150000"/>
              </a:lnSpc>
              <a:spcBef>
                <a:spcPts val="0"/>
              </a:spcBef>
              <a:spcAft>
                <a:spcPts val="0"/>
              </a:spcAft>
              <a:defRPr/>
            </a:pPr>
            <a:r>
              <a:rPr lang="en-US" altLang="zh-TW" sz="15000" b="1" dirty="0">
                <a:solidFill>
                  <a:srgbClr val="000099"/>
                </a:solidFill>
                <a:latin typeface="Times New Roman" pitchFamily="18" charset="0"/>
                <a:ea typeface="標楷體" pitchFamily="65" charset="-120"/>
                <a:cs typeface="Times New Roman" pitchFamily="18" charset="0"/>
              </a:rPr>
              <a:t>Q</a:t>
            </a:r>
            <a:r>
              <a:rPr lang="zh-TW" altLang="en-US" sz="15000" b="1" dirty="0">
                <a:solidFill>
                  <a:srgbClr val="000099"/>
                </a:solidFill>
                <a:latin typeface="Times New Roman" pitchFamily="18" charset="0"/>
                <a:ea typeface="標楷體" pitchFamily="65" charset="-120"/>
                <a:cs typeface="Times New Roman" pitchFamily="18" charset="0"/>
              </a:rPr>
              <a:t>：</a:t>
            </a:r>
            <a:endParaRPr lang="en-US" altLang="zh-TW" sz="15000" b="1" dirty="0">
              <a:solidFill>
                <a:srgbClr val="000099"/>
              </a:solidFill>
              <a:latin typeface="Times New Roman" pitchFamily="18" charset="0"/>
              <a:ea typeface="標楷體" pitchFamily="65" charset="-120"/>
              <a:cs typeface="Times New Roman" pitchFamily="18" charset="0"/>
            </a:endParaRPr>
          </a:p>
          <a:p>
            <a:pPr fontAlgn="auto">
              <a:lnSpc>
                <a:spcPct val="150000"/>
              </a:lnSpc>
              <a:spcBef>
                <a:spcPts val="0"/>
              </a:spcBef>
              <a:spcAft>
                <a:spcPts val="0"/>
              </a:spcAft>
              <a:defRPr/>
            </a:pPr>
            <a:r>
              <a:rPr lang="zh-TW" altLang="en-US" sz="4400" b="1" dirty="0">
                <a:solidFill>
                  <a:srgbClr val="000099"/>
                </a:solidFill>
                <a:latin typeface="Times New Roman" pitchFamily="18" charset="0"/>
                <a:ea typeface="標楷體" pitchFamily="65" charset="-120"/>
                <a:cs typeface="Times New Roman" pitchFamily="18" charset="0"/>
              </a:rPr>
              <a:t>經由這次宣導，我對十二年國民基本教育有更進一步的了解？</a:t>
            </a:r>
            <a:endParaRPr lang="en-US" altLang="zh-TW" sz="4400" b="1" dirty="0">
              <a:solidFill>
                <a:srgbClr val="000099"/>
              </a:solidFill>
              <a:latin typeface="Times New Roman" pitchFamily="18" charset="0"/>
              <a:ea typeface="標楷體" pitchFamily="65" charset="-120"/>
              <a:cs typeface="Times New Roman" pitchFamily="18"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670460"/>
            <a:ext cx="9144000" cy="517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131840" y="620688"/>
            <a:ext cx="2628292" cy="795818"/>
          </a:xfrm>
          <a:prstGeom prst="rect">
            <a:avLst/>
          </a:prstGeom>
          <a:ln/>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1" hangingPunct="1">
              <a:spcBef>
                <a:spcPct val="20000"/>
              </a:spcBef>
              <a:defRPr/>
            </a:pPr>
            <a:r>
              <a:rPr kumimoji="0" lang="zh-TW" altLang="en-US" sz="48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　語</a:t>
            </a: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06363389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圓角矩形 9"/>
          <p:cNvSpPr/>
          <p:nvPr/>
        </p:nvSpPr>
        <p:spPr bwMode="auto">
          <a:xfrm>
            <a:off x="179512" y="1870980"/>
            <a:ext cx="8856984" cy="4294324"/>
          </a:xfrm>
          <a:prstGeom prst="roundRect">
            <a:avLst/>
          </a:prstGeom>
          <a:solidFill>
            <a:srgbClr val="CCFF99"/>
          </a:solidFill>
          <a:ln w="9525" cap="flat" cmpd="sng" algn="ctr">
            <a:noFill/>
            <a:prstDash val="solid"/>
            <a:round/>
            <a:headEnd type="none" w="med" len="med"/>
            <a:tailEnd type="none" w="med" len="med"/>
          </a:ln>
          <a:effectLst>
            <a:innerShdw blurRad="114300">
              <a:prstClr val="black"/>
            </a:innerShdw>
          </a:effec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念完醫學院發現自己不想當醫生，想開咖啡館；出國拿法律碩士學位後，改學烘焙甜點；藥學研究所畢業的研究助理，立志報考清潔隊員；博士學分修完後，回故鄉創業賣雞排</a:t>
            </a:r>
            <a:r>
              <a:rPr kumimoji="1"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r>
              <a:rPr kumimoji="1"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這些年輕人在所學和職業選擇路上跌跌撞撞的摸索故事，每一天，我們不但在媒體上讀到</a:t>
            </a:r>
            <a:r>
              <a:rPr kumimoji="1" lang="zh-TW" altLang="en-US" sz="2400" b="0"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mn-cs"/>
              </a:rPr>
              <a:t>，更在生活中遇到。而年輕的家長們，也許您就是徬徨其中的人。</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zh-TW" altLang="en-US" sz="2400" b="0"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mn-cs"/>
              </a:rPr>
              <a:t>「不知道自己想做甚麼？」不是新鮮問題。每個世代要進入社會的年輕人，遲早都要自問：「我的能力和興趣是甚麼？我想要做甚麼工作？」</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zh-TW" altLang="en-US" sz="28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mn-cs"/>
              </a:rPr>
              <a:t>最應該探索自我的時間就是在</a:t>
            </a:r>
            <a:r>
              <a:rPr kumimoji="1" lang="zh-TW" altLang="en-US" sz="3600" b="1" i="0" u="none" strike="noStrike" kern="1200" cap="none" spc="0" normalizeH="0" baseline="0" noProof="0" dirty="0">
                <a:ln>
                  <a:noFill/>
                </a:ln>
                <a:solidFill>
                  <a:srgbClr val="FF0000"/>
                </a:solidFill>
                <a:effectLst/>
                <a:uLnTx/>
                <a:uFillTx/>
                <a:latin typeface="Calibri" panose="020F0502020204030204" pitchFamily="34" charset="0"/>
                <a:ea typeface="標楷體" panose="03000509000000000000" pitchFamily="65" charset="-120"/>
                <a:cs typeface="+mn-cs"/>
              </a:rPr>
              <a:t>國、高中階段</a:t>
            </a:r>
            <a:r>
              <a:rPr kumimoji="1" lang="zh-TW" altLang="en-US" sz="2800" b="1"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mn-cs"/>
              </a:rPr>
              <a:t>。</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1" lang="zh-TW" altLang="en-US" sz="2400" b="0" i="0" u="none" strike="noStrike" kern="1200" cap="none" spc="0" normalizeH="0" baseline="0" noProof="0" dirty="0">
              <a:ln>
                <a:noFill/>
              </a:ln>
              <a:solidFill>
                <a:prstClr val="black"/>
              </a:solidFill>
              <a:effectLst/>
              <a:uLnTx/>
              <a:uFillTx/>
              <a:latin typeface="Calibri" panose="020F0502020204030204" pitchFamily="34" charset="0"/>
              <a:ea typeface="標楷體" panose="03000509000000000000" pitchFamily="65" charset="-120"/>
              <a:cs typeface="+mn-cs"/>
            </a:endParaRPr>
          </a:p>
        </p:txBody>
      </p:sp>
      <p:sp>
        <p:nvSpPr>
          <p:cNvPr id="29701" name="文字方塊 1"/>
          <p:cNvSpPr txBox="1">
            <a:spLocks noChangeArrowheads="1"/>
          </p:cNvSpPr>
          <p:nvPr/>
        </p:nvSpPr>
        <p:spPr bwMode="auto">
          <a:xfrm>
            <a:off x="395288" y="6237288"/>
            <a:ext cx="8418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zh-TW" altLang="en-US" sz="20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Times New Roman" pitchFamily="18" charset="0"/>
              </a:rPr>
              <a:t>資料來源：你就是改變的起點</a:t>
            </a:r>
            <a:r>
              <a:rPr kumimoji="1" lang="en-US" altLang="zh-TW" sz="20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Times New Roman" pitchFamily="18" charset="0"/>
              </a:rPr>
              <a:t>(</a:t>
            </a:r>
            <a:r>
              <a:rPr kumimoji="1" lang="zh-TW" altLang="en-US" sz="20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Times New Roman" pitchFamily="18" charset="0"/>
              </a:rPr>
              <a:t>嚴長壽</a:t>
            </a:r>
            <a:r>
              <a:rPr kumimoji="1" lang="en-US" altLang="zh-TW" sz="20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Times New Roman" pitchFamily="18" charset="0"/>
              </a:rPr>
              <a:t>2014)</a:t>
            </a:r>
            <a:endParaRPr kumimoji="1" lang="zh-TW" altLang="en-US" sz="20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Times New Roman" pitchFamily="18" charset="0"/>
            </a:endParaRPr>
          </a:p>
        </p:txBody>
      </p:sp>
      <p:sp>
        <p:nvSpPr>
          <p:cNvPr id="7" name="AutoShape 10"/>
          <p:cNvSpPr>
            <a:spLocks noChangeArrowheads="1"/>
          </p:cNvSpPr>
          <p:nvPr/>
        </p:nvSpPr>
        <p:spPr bwMode="gray">
          <a:xfrm>
            <a:off x="1517637" y="872808"/>
            <a:ext cx="6543763" cy="771525"/>
          </a:xfrm>
          <a:prstGeom prst="roundRect">
            <a:avLst>
              <a:gd name="adj" fmla="val 50000"/>
            </a:avLst>
          </a:prstGeom>
          <a:gradFill rotWithShape="1">
            <a:gsLst>
              <a:gs pos="0">
                <a:srgbClr val="FF3399"/>
              </a:gs>
              <a:gs pos="25000">
                <a:srgbClr val="FF6633"/>
              </a:gs>
              <a:gs pos="50000">
                <a:srgbClr val="FFFF00"/>
              </a:gs>
              <a:gs pos="75000">
                <a:srgbClr val="01A78F"/>
              </a:gs>
              <a:gs pos="100000">
                <a:srgbClr val="3366FF"/>
              </a:gs>
            </a:gsLst>
            <a:lin ang="5400000" scaled="0"/>
          </a:gradFill>
          <a:ln w="12700">
            <a:gradFill>
              <a:gsLst>
                <a:gs pos="0">
                  <a:srgbClr val="FF3399"/>
                </a:gs>
                <a:gs pos="25000">
                  <a:srgbClr val="FF6633"/>
                </a:gs>
                <a:gs pos="50000">
                  <a:srgbClr val="FFFF00"/>
                </a:gs>
                <a:gs pos="75000">
                  <a:srgbClr val="01A78F"/>
                </a:gs>
                <a:gs pos="100000">
                  <a:srgbClr val="3366FF"/>
                </a:gs>
              </a:gsLst>
              <a:lin ang="5400000" scaled="0"/>
            </a:gradFill>
            <a:round/>
            <a:headEnd/>
            <a:tailEnd/>
          </a:ln>
          <a:effectLst>
            <a:outerShdw dist="53882" dir="2700000" algn="ctr" rotWithShape="0">
              <a:schemeClr val="bg2">
                <a:alpha val="50000"/>
              </a:schemeClr>
            </a:outerShdw>
          </a:effectLst>
        </p:spPr>
        <p:txBody>
          <a:bodyPr wrap="none" anchor="ct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a:ln>
                  <a:noFill/>
                </a:ln>
                <a:solidFill>
                  <a:srgbClr val="000000"/>
                </a:solidFill>
                <a:effectLst/>
                <a:uLnTx/>
                <a:uFillTx/>
                <a:latin typeface="微軟正黑體" panose="020B0604030504040204" pitchFamily="34" charset="-120"/>
                <a:ea typeface="標楷體" panose="03000509000000000000" pitchFamily="65" charset="-120"/>
                <a:cs typeface="+mn-cs"/>
              </a:rPr>
              <a:t>培養就業生存力</a:t>
            </a:r>
            <a:r>
              <a:rPr kumimoji="1" lang="zh-TW" altLang="en-US" sz="3200" b="1" i="0" u="none" strike="noStrike" kern="1200" cap="none" spc="0" normalizeH="0" baseline="0" noProof="0">
                <a:ln>
                  <a:noFill/>
                </a:ln>
                <a:solidFill>
                  <a:prstClr val="black"/>
                </a:solidFill>
                <a:effectLst/>
                <a:uLnTx/>
                <a:uFillTx/>
                <a:latin typeface="Calibri" panose="020F0502020204030204" pitchFamily="34" charset="0"/>
                <a:ea typeface="標楷體" panose="03000509000000000000" pitchFamily="65" charset="-120"/>
                <a:cs typeface="+mn-cs"/>
              </a:rPr>
              <a:t>，探索自我不嫌早</a:t>
            </a:r>
          </a:p>
        </p:txBody>
      </p:sp>
    </p:spTree>
    <p:extLst>
      <p:ext uri="{BB962C8B-B14F-4D97-AF65-F5344CB8AC3E}">
        <p14:creationId xmlns:p14="http://schemas.microsoft.com/office/powerpoint/2010/main" val="475921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字方塊 1"/>
          <p:cNvSpPr txBox="1">
            <a:spLocks noChangeArrowheads="1"/>
          </p:cNvSpPr>
          <p:nvPr/>
        </p:nvSpPr>
        <p:spPr bwMode="auto">
          <a:xfrm>
            <a:off x="323850" y="6276975"/>
            <a:ext cx="8418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資料來源：聯合新聞網。</a:t>
            </a:r>
            <a:r>
              <a:rPr kumimoji="1" lang="en-US" altLang="en-US" sz="1600" b="0" i="0" u="none" strike="noStrike" kern="1200" cap="none" spc="0" normalizeH="0" baseline="0" noProof="0" dirty="0">
                <a:ln>
                  <a:noFill/>
                </a:ln>
                <a:solidFill>
                  <a:prstClr val="black"/>
                </a:solidFill>
                <a:effectLst/>
                <a:uLnTx/>
                <a:uFillTx/>
                <a:latin typeface="Calibri" pitchFamily="34" charset="0"/>
                <a:ea typeface="微軟正黑體" pitchFamily="34" charset="-120"/>
                <a:cs typeface="Times New Roman" pitchFamily="18" charset="0"/>
              </a:rPr>
              <a:t>http://udn.com/news/story/7314/1175233</a:t>
            </a:r>
            <a:endParaRPr kumimoji="1" lang="zh-TW" altLang="en-US" sz="1600" b="0" i="0" u="none" strike="noStrike" kern="1200" cap="none" spc="0" normalizeH="0" baseline="0" noProof="0" dirty="0">
              <a:ln>
                <a:noFill/>
              </a:ln>
              <a:solidFill>
                <a:prstClr val="black"/>
              </a:solidFill>
              <a:effectLst/>
              <a:uLnTx/>
              <a:uFillTx/>
              <a:latin typeface="Calibri" pitchFamily="34" charset="0"/>
              <a:ea typeface="微軟正黑體" pitchFamily="34" charset="-120"/>
              <a:cs typeface="Times New Roman" pitchFamily="18" charset="0"/>
            </a:endParaRPr>
          </a:p>
        </p:txBody>
      </p:sp>
      <p:pic>
        <p:nvPicPr>
          <p:cNvPr id="31747" name="Picture 3" descr="Capture_2015_09_13_20_41_38_21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6694" y="155575"/>
            <a:ext cx="8675786"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468313" y="1556792"/>
            <a:ext cx="2807543" cy="863600"/>
          </a:xfrm>
          <a:prstGeom prst="rect">
            <a:avLst/>
          </a:prstGeom>
          <a:noFill/>
          <a:ln w="38100">
            <a:solidFill>
              <a:srgbClr val="FF0000"/>
            </a:solidFill>
            <a:miter lim="800000"/>
            <a:headEnd/>
            <a:tailEnd/>
          </a:ln>
          <a:effectLst>
            <a:prstShdw prst="shdw17" dist="17961" dir="2700000">
              <a:srgbClr val="990000">
                <a:alpha val="50000"/>
              </a:srgbClr>
            </a:prst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sz="3200">
                <a:solidFill>
                  <a:schemeClr val="tx1"/>
                </a:solidFill>
                <a:latin typeface="Calibri" pitchFamily="34" charset="0"/>
                <a:ea typeface="新細明體" pitchFamily="18" charset="-120"/>
              </a:defRPr>
            </a:lvl1pPr>
            <a:lvl2pPr marL="742950" indent="-285750">
              <a:defRPr kumimoji="1" sz="3200">
                <a:solidFill>
                  <a:schemeClr val="tx1"/>
                </a:solidFill>
                <a:latin typeface="Calibri" pitchFamily="34" charset="0"/>
                <a:ea typeface="新細明體" pitchFamily="18" charset="-120"/>
              </a:defRPr>
            </a:lvl2pPr>
            <a:lvl3pPr marL="1143000" indent="-228600">
              <a:defRPr kumimoji="1" sz="3200">
                <a:solidFill>
                  <a:schemeClr val="tx1"/>
                </a:solidFill>
                <a:latin typeface="Calibri" pitchFamily="34" charset="0"/>
                <a:ea typeface="新細明體" pitchFamily="18" charset="-120"/>
              </a:defRPr>
            </a:lvl3pPr>
            <a:lvl4pPr marL="1600200" indent="-228600">
              <a:defRPr kumimoji="1" sz="3200">
                <a:solidFill>
                  <a:schemeClr val="tx1"/>
                </a:solidFill>
                <a:latin typeface="Calibri" pitchFamily="34" charset="0"/>
                <a:ea typeface="新細明體" pitchFamily="18" charset="-120"/>
              </a:defRPr>
            </a:lvl4pPr>
            <a:lvl5pPr marL="2057400" indent="-22860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3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420083532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字方塊 1"/>
          <p:cNvSpPr txBox="1">
            <a:spLocks noChangeArrowheads="1"/>
          </p:cNvSpPr>
          <p:nvPr/>
        </p:nvSpPr>
        <p:spPr bwMode="auto">
          <a:xfrm>
            <a:off x="323850" y="6276975"/>
            <a:ext cx="8418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資料來源：聯合新聞網。</a:t>
            </a:r>
            <a:r>
              <a:rPr kumimoji="1" lang="en-US" altLang="en-US" sz="1600" b="0" i="0" u="none" strike="noStrike" kern="1200" cap="none" spc="0" normalizeH="0" baseline="0" noProof="0" dirty="0">
                <a:ln>
                  <a:noFill/>
                </a:ln>
                <a:solidFill>
                  <a:prstClr val="black"/>
                </a:solidFill>
                <a:effectLst/>
                <a:uLnTx/>
                <a:uFillTx/>
                <a:latin typeface="Calibri" pitchFamily="34" charset="0"/>
                <a:ea typeface="微軟正黑體" pitchFamily="34" charset="-120"/>
                <a:cs typeface="Times New Roman" pitchFamily="18" charset="0"/>
              </a:rPr>
              <a:t>http://udn.com/news/story/7314/1175233</a:t>
            </a:r>
            <a:endParaRPr kumimoji="1" lang="zh-TW" altLang="en-US" sz="1600" b="0" i="0" u="none" strike="noStrike" kern="1200" cap="none" spc="0" normalizeH="0" baseline="0" noProof="0" dirty="0">
              <a:ln>
                <a:noFill/>
              </a:ln>
              <a:solidFill>
                <a:prstClr val="black"/>
              </a:solidFill>
              <a:effectLst/>
              <a:uLnTx/>
              <a:uFillTx/>
              <a:latin typeface="Calibri" pitchFamily="34" charset="0"/>
              <a:ea typeface="微軟正黑體" pitchFamily="34" charset="-120"/>
              <a:cs typeface="Times New Roman" pitchFamily="18" charset="0"/>
            </a:endParaRPr>
          </a:p>
        </p:txBody>
      </p:sp>
      <p:pic>
        <p:nvPicPr>
          <p:cNvPr id="33795" name="Picture 3" descr="Capture_2015_09_13_20_42_26_64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324" y="765175"/>
            <a:ext cx="8817564" cy="532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ChangeArrowheads="1"/>
          </p:cNvSpPr>
          <p:nvPr/>
        </p:nvSpPr>
        <p:spPr bwMode="auto">
          <a:xfrm>
            <a:off x="329542" y="620689"/>
            <a:ext cx="3018322" cy="1296143"/>
          </a:xfrm>
          <a:prstGeom prst="rect">
            <a:avLst/>
          </a:prstGeom>
          <a:noFill/>
          <a:ln w="38100">
            <a:solidFill>
              <a:srgbClr val="FF0000"/>
            </a:solidFill>
            <a:miter lim="800000"/>
            <a:headEnd/>
            <a:tailEnd/>
          </a:ln>
          <a:effectLst>
            <a:prstShdw prst="shdw17" dist="17961" dir="2700000">
              <a:srgbClr val="990000">
                <a:alpha val="50000"/>
              </a:srgbClr>
            </a:prst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sz="3200">
                <a:solidFill>
                  <a:schemeClr val="tx1"/>
                </a:solidFill>
                <a:latin typeface="Calibri" pitchFamily="34" charset="0"/>
                <a:ea typeface="新細明體" pitchFamily="18" charset="-120"/>
              </a:defRPr>
            </a:lvl1pPr>
            <a:lvl2pPr marL="742950" indent="-285750">
              <a:defRPr kumimoji="1" sz="3200">
                <a:solidFill>
                  <a:schemeClr val="tx1"/>
                </a:solidFill>
                <a:latin typeface="Calibri" pitchFamily="34" charset="0"/>
                <a:ea typeface="新細明體" pitchFamily="18" charset="-120"/>
              </a:defRPr>
            </a:lvl2pPr>
            <a:lvl3pPr marL="1143000" indent="-228600">
              <a:defRPr kumimoji="1" sz="3200">
                <a:solidFill>
                  <a:schemeClr val="tx1"/>
                </a:solidFill>
                <a:latin typeface="Calibri" pitchFamily="34" charset="0"/>
                <a:ea typeface="新細明體" pitchFamily="18" charset="-120"/>
              </a:defRPr>
            </a:lvl3pPr>
            <a:lvl4pPr marL="1600200" indent="-228600">
              <a:defRPr kumimoji="1" sz="3200">
                <a:solidFill>
                  <a:schemeClr val="tx1"/>
                </a:solidFill>
                <a:latin typeface="Calibri" pitchFamily="34" charset="0"/>
                <a:ea typeface="新細明體" pitchFamily="18" charset="-120"/>
              </a:defRPr>
            </a:lvl4pPr>
            <a:lvl5pPr marL="2057400" indent="-22860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3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
        <p:nvSpPr>
          <p:cNvPr id="33797" name="Rectangle 5"/>
          <p:cNvSpPr>
            <a:spLocks noChangeArrowheads="1"/>
          </p:cNvSpPr>
          <p:nvPr/>
        </p:nvSpPr>
        <p:spPr bwMode="auto">
          <a:xfrm>
            <a:off x="434558" y="4437063"/>
            <a:ext cx="3417361" cy="503238"/>
          </a:xfrm>
          <a:prstGeom prst="rect">
            <a:avLst/>
          </a:prstGeom>
          <a:noFill/>
          <a:ln w="38100">
            <a:solidFill>
              <a:srgbClr val="FF0000"/>
            </a:solidFill>
            <a:miter lim="800000"/>
            <a:headEnd/>
            <a:tailEnd/>
          </a:ln>
          <a:effectLst>
            <a:prstShdw prst="shdw17" dist="17961" dir="2700000">
              <a:srgbClr val="990000">
                <a:alpha val="50000"/>
              </a:srgbClr>
            </a:prst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sz="3200">
                <a:solidFill>
                  <a:schemeClr val="tx1"/>
                </a:solidFill>
                <a:latin typeface="Calibri" pitchFamily="34" charset="0"/>
                <a:ea typeface="新細明體" pitchFamily="18" charset="-120"/>
              </a:defRPr>
            </a:lvl1pPr>
            <a:lvl2pPr marL="742950" indent="-285750">
              <a:defRPr kumimoji="1" sz="3200">
                <a:solidFill>
                  <a:schemeClr val="tx1"/>
                </a:solidFill>
                <a:latin typeface="Calibri" pitchFamily="34" charset="0"/>
                <a:ea typeface="新細明體" pitchFamily="18" charset="-120"/>
              </a:defRPr>
            </a:lvl2pPr>
            <a:lvl3pPr marL="1143000" indent="-228600">
              <a:defRPr kumimoji="1" sz="3200">
                <a:solidFill>
                  <a:schemeClr val="tx1"/>
                </a:solidFill>
                <a:latin typeface="Calibri" pitchFamily="34" charset="0"/>
                <a:ea typeface="新細明體" pitchFamily="18" charset="-120"/>
              </a:defRPr>
            </a:lvl3pPr>
            <a:lvl4pPr marL="1600200" indent="-228600">
              <a:defRPr kumimoji="1" sz="3200">
                <a:solidFill>
                  <a:schemeClr val="tx1"/>
                </a:solidFill>
                <a:latin typeface="Calibri" pitchFamily="34" charset="0"/>
                <a:ea typeface="新細明體" pitchFamily="18" charset="-120"/>
              </a:defRPr>
            </a:lvl4pPr>
            <a:lvl5pPr marL="2057400" indent="-22860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3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43746600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字方塊 1"/>
          <p:cNvSpPr txBox="1">
            <a:spLocks noChangeArrowheads="1"/>
          </p:cNvSpPr>
          <p:nvPr/>
        </p:nvSpPr>
        <p:spPr bwMode="auto">
          <a:xfrm>
            <a:off x="323850" y="6276975"/>
            <a:ext cx="8418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資料來源：聯合報。</a:t>
            </a:r>
            <a:r>
              <a:rPr kumimoji="1" lang="en-US" altLang="zh-TW"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104</a:t>
            </a:r>
            <a:r>
              <a:rPr kumimoji="1" lang="zh-TW" altLang="en-US"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年</a:t>
            </a:r>
            <a:r>
              <a:rPr kumimoji="1" lang="en-US" altLang="zh-TW"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12</a:t>
            </a:r>
            <a:r>
              <a:rPr kumimoji="1" lang="zh-TW" altLang="en-US"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月</a:t>
            </a:r>
            <a:r>
              <a:rPr kumimoji="1" lang="en-US" altLang="zh-TW"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02</a:t>
            </a:r>
            <a:r>
              <a:rPr kumimoji="1" lang="zh-TW" altLang="en-US"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日</a:t>
            </a:r>
            <a:endParaRPr kumimoji="1" lang="zh-TW" altLang="en-US" sz="1600" b="0" i="0" u="none" strike="noStrike" kern="1200" cap="none" spc="0" normalizeH="0" baseline="0" noProof="0" dirty="0">
              <a:ln>
                <a:noFill/>
              </a:ln>
              <a:solidFill>
                <a:prstClr val="black"/>
              </a:solidFill>
              <a:effectLst/>
              <a:uLnTx/>
              <a:uFillTx/>
              <a:latin typeface="Calibri" pitchFamily="34" charset="0"/>
              <a:ea typeface="微軟正黑體" pitchFamily="34" charset="-120"/>
              <a:cs typeface="Times New Roman" pitchFamily="18" charset="0"/>
            </a:endParaRPr>
          </a:p>
        </p:txBody>
      </p:sp>
      <p:pic>
        <p:nvPicPr>
          <p:cNvPr id="35843" name="Picture 3" descr="Capture_2015_12_04_18_27_11_96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825" y="549275"/>
            <a:ext cx="817245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9464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方塊 1"/>
          <p:cNvSpPr txBox="1">
            <a:spLocks noChangeArrowheads="1"/>
          </p:cNvSpPr>
          <p:nvPr/>
        </p:nvSpPr>
        <p:spPr bwMode="auto">
          <a:xfrm>
            <a:off x="179388" y="6521450"/>
            <a:ext cx="8418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資料來源：自由時報。</a:t>
            </a:r>
            <a:r>
              <a:rPr kumimoji="1" lang="en-US" altLang="zh-TW"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105</a:t>
            </a:r>
            <a:r>
              <a:rPr kumimoji="1" lang="zh-TW" altLang="en-US"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年</a:t>
            </a:r>
            <a:r>
              <a:rPr kumimoji="1" lang="en-US" altLang="zh-TW"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7</a:t>
            </a:r>
            <a:r>
              <a:rPr kumimoji="1" lang="zh-TW" altLang="en-US"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月</a:t>
            </a:r>
            <a:r>
              <a:rPr kumimoji="1" lang="en-US" altLang="zh-TW"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5</a:t>
            </a:r>
            <a:r>
              <a:rPr kumimoji="1" lang="zh-TW" altLang="en-US" sz="1600" b="0"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Times New Roman" pitchFamily="18" charset="0"/>
              </a:rPr>
              <a:t>日</a:t>
            </a:r>
            <a:endParaRPr kumimoji="1" lang="zh-TW" altLang="en-US" sz="1600" b="0" i="0" u="none" strike="noStrike" kern="1200" cap="none" spc="0" normalizeH="0" baseline="0" noProof="0" dirty="0">
              <a:ln>
                <a:noFill/>
              </a:ln>
              <a:solidFill>
                <a:prstClr val="black"/>
              </a:solidFill>
              <a:effectLst/>
              <a:uLnTx/>
              <a:uFillTx/>
              <a:latin typeface="Calibri" pitchFamily="34" charset="0"/>
              <a:ea typeface="微軟正黑體" pitchFamily="34" charset="-120"/>
              <a:cs typeface="Times New Roman" pitchFamily="18" charset="0"/>
            </a:endParaRPr>
          </a:p>
        </p:txBody>
      </p:sp>
      <p:pic>
        <p:nvPicPr>
          <p:cNvPr id="37891" name="Picture 3" descr="Capture_2016_09_10_00_10_51_60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2180"/>
            <a:ext cx="8964613"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59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hape 615"/>
          <p:cNvSpPr>
            <a:spLocks noGrp="1"/>
          </p:cNvSpPr>
          <p:nvPr>
            <p:ph type="body" idx="4294967295"/>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charset="0"/>
              <a:buNone/>
            </a:pPr>
            <a:r>
              <a:rPr lang="zh-TW" altLang="zh-TW" sz="3400">
                <a:solidFill>
                  <a:srgbClr val="6600CC"/>
                </a:solidFill>
                <a:latin typeface="Arial" charset="0"/>
                <a:cs typeface="Arial" charset="0"/>
                <a:sym typeface="Arial" charset="0"/>
              </a:rPr>
              <a:t>    </a:t>
            </a:r>
          </a:p>
          <a:p>
            <a:pPr eaLnBrk="1" hangingPunct="1">
              <a:lnSpc>
                <a:spcPct val="80000"/>
              </a:lnSpc>
              <a:spcBef>
                <a:spcPts val="575"/>
              </a:spcBef>
              <a:buClr>
                <a:srgbClr val="000000"/>
              </a:buClr>
              <a:buSzPct val="25000"/>
              <a:buFont typeface="Arial" charset="0"/>
              <a:buNone/>
            </a:pPr>
            <a:r>
              <a:rPr lang="zh-TW" altLang="zh-TW" sz="2900">
                <a:solidFill>
                  <a:srgbClr val="000000"/>
                </a:solidFill>
                <a:latin typeface="Arial" charset="0"/>
                <a:cs typeface="Arial" charset="0"/>
                <a:sym typeface="Arial" charset="0"/>
              </a:rPr>
              <a:t>  </a:t>
            </a:r>
          </a:p>
          <a:p>
            <a:pPr eaLnBrk="1" hangingPunct="1">
              <a:buFontTx/>
              <a:buBlip>
                <a:blip r:embed="rId3"/>
              </a:buBlip>
            </a:pPr>
            <a:endParaRPr lang="zh-TW" altLang="zh-TW">
              <a:latin typeface="標楷體" pitchFamily="65" charset="-120"/>
              <a:ea typeface="標楷體" pitchFamily="65" charset="-120"/>
            </a:endParaRPr>
          </a:p>
        </p:txBody>
      </p:sp>
      <p:sp>
        <p:nvSpPr>
          <p:cNvPr id="192514" name="Shape 616"/>
          <p:cNvSpPr>
            <a:spLocks noChangeArrowheads="1"/>
          </p:cNvSpPr>
          <p:nvPr/>
        </p:nvSpPr>
        <p:spPr bwMode="auto">
          <a:xfrm>
            <a:off x="0" y="908050"/>
            <a:ext cx="9144000" cy="504825"/>
          </a:xfrm>
          <a:prstGeom prst="rect">
            <a:avLst/>
          </a:prstGeom>
          <a:solidFill>
            <a:srgbClr val="FFCCFF"/>
          </a:solidFill>
          <a:ln w="25400">
            <a:solidFill>
              <a:srgbClr val="FF33CC"/>
            </a:solidFill>
            <a:round/>
            <a:headEnd/>
            <a:tailEnd/>
          </a:ln>
        </p:spPr>
        <p:txBody>
          <a:bodyPr lIns="91425" tIns="45700" rIns="91425" bIns="45700" anchor="ctr"/>
          <a:lstStyle/>
          <a:p>
            <a:pPr marL="165100" marR="0" lvl="0" indent="-165100" algn="just" defTabSz="914400" rtl="0" eaLnBrk="1" fontAlgn="base" latinLnBrk="0" hangingPunct="1">
              <a:lnSpc>
                <a:spcPct val="100000"/>
              </a:lnSpc>
              <a:spcBef>
                <a:spcPct val="0"/>
              </a:spcBef>
              <a:spcAft>
                <a:spcPct val="0"/>
              </a:spcAft>
              <a:buClrTx/>
              <a:buSzPct val="25000"/>
              <a:buFontTx/>
              <a:buNone/>
              <a:tabLst/>
              <a:defRPr/>
            </a:pPr>
            <a:r>
              <a:rPr kumimoji="1" lang="zh-TW" altLang="zh-TW" sz="2800" b="1" i="0" u="none" strike="noStrike" kern="1200" cap="none" spc="0" normalizeH="0" baseline="0" noProof="0">
                <a:ln>
                  <a:noFill/>
                </a:ln>
                <a:solidFill>
                  <a:srgbClr val="C00000"/>
                </a:solidFill>
                <a:effectLst/>
                <a:uLnTx/>
                <a:uFillTx/>
                <a:latin typeface="Calibri" pitchFamily="34" charset="0"/>
                <a:ea typeface="新細明體" charset="-120"/>
                <a:cs typeface="Arial" charset="0"/>
                <a:sym typeface="Arial" charset="0"/>
              </a:rPr>
              <a:t>❖</a:t>
            </a:r>
            <a:r>
              <a:rPr kumimoji="1" lang="zh-TW" altLang="zh-TW" sz="2800" b="1"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如何進行適性生涯規劃</a:t>
            </a:r>
          </a:p>
        </p:txBody>
      </p:sp>
      <p:sp>
        <p:nvSpPr>
          <p:cNvPr id="192515" name="Shape 617"/>
          <p:cNvSpPr>
            <a:spLocks noChangeArrowheads="1"/>
          </p:cNvSpPr>
          <p:nvPr/>
        </p:nvSpPr>
        <p:spPr bwMode="auto">
          <a:xfrm>
            <a:off x="1187450" y="1614488"/>
            <a:ext cx="6702425" cy="5089525"/>
          </a:xfrm>
          <a:prstGeom prst="rect">
            <a:avLst/>
          </a:prstGeom>
          <a:blipFill dpi="0" rotWithShape="1">
            <a:blip r:embed="rId4" cstate="screen"/>
            <a:srcRect/>
            <a:stretch>
              <a:fillRect/>
            </a:stretch>
          </a:blip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
        <p:nvSpPr>
          <p:cNvPr id="192516" name="Shape 618"/>
          <p:cNvSpPr>
            <a:spLocks noChangeArrowheads="1"/>
          </p:cNvSpPr>
          <p:nvPr/>
        </p:nvSpPr>
        <p:spPr bwMode="auto">
          <a:xfrm>
            <a:off x="2051050" y="6518275"/>
            <a:ext cx="5832475" cy="366713"/>
          </a:xfrm>
          <a:prstGeom prst="rect">
            <a:avLst/>
          </a:prstGeom>
          <a:noFill/>
          <a:ln w="9525">
            <a:noFill/>
            <a:miter lim="800000"/>
            <a:headEnd/>
            <a:tailEnd/>
          </a:ln>
        </p:spPr>
        <p:txBody>
          <a:bodyPr lIns="91425" tIns="45700" rIns="91425" bIns="45700"/>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1" lang="zh-TW" altLang="zh-TW" sz="12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資料來源</a:t>
            </a:r>
            <a:r>
              <a:rPr kumimoji="1" lang="zh-TW" altLang="zh-TW" sz="18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a:t>
            </a:r>
            <a:r>
              <a:rPr kumimoji="1" lang="zh-TW" altLang="zh-TW" sz="12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http://hope.nyc.gov.tw/career.php?mod=15&amp;cid=1&amp;id=33&amp;ms=1</a:t>
            </a:r>
          </a:p>
        </p:txBody>
      </p:sp>
      <p:sp>
        <p:nvSpPr>
          <p:cNvPr id="192517" name="Shape 619"/>
          <p:cNvSpPr txBox="1">
            <a:spLocks noChangeArrowheads="1"/>
          </p:cNvSpPr>
          <p:nvPr/>
        </p:nvSpPr>
        <p:spPr bwMode="auto">
          <a:xfrm>
            <a:off x="5584825" y="1844675"/>
            <a:ext cx="1651000" cy="762000"/>
          </a:xfrm>
          <a:prstGeom prst="rect">
            <a:avLst/>
          </a:prstGeom>
          <a:solidFill>
            <a:srgbClr val="FFC000"/>
          </a:solidFill>
          <a:ln w="9525">
            <a:noFill/>
            <a:miter lim="800000"/>
            <a:headEnd/>
            <a:tailEnd/>
          </a:ln>
        </p:spPr>
        <p:txBody>
          <a:bodyPr lIns="91425" tIns="45700" rIns="91425" bIns="45700"/>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22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個人特質的</a:t>
            </a:r>
          </a:p>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22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澄清與了解</a:t>
            </a:r>
          </a:p>
        </p:txBody>
      </p:sp>
      <p:sp>
        <p:nvSpPr>
          <p:cNvPr id="192518" name="Shape 620"/>
          <p:cNvSpPr txBox="1">
            <a:spLocks noChangeArrowheads="1"/>
          </p:cNvSpPr>
          <p:nvPr/>
        </p:nvSpPr>
        <p:spPr bwMode="auto">
          <a:xfrm>
            <a:off x="7380288" y="4532313"/>
            <a:ext cx="1619250" cy="762000"/>
          </a:xfrm>
          <a:prstGeom prst="rect">
            <a:avLst/>
          </a:prstGeom>
          <a:solidFill>
            <a:srgbClr val="FF5050"/>
          </a:solidFill>
          <a:ln w="9525">
            <a:noFill/>
            <a:miter lim="800000"/>
            <a:headEnd/>
            <a:tailEnd/>
          </a:ln>
        </p:spPr>
        <p:txBody>
          <a:bodyPr lIns="91425" tIns="45700" rIns="91425" bIns="45700"/>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22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教育與職業</a:t>
            </a:r>
          </a:p>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22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資料的提供</a:t>
            </a:r>
          </a:p>
        </p:txBody>
      </p:sp>
      <p:sp>
        <p:nvSpPr>
          <p:cNvPr id="192519" name="Shape 621"/>
          <p:cNvSpPr txBox="1">
            <a:spLocks noChangeArrowheads="1"/>
          </p:cNvSpPr>
          <p:nvPr/>
        </p:nvSpPr>
        <p:spPr bwMode="auto">
          <a:xfrm>
            <a:off x="215900" y="4508500"/>
            <a:ext cx="1619250" cy="762000"/>
          </a:xfrm>
          <a:prstGeom prst="rect">
            <a:avLst/>
          </a:prstGeom>
          <a:solidFill>
            <a:srgbClr val="92D050"/>
          </a:solidFill>
          <a:ln w="9525">
            <a:noFill/>
            <a:miter lim="800000"/>
            <a:headEnd/>
            <a:tailEnd/>
          </a:ln>
        </p:spPr>
        <p:txBody>
          <a:bodyPr lIns="91425" tIns="45700" rIns="91425" bIns="45700"/>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22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個人與環境關係的協調</a:t>
            </a:r>
          </a:p>
        </p:txBody>
      </p:sp>
      <p:sp>
        <p:nvSpPr>
          <p:cNvPr id="192520" name="Shape 622"/>
          <p:cNvSpPr>
            <a:spLocks noChangeArrowheads="1"/>
          </p:cNvSpPr>
          <p:nvPr/>
        </p:nvSpPr>
        <p:spPr bwMode="auto">
          <a:xfrm flipH="1">
            <a:off x="2268538" y="188913"/>
            <a:ext cx="6875462" cy="576262"/>
          </a:xfrm>
          <a:prstGeom prst="homePlate">
            <a:avLst>
              <a:gd name="adj" fmla="val 49989"/>
            </a:avLst>
          </a:prstGeom>
          <a:solidFill>
            <a:srgbClr val="92D050"/>
          </a:solidFill>
          <a:ln w="25400">
            <a:solidFill>
              <a:srgbClr val="006600"/>
            </a:solidFill>
            <a:round/>
            <a:headEnd/>
            <a:tailEnd/>
          </a:ln>
        </p:spPr>
        <p:txBody>
          <a:bodyPr lIns="91425" tIns="45700" rIns="91425" bIns="45700"/>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3000" b="1"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協助孩子適性入學</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zh-TW" sz="18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1712869332"/>
      </p:ext>
    </p:extLst>
  </p:cSld>
  <p:clrMapOvr>
    <a:masterClrMapping/>
  </p:clrMapOvr>
  <p:transition spd="slow">
    <p:cut/>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idx="4294967295"/>
          </p:nvPr>
        </p:nvSpPr>
        <p:spPr>
          <a:xfrm>
            <a:off x="457200" y="692150"/>
            <a:ext cx="8229600" cy="725488"/>
          </a:xfrm>
        </p:spPr>
        <p:txBody>
          <a:bodyPr/>
          <a:lstStyle/>
          <a:p>
            <a:r>
              <a:rPr lang="zh-TW" altLang="en-US" sz="4000">
                <a:latin typeface="標楷體" pitchFamily="65" charset="-120"/>
                <a:ea typeface="標楷體" pitchFamily="65" charset="-120"/>
              </a:rPr>
              <a:t>性向測驗  攻其不備</a:t>
            </a:r>
          </a:p>
        </p:txBody>
      </p:sp>
      <p:sp>
        <p:nvSpPr>
          <p:cNvPr id="39939" name="投影片編號版面配置區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zh-TW" altLang="en-US" sz="1400" b="1"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pic>
        <p:nvPicPr>
          <p:cNvPr id="39940" name="Picture 2">
            <a:hlinkClick r:id="rId3" action="ppaction://hlinkfile"/>
          </p:cNvPr>
          <p:cNvPicPr>
            <a:picLocks noGrp="1" noChangeAspect="1" noChangeArrowheads="1"/>
          </p:cNvPicPr>
          <p:nvPr>
            <p:ph idx="4294967295"/>
          </p:nvPr>
        </p:nvPicPr>
        <p:blipFill>
          <a:blip r:embed="rId4" cstate="screen">
            <a:extLst>
              <a:ext uri="{28A0092B-C50C-407E-A947-70E740481C1C}">
                <a14:useLocalDpi xmlns:a14="http://schemas.microsoft.com/office/drawing/2010/main"/>
              </a:ext>
            </a:extLst>
          </a:blip>
          <a:srcRect/>
          <a:stretch>
            <a:fillRect/>
          </a:stretch>
        </p:blipFill>
        <p:spPr>
          <a:xfrm>
            <a:off x="468313" y="1628775"/>
            <a:ext cx="3186112" cy="47418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3779838" y="1628775"/>
            <a:ext cx="5364162" cy="510909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180975" marR="0" lvl="0" indent="-180975" algn="just" defTabSz="914400" rtl="0" eaLnBrk="1" fontAlgn="base" latinLnBrk="0" hangingPunct="1">
              <a:lnSpc>
                <a:spcPct val="100000"/>
              </a:lnSpc>
              <a:spcBef>
                <a:spcPts val="600"/>
              </a:spcBef>
              <a:spcAft>
                <a:spcPts val="600"/>
              </a:spcAft>
              <a:buClrTx/>
              <a:buSzTx/>
              <a:buFont typeface="Arial" pitchFamily="34" charset="0"/>
              <a:buChar char="•"/>
              <a:tabLst/>
              <a:defRPr/>
            </a:pP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真實故事，被人戲謔的稱為</a:t>
            </a:r>
            <a:r>
              <a:rPr kumimoji="1" lang="en-US" altLang="zh-TW"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Big Mike</a:t>
            </a: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的大傢伙，外型巨大、成績低落，在性向測驗時，居然在</a:t>
            </a:r>
            <a:r>
              <a:rPr kumimoji="1" lang="en-US" altLang="zh-TW"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a:t>
            </a: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保護本能</a:t>
            </a:r>
            <a:r>
              <a:rPr kumimoji="1" lang="en-US" altLang="zh-TW"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a:t>
            </a: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的部分拿到</a:t>
            </a:r>
            <a:r>
              <a:rPr kumimoji="1" lang="en-US" altLang="zh-TW"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98</a:t>
            </a: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分的高分</a:t>
            </a:r>
            <a:r>
              <a:rPr kumimoji="1" lang="en-US" altLang="zh-TW"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a:t>
            </a: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特別是相對其他只有個位數的性向機能方面。</a:t>
            </a:r>
            <a:endParaRPr kumimoji="1" lang="en-US" altLang="zh-TW"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endParaRPr>
          </a:p>
          <a:p>
            <a:pPr marL="180975" marR="0" lvl="0" indent="-180975" algn="just" defTabSz="914400" rtl="0" eaLnBrk="1" fontAlgn="base" latinLnBrk="0" hangingPunct="1">
              <a:lnSpc>
                <a:spcPct val="100000"/>
              </a:lnSpc>
              <a:spcBef>
                <a:spcPts val="600"/>
              </a:spcBef>
              <a:spcAft>
                <a:spcPts val="600"/>
              </a:spcAft>
              <a:buClrTx/>
              <a:buSzTx/>
              <a:buFont typeface="Arial" pitchFamily="34" charset="0"/>
              <a:buChar char="•"/>
              <a:tabLst/>
              <a:defRPr/>
            </a:pP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所以</a:t>
            </a:r>
            <a:r>
              <a:rPr kumimoji="1" lang="en-US" altLang="zh-TW"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Mike</a:t>
            </a: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就像是璞玉，</a:t>
            </a:r>
            <a:r>
              <a:rPr kumimoji="1" lang="zh-TW" altLang="en-US" sz="2400" b="1" i="0" u="none" strike="noStrike" kern="1200" cap="none" spc="0" normalizeH="0" baseline="0" noProof="0" dirty="0">
                <a:ln>
                  <a:noFill/>
                </a:ln>
                <a:solidFill>
                  <a:srgbClr val="0000FF"/>
                </a:solidFill>
                <a:effectLst/>
                <a:uLnTx/>
                <a:uFillTx/>
                <a:latin typeface="標楷體" pitchFamily="65" charset="-120"/>
                <a:ea typeface="標楷體" pitchFamily="65" charset="-120"/>
                <a:cs typeface="+mn-cs"/>
              </a:rPr>
              <a:t>他的低成就是因為沒有機會被開發</a:t>
            </a: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a:t>
            </a:r>
            <a:r>
              <a:rPr kumimoji="1" lang="zh-TW" altLang="en-US" sz="28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當老師能夠仔細去探索，找到方法去對待他，他的成績就能從</a:t>
            </a:r>
            <a:r>
              <a:rPr kumimoji="1" lang="en-US" altLang="zh-TW" sz="28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0</a:t>
            </a:r>
            <a:r>
              <a:rPr kumimoji="1" lang="zh-TW" altLang="en-US" sz="28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分→</a:t>
            </a:r>
            <a:r>
              <a:rPr kumimoji="1" lang="en-US" altLang="zh-TW" sz="28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rPr>
              <a:t>C→A</a:t>
            </a: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a:t>
            </a:r>
            <a:endParaRPr kumimoji="1" lang="en-US" altLang="zh-TW"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endParaRPr>
          </a:p>
          <a:p>
            <a:pPr marL="180975" marR="0" lvl="0" indent="-180975" algn="just" defTabSz="914400" rtl="0" eaLnBrk="1" fontAlgn="base" latinLnBrk="0" hangingPunct="1">
              <a:lnSpc>
                <a:spcPct val="100000"/>
              </a:lnSpc>
              <a:spcBef>
                <a:spcPts val="600"/>
              </a:spcBef>
              <a:spcAft>
                <a:spcPts val="600"/>
              </a:spcAft>
              <a:buClrTx/>
              <a:buSzTx/>
              <a:buFont typeface="Arial" pitchFamily="34" charset="0"/>
              <a:buChar char="•"/>
              <a:tabLst/>
              <a:defRPr/>
            </a:pPr>
            <a:r>
              <a:rPr kumimoji="1" lang="en-US" altLang="zh-TW"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Mike</a:t>
            </a: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找到自信心，學業逐步成長，同時發揮天賦，最終在美式足球賽中成為知名明星選手，並開始一帆風順的人生，最後還加入</a:t>
            </a:r>
            <a:r>
              <a:rPr kumimoji="1" lang="en-US" altLang="zh-TW"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NFL</a:t>
            </a:r>
            <a:r>
              <a:rPr kumimoji="1" lang="zh-TW" altLang="en-US" sz="22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巴爾地摩烏鴉隊。</a:t>
            </a:r>
          </a:p>
        </p:txBody>
      </p:sp>
      <p:sp>
        <p:nvSpPr>
          <p:cNvPr id="39942" name="五邊形 17"/>
          <p:cNvSpPr>
            <a:spLocks noChangeArrowheads="1"/>
          </p:cNvSpPr>
          <p:nvPr/>
        </p:nvSpPr>
        <p:spPr bwMode="auto">
          <a:xfrm flipH="1">
            <a:off x="2268538" y="0"/>
            <a:ext cx="6875462" cy="576263"/>
          </a:xfrm>
          <a:prstGeom prst="homePlate">
            <a:avLst>
              <a:gd name="adj" fmla="val 49989"/>
            </a:avLst>
          </a:prstGeom>
          <a:solidFill>
            <a:srgbClr val="FFC000"/>
          </a:solidFill>
          <a:ln w="25400" algn="ctr">
            <a:solidFill>
              <a:srgbClr val="FF6600"/>
            </a:solidFill>
            <a:round/>
            <a:headEnd/>
            <a:tailEnd/>
          </a:ln>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000" b="1" i="0" u="none" strike="noStrike" kern="1200" cap="none" spc="0" normalizeH="0" baseline="0" noProof="0">
                <a:ln>
                  <a:noFill/>
                </a:ln>
                <a:solidFill>
                  <a:prstClr val="black"/>
                </a:solidFill>
                <a:effectLst/>
                <a:uLnTx/>
                <a:uFillTx/>
                <a:latin typeface="標楷體" pitchFamily="65" charset="-120"/>
                <a:ea typeface="標楷體" pitchFamily="65" charset="-120"/>
                <a:cs typeface="+mn-cs"/>
              </a:rPr>
              <a:t>十二年國民基本教育適性輔導作為</a:t>
            </a:r>
            <a:endParaRPr kumimoji="1" lang="zh-TW" altLang="en-US" sz="2600" b="1" i="0" u="none" strike="noStrike" kern="1200" cap="none" spc="0" normalizeH="0" baseline="0" noProof="0">
              <a:ln>
                <a:noFill/>
              </a:ln>
              <a:solidFill>
                <a:prstClr val="black"/>
              </a:solidFill>
              <a:effectLst/>
              <a:uLnTx/>
              <a:uFillTx/>
              <a:latin typeface="標楷體" pitchFamily="65" charset="-120"/>
              <a:ea typeface="標楷體"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1200" cap="none" spc="0" normalizeH="0" baseline="0" noProof="0">
              <a:ln>
                <a:noFill/>
              </a:ln>
              <a:solidFill>
                <a:prstClr val="black"/>
              </a:solidFill>
              <a:effectLst/>
              <a:uLnTx/>
              <a:uFillTx/>
              <a:latin typeface="標楷體" pitchFamily="65" charset="-120"/>
              <a:ea typeface="標楷體" pitchFamily="65" charset="-120"/>
              <a:cs typeface="+mn-cs"/>
            </a:endParaRPr>
          </a:p>
        </p:txBody>
      </p:sp>
    </p:spTree>
    <p:extLst>
      <p:ext uri="{BB962C8B-B14F-4D97-AF65-F5344CB8AC3E}">
        <p14:creationId xmlns:p14="http://schemas.microsoft.com/office/powerpoint/2010/main" val="323732360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學生」的圖片搜尋結果"/>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209000"/>
                    </a14:imgEffect>
                  </a14:imgLayer>
                </a14:imgProps>
              </a:ext>
              <a:ext uri="{28A0092B-C50C-407E-A947-70E740481C1C}">
                <a14:useLocalDpi xmlns:a14="http://schemas.microsoft.com/office/drawing/2010/main"/>
              </a:ext>
            </a:extLst>
          </a:blip>
          <a:srcRect/>
          <a:stretch>
            <a:fillRect/>
          </a:stretch>
        </p:blipFill>
        <p:spPr bwMode="auto">
          <a:xfrm>
            <a:off x="4427984" y="4620637"/>
            <a:ext cx="4608512" cy="22386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6978" name="文字版面配置區 2"/>
          <p:cNvSpPr>
            <a:spLocks noGrp="1"/>
          </p:cNvSpPr>
          <p:nvPr>
            <p:ph type="body" idx="4294967295"/>
          </p:nvPr>
        </p:nvSpPr>
        <p:spPr>
          <a:xfrm>
            <a:off x="646932" y="764704"/>
            <a:ext cx="8497068" cy="4176464"/>
          </a:xfrm>
        </p:spPr>
        <p:txBody>
          <a:bodyPr anchor="t"/>
          <a:lstStyle/>
          <a:p>
            <a:pPr marL="0" indent="0" eaLnBrk="1" hangingPunct="1">
              <a:buFont typeface="Arial" pitchFamily="34" charset="0"/>
              <a:buNone/>
            </a:pPr>
            <a:r>
              <a:rPr lang="zh-TW" altLang="en-US" sz="4800" b="1" dirty="0">
                <a:solidFill>
                  <a:srgbClr val="0000FF"/>
                </a:solidFill>
                <a:latin typeface="標楷體" pitchFamily="65" charset="-120"/>
                <a:ea typeface="標楷體" pitchFamily="65" charset="-120"/>
              </a:rPr>
              <a:t>唯有</a:t>
            </a:r>
            <a:r>
              <a:rPr lang="en-US" altLang="zh-TW" sz="4800" b="1" dirty="0">
                <a:solidFill>
                  <a:srgbClr val="0000FF"/>
                </a:solidFill>
              </a:rPr>
              <a:t>【</a:t>
            </a:r>
            <a:r>
              <a:rPr lang="zh-TW" altLang="en-US" sz="4800" b="1" dirty="0">
                <a:solidFill>
                  <a:srgbClr val="0000FF"/>
                </a:solidFill>
                <a:latin typeface="標楷體" pitchFamily="65" charset="-120"/>
                <a:ea typeface="標楷體" pitchFamily="65" charset="-120"/>
              </a:rPr>
              <a:t>適性揚才</a:t>
            </a:r>
            <a:r>
              <a:rPr lang="en-US" altLang="zh-TW" sz="4800" b="1" dirty="0">
                <a:solidFill>
                  <a:srgbClr val="0000FF"/>
                </a:solidFill>
              </a:rPr>
              <a:t>】</a:t>
            </a:r>
            <a:r>
              <a:rPr lang="zh-TW" altLang="en-US" sz="4800" b="1" dirty="0">
                <a:solidFill>
                  <a:srgbClr val="0000FF"/>
                </a:solidFill>
                <a:ea typeface="標楷體" pitchFamily="65" charset="-120"/>
              </a:rPr>
              <a:t>，</a:t>
            </a:r>
            <a:endParaRPr lang="en-US" altLang="zh-TW" sz="4800" b="1" dirty="0">
              <a:solidFill>
                <a:srgbClr val="0000FF"/>
              </a:solidFill>
              <a:ea typeface="標楷體" pitchFamily="65" charset="-120"/>
            </a:endParaRPr>
          </a:p>
          <a:p>
            <a:pPr marL="0" indent="0" eaLnBrk="1" hangingPunct="1">
              <a:buFont typeface="Arial" pitchFamily="34" charset="0"/>
              <a:buNone/>
            </a:pPr>
            <a:r>
              <a:rPr lang="zh-TW" altLang="en-US" sz="4800" b="1" dirty="0">
                <a:solidFill>
                  <a:srgbClr val="FF0000"/>
                </a:solidFill>
                <a:ea typeface="標楷體" pitchFamily="65" charset="-120"/>
              </a:rPr>
              <a:t>未來才能</a:t>
            </a:r>
            <a:r>
              <a:rPr lang="en-US" altLang="zh-TW" sz="4800" b="1" dirty="0">
                <a:solidFill>
                  <a:srgbClr val="FF0000"/>
                </a:solidFill>
              </a:rPr>
              <a:t>【</a:t>
            </a:r>
            <a:r>
              <a:rPr lang="zh-TW" altLang="en-US" sz="4800" b="1" dirty="0">
                <a:solidFill>
                  <a:srgbClr val="FF0000"/>
                </a:solidFill>
                <a:ea typeface="標楷體" pitchFamily="65" charset="-120"/>
              </a:rPr>
              <a:t>人盡其才</a:t>
            </a:r>
            <a:r>
              <a:rPr lang="en-US" altLang="zh-TW" sz="4800" b="1" dirty="0">
                <a:solidFill>
                  <a:srgbClr val="FF0000"/>
                </a:solidFill>
              </a:rPr>
              <a:t>】</a:t>
            </a:r>
            <a:r>
              <a:rPr lang="zh-TW" altLang="en-US" sz="4800" b="1" dirty="0">
                <a:solidFill>
                  <a:srgbClr val="FF0000"/>
                </a:solidFill>
                <a:ea typeface="標楷體" pitchFamily="65" charset="-120"/>
              </a:rPr>
              <a:t>。</a:t>
            </a:r>
          </a:p>
          <a:p>
            <a:pPr marL="0" indent="0" eaLnBrk="1" hangingPunct="1">
              <a:spcBef>
                <a:spcPts val="5400"/>
              </a:spcBef>
              <a:buFont typeface="Arial" pitchFamily="34" charset="0"/>
              <a:buNone/>
            </a:pPr>
            <a:r>
              <a:rPr lang="zh-TW" altLang="en-US" sz="4800" b="1" dirty="0">
                <a:solidFill>
                  <a:srgbClr val="0000FF"/>
                </a:solidFill>
                <a:ea typeface="標楷體" pitchFamily="65" charset="-120"/>
              </a:rPr>
              <a:t>孩子未必出類拔萃，</a:t>
            </a:r>
            <a:endParaRPr lang="en-US" altLang="zh-TW" sz="4800" b="1" dirty="0">
              <a:solidFill>
                <a:srgbClr val="0000FF"/>
              </a:solidFill>
              <a:ea typeface="標楷體" pitchFamily="65" charset="-120"/>
            </a:endParaRPr>
          </a:p>
          <a:p>
            <a:pPr marL="0" indent="0" eaLnBrk="1" hangingPunct="1">
              <a:buFont typeface="Arial" pitchFamily="34" charset="0"/>
              <a:buNone/>
            </a:pPr>
            <a:r>
              <a:rPr lang="zh-TW" altLang="en-US" sz="4800" b="1" dirty="0">
                <a:solidFill>
                  <a:srgbClr val="FF0000"/>
                </a:solidFill>
                <a:ea typeface="標楷體" pitchFamily="65" charset="-120"/>
              </a:rPr>
              <a:t>但必定獨一無二、與眾不同。</a:t>
            </a:r>
          </a:p>
        </p:txBody>
      </p:sp>
    </p:spTree>
    <p:extLst>
      <p:ext uri="{BB962C8B-B14F-4D97-AF65-F5344CB8AC3E}">
        <p14:creationId xmlns:p14="http://schemas.microsoft.com/office/powerpoint/2010/main" val="417562677"/>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2" descr="atin50"/>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02754" name="Rectangle 4"/>
          <p:cNvSpPr>
            <a:spLocks noChangeArrowheads="1"/>
          </p:cNvSpPr>
          <p:nvPr/>
        </p:nvSpPr>
        <p:spPr bwMode="auto">
          <a:xfrm>
            <a:off x="687388" y="5589588"/>
            <a:ext cx="3960812" cy="704850"/>
          </a:xfrm>
          <a:prstGeom prst="rect">
            <a:avLst/>
          </a:prstGeom>
          <a:noFill/>
          <a:ln w="9525">
            <a:noFill/>
            <a:miter lim="800000"/>
            <a:headEnd/>
            <a:tailEnd/>
          </a:ln>
        </p:spPr>
        <p:txBody>
          <a:bodyPr anchor="ctr"/>
          <a:lstStyle/>
          <a:p>
            <a:pPr algn="ctr"/>
            <a:r>
              <a:rPr kumimoji="0" lang="en-US" altLang="zh-TW" sz="4000" dirty="0">
                <a:solidFill>
                  <a:srgbClr val="C00000"/>
                </a:solidFill>
                <a:latin typeface="Calibri" pitchFamily="34" charset="0"/>
                <a:ea typeface="標楷體" pitchFamily="65" charset="-120"/>
              </a:rPr>
              <a:t>~</a:t>
            </a:r>
            <a:r>
              <a:rPr kumimoji="0" lang="zh-TW" altLang="en-US" sz="4000" dirty="0">
                <a:solidFill>
                  <a:srgbClr val="C00000"/>
                </a:solidFill>
                <a:latin typeface="Calibri" pitchFamily="34" charset="0"/>
                <a:ea typeface="標楷體" pitchFamily="65" charset="-120"/>
              </a:rPr>
              <a:t>謝謝您的聆聽</a:t>
            </a:r>
            <a:r>
              <a:rPr kumimoji="0" lang="en-US" altLang="zh-TW" sz="4000" dirty="0">
                <a:solidFill>
                  <a:srgbClr val="C00000"/>
                </a:solidFill>
                <a:latin typeface="Calibri" pitchFamily="34" charset="0"/>
                <a:ea typeface="標楷體" pitchFamily="65" charset="-120"/>
              </a:rPr>
              <a:t>~</a:t>
            </a:r>
            <a:endParaRPr kumimoji="0" lang="en-US" altLang="zh-TW" sz="2000" dirty="0">
              <a:solidFill>
                <a:srgbClr val="C00000"/>
              </a:solidFill>
              <a:latin typeface="Calibri" pitchFamily="34" charset="0"/>
            </a:endParaRPr>
          </a:p>
        </p:txBody>
      </p:sp>
      <p:sp>
        <p:nvSpPr>
          <p:cNvPr id="202755" name="Rectangle 2"/>
          <p:cNvSpPr txBox="1">
            <a:spLocks noChangeArrowheads="1"/>
          </p:cNvSpPr>
          <p:nvPr/>
        </p:nvSpPr>
        <p:spPr bwMode="auto">
          <a:xfrm>
            <a:off x="539750" y="908050"/>
            <a:ext cx="8218488" cy="1641475"/>
          </a:xfrm>
          <a:prstGeom prst="rect">
            <a:avLst/>
          </a:prstGeom>
          <a:noFill/>
          <a:ln w="9525">
            <a:noFill/>
            <a:miter lim="800000"/>
            <a:headEnd/>
            <a:tailEnd/>
          </a:ln>
        </p:spPr>
        <p:txBody>
          <a:bodyPr anchor="ctr"/>
          <a:lstStyle/>
          <a:p>
            <a:pPr algn="ctr"/>
            <a:r>
              <a:rPr kumimoji="0" lang="zh-TW" altLang="en-US" sz="4000">
                <a:solidFill>
                  <a:srgbClr val="CC0000"/>
                </a:solidFill>
                <a:latin typeface="標楷體" pitchFamily="65" charset="-120"/>
                <a:ea typeface="標楷體" pitchFamily="65" charset="-120"/>
              </a:rPr>
              <a:t>每個年輕生命都像一顆種子，</a:t>
            </a:r>
            <a:endParaRPr kumimoji="0" lang="en-US" altLang="zh-TW" sz="4000">
              <a:solidFill>
                <a:srgbClr val="CC0000"/>
              </a:solidFill>
              <a:latin typeface="標楷體" pitchFamily="65" charset="-120"/>
              <a:ea typeface="標楷體" pitchFamily="65" charset="-120"/>
            </a:endParaRPr>
          </a:p>
          <a:p>
            <a:pPr algn="ctr"/>
            <a:r>
              <a:rPr kumimoji="0" lang="zh-TW" altLang="en-US" sz="4000">
                <a:solidFill>
                  <a:srgbClr val="CC0000"/>
                </a:solidFill>
                <a:latin typeface="標楷體" pitchFamily="65" charset="-120"/>
                <a:ea typeface="標楷體" pitchFamily="65" charset="-120"/>
              </a:rPr>
              <a:t>只要土壤對了，種子就能發芽</a:t>
            </a:r>
            <a:br>
              <a:rPr kumimoji="0" lang="zh-TW" altLang="en-US" sz="4000">
                <a:solidFill>
                  <a:srgbClr val="CC0000"/>
                </a:solidFill>
                <a:latin typeface="標楷體" pitchFamily="65" charset="-120"/>
                <a:ea typeface="標楷體" pitchFamily="65" charset="-120"/>
              </a:rPr>
            </a:br>
            <a:r>
              <a:rPr kumimoji="0" lang="en-US" altLang="zh-TW" sz="2000">
                <a:solidFill>
                  <a:schemeClr val="accent2"/>
                </a:solidFill>
                <a:latin typeface="標楷體" pitchFamily="65" charset="-120"/>
                <a:ea typeface="標楷體" pitchFamily="65" charset="-120"/>
              </a:rPr>
              <a:t>(</a:t>
            </a:r>
            <a:r>
              <a:rPr kumimoji="0" lang="zh-TW" altLang="en-US" sz="2000">
                <a:solidFill>
                  <a:schemeClr val="accent2"/>
                </a:solidFill>
                <a:latin typeface="標楷體" pitchFamily="65" charset="-120"/>
                <a:ea typeface="標楷體" pitchFamily="65" charset="-120"/>
              </a:rPr>
              <a:t>天下</a:t>
            </a:r>
            <a:r>
              <a:rPr kumimoji="0" lang="en-US" altLang="zh-TW" sz="2000">
                <a:solidFill>
                  <a:schemeClr val="accent2"/>
                </a:solidFill>
                <a:latin typeface="標楷體" pitchFamily="65" charset="-120"/>
                <a:ea typeface="標楷體" pitchFamily="65" charset="-120"/>
              </a:rPr>
              <a:t>,410</a:t>
            </a:r>
            <a:r>
              <a:rPr kumimoji="0" lang="zh-TW" altLang="en-US" sz="2000">
                <a:solidFill>
                  <a:schemeClr val="accent2"/>
                </a:solidFill>
                <a:latin typeface="標楷體" pitchFamily="65" charset="-120"/>
                <a:ea typeface="標楷體" pitchFamily="65" charset="-120"/>
              </a:rPr>
              <a:t>。</a:t>
            </a:r>
            <a:r>
              <a:rPr kumimoji="0" lang="en-US" altLang="zh-TW" sz="2000">
                <a:solidFill>
                  <a:schemeClr val="accent2"/>
                </a:solidFill>
                <a:latin typeface="標楷體" pitchFamily="65" charset="-120"/>
                <a:ea typeface="標楷體" pitchFamily="65" charset="-120"/>
              </a:rPr>
              <a:t>P.48)</a:t>
            </a:r>
          </a:p>
        </p:txBody>
      </p:sp>
    </p:spTree>
    <p:extLst>
      <p:ext uri="{BB962C8B-B14F-4D97-AF65-F5344CB8AC3E}">
        <p14:creationId xmlns:p14="http://schemas.microsoft.com/office/powerpoint/2010/main" val="320072346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學校」的圖片搜尋結果"/>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764704"/>
            <a:ext cx="9143999" cy="6088376"/>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pPr>
              <a:defRPr/>
            </a:pPr>
            <a:fld id="{BB9199D3-8569-4C08-9BDA-497527D70E4F}" type="slidenum">
              <a:rPr lang="zh-TW" altLang="en-US" smtClean="0"/>
              <a:pPr>
                <a:defRPr/>
              </a:pPr>
              <a:t>183</a:t>
            </a:fld>
            <a:endParaRPr lang="zh-TW" altLang="en-US"/>
          </a:p>
        </p:txBody>
      </p:sp>
      <p:sp>
        <p:nvSpPr>
          <p:cNvPr id="3" name="文字版面配置區 2"/>
          <p:cNvSpPr txBox="1">
            <a:spLocks/>
          </p:cNvSpPr>
          <p:nvPr/>
        </p:nvSpPr>
        <p:spPr>
          <a:xfrm>
            <a:off x="2555776" y="2309452"/>
            <a:ext cx="4896544" cy="2448272"/>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zh-TW" altLang="en-US" sz="6000" b="1" cap="all" dirty="0">
                <a:solidFill>
                  <a:srgbClr val="FF0000"/>
                </a:solidFill>
                <a:latin typeface="標楷體" pitchFamily="65" charset="-120"/>
                <a:ea typeface="標楷體" pitchFamily="65" charset="-120"/>
                <a:cs typeface="+mj-cs"/>
              </a:rPr>
              <a:t>簡報完畢</a:t>
            </a:r>
            <a:endParaRPr lang="en-US" altLang="zh-TW" sz="6000" b="1" cap="all" dirty="0">
              <a:solidFill>
                <a:srgbClr val="FF0000"/>
              </a:solidFill>
              <a:latin typeface="標楷體" pitchFamily="65" charset="-120"/>
              <a:ea typeface="標楷體" pitchFamily="65" charset="-120"/>
              <a:cs typeface="+mj-cs"/>
            </a:endParaRPr>
          </a:p>
          <a:p>
            <a:pPr algn="r">
              <a:buFont typeface="Arial" pitchFamily="34" charset="0"/>
              <a:buNone/>
              <a:defRPr/>
            </a:pPr>
            <a:r>
              <a:rPr lang="zh-TW" altLang="en-US" sz="6000" b="1" cap="all" dirty="0">
                <a:solidFill>
                  <a:srgbClr val="FF0000"/>
                </a:solidFill>
                <a:latin typeface="標楷體" pitchFamily="65" charset="-120"/>
                <a:ea typeface="標楷體" pitchFamily="65" charset="-120"/>
                <a:cs typeface="+mj-cs"/>
              </a:rPr>
              <a:t>敬請指教</a:t>
            </a:r>
          </a:p>
        </p:txBody>
      </p:sp>
    </p:spTree>
    <p:extLst>
      <p:ext uri="{BB962C8B-B14F-4D97-AF65-F5344CB8AC3E}">
        <p14:creationId xmlns:p14="http://schemas.microsoft.com/office/powerpoint/2010/main" val="618685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標題 1"/>
          <p:cNvSpPr>
            <a:spLocks noGrp="1"/>
          </p:cNvSpPr>
          <p:nvPr>
            <p:ph type="title" idx="4294967295"/>
          </p:nvPr>
        </p:nvSpPr>
        <p:spPr>
          <a:extLst/>
        </p:spPr>
        <p:txBody>
          <a:bodyPr/>
          <a:lstStyle/>
          <a:p>
            <a:pPr>
              <a:defRPr/>
            </a:pPr>
            <a:r>
              <a:rPr lang="zh-TW" altLang="en-US" sz="4800" dirty="0">
                <a:effectLst>
                  <a:glow rad="101600">
                    <a:srgbClr val="C00000">
                      <a:alpha val="40000"/>
                    </a:srgbClr>
                  </a:glow>
                </a:effectLst>
                <a:latin typeface="標楷體" pitchFamily="65" charset="-120"/>
                <a:ea typeface="標楷體" pitchFamily="65" charset="-120"/>
                <a:cs typeface="+mn-cs"/>
                <a:sym typeface="Wingdings"/>
              </a:rPr>
              <a:t>貼心提醒</a:t>
            </a:r>
            <a:r>
              <a:rPr lang="en-US" altLang="zh-TW" dirty="0">
                <a:latin typeface="Times New Roman" pitchFamily="18" charset="0"/>
                <a:ea typeface="標楷體" pitchFamily="65" charset="-120"/>
                <a:cs typeface="Times New Roman" pitchFamily="18" charset="0"/>
              </a:rPr>
              <a:t>-1</a:t>
            </a:r>
            <a:endParaRPr lang="zh-TW" altLang="en-US" dirty="0">
              <a:latin typeface="Times New Roman" pitchFamily="18" charset="0"/>
              <a:ea typeface="標楷體" pitchFamily="65" charset="-120"/>
              <a:cs typeface="Times New Roman" pitchFamily="18" charset="0"/>
            </a:endParaRPr>
          </a:p>
        </p:txBody>
      </p:sp>
      <p:sp>
        <p:nvSpPr>
          <p:cNvPr id="4" name="內容版面配置區 2"/>
          <p:cNvSpPr txBox="1">
            <a:spLocks/>
          </p:cNvSpPr>
          <p:nvPr/>
        </p:nvSpPr>
        <p:spPr>
          <a:xfrm>
            <a:off x="468313" y="1196975"/>
            <a:ext cx="8424862" cy="5040313"/>
          </a:xfrm>
          <a:prstGeom prst="rect">
            <a:avLst/>
          </a:prstGeom>
        </p:spPr>
        <p:txBody>
          <a:bodyPr lIns="36000" tIns="36000" rIns="36000" bIns="36000"/>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◆親子、親師間多溝通，別先入為主</a:t>
            </a: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600"/>
              </a:spcBef>
              <a:spcAft>
                <a:spcPts val="0"/>
              </a:spcAft>
              <a:buClrTx/>
              <a:buSzTx/>
              <a:buFontTx/>
              <a:buNone/>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a:t>
            </a:r>
            <a:r>
              <a:rPr kumimoji="0" lang="zh-TW" altLang="en-US"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多問、多看、多觀察</a:t>
            </a:r>
            <a:endParaRPr kumimoji="0" lang="en-US" altLang="zh-TW"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600"/>
              </a:spcBef>
              <a:spcAft>
                <a:spcPts val="0"/>
              </a:spcAft>
              <a:buClrTx/>
              <a:buSzTx/>
              <a:buFontTx/>
              <a:buNone/>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◆適合自己的科 </a:t>
            </a:r>
            <a:r>
              <a:rPr kumimoji="0" lang="en-US" altLang="zh-TW" sz="3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vs</a:t>
            </a:r>
            <a:r>
              <a:rPr kumimoji="0" lang="zh-TW" altLang="en-US" sz="3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 </a:t>
            </a: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讀得來的科</a:t>
            </a: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550863" algn="l" defTabSz="914400" rtl="0" eaLnBrk="1" fontAlgn="auto" latinLnBrk="0" hangingPunct="1">
              <a:lnSpc>
                <a:spcPct val="100000"/>
              </a:lnSpc>
              <a:spcBef>
                <a:spcPts val="0"/>
              </a:spcBef>
              <a:spcAft>
                <a:spcPts val="0"/>
              </a:spcAft>
              <a:buClrTx/>
              <a:buSzTx/>
              <a:buFontTx/>
              <a:buNone/>
              <a:tabLst/>
              <a:defRPr/>
            </a:pPr>
            <a:r>
              <a:rPr kumimoji="0" lang="zh-TW" altLang="en-US"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開心學習最重要</a:t>
            </a:r>
            <a:endParaRPr kumimoji="0" lang="en-US" altLang="zh-TW"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600"/>
              </a:spcBef>
              <a:spcAft>
                <a:spcPts val="0"/>
              </a:spcAft>
              <a:buClrTx/>
              <a:buSzTx/>
              <a:buFontTx/>
              <a:buNone/>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◆現在的選擇不代表未來就受侷限了</a:t>
            </a: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447675" marR="0" lvl="0" indent="-447675" algn="l" defTabSz="914400" rtl="0" eaLnBrk="1" fontAlgn="auto" latinLnBrk="0" hangingPunct="1">
              <a:lnSpc>
                <a:spcPct val="100000"/>
              </a:lnSpc>
              <a:spcBef>
                <a:spcPts val="600"/>
              </a:spcBef>
              <a:spcAft>
                <a:spcPts val="0"/>
              </a:spcAft>
              <a:buClrTx/>
              <a:buSzTx/>
              <a:buFontTx/>
              <a:buNone/>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a:t>
            </a:r>
            <a:r>
              <a:rPr kumimoji="0" lang="zh-TW" altLang="en-US" sz="3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我一定要唸什麼 </a:t>
            </a:r>
            <a:r>
              <a:rPr kumimoji="0" lang="zh-TW" altLang="en-US" sz="3400" b="1"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或</a:t>
            </a:r>
            <a:r>
              <a:rPr kumimoji="0" lang="zh-TW" altLang="en-US" sz="3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 </a:t>
            </a:r>
            <a:r>
              <a:rPr kumimoji="0" lang="zh-TW" altLang="en-US"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我可以唸什麼</a:t>
            </a:r>
            <a:endParaRPr kumimoji="0" lang="en-US" altLang="zh-TW"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335338" algn="l" defTabSz="914400" rtl="0" eaLnBrk="1" fontAlgn="auto" latinLnBrk="0" hangingPunct="1">
              <a:lnSpc>
                <a:spcPct val="100000"/>
              </a:lnSpc>
              <a:spcBef>
                <a:spcPts val="600"/>
              </a:spcBef>
              <a:spcAft>
                <a:spcPts val="0"/>
              </a:spcAft>
              <a:buClrTx/>
              <a:buSzTx/>
              <a:buFontTx/>
              <a:buNone/>
              <a:tabLst/>
              <a:defRPr/>
            </a:pPr>
            <a:r>
              <a:rPr kumimoji="0" lang="zh-TW" altLang="en-US" sz="3400" b="1"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或</a:t>
            </a:r>
            <a:r>
              <a:rPr kumimoji="0" lang="zh-TW" altLang="en-US" sz="3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 </a:t>
            </a: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只要不是什麼就好</a:t>
            </a: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p:txBody>
      </p:sp>
    </p:spTree>
    <p:extLst>
      <p:ext uri="{BB962C8B-B14F-4D97-AF65-F5344CB8AC3E}">
        <p14:creationId xmlns:p14="http://schemas.microsoft.com/office/powerpoint/2010/main" val="152000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p:nvPr>
        </p:nvSpPr>
        <p:spPr/>
        <p:txBody>
          <a:bodyPr/>
          <a:lstStyle/>
          <a:p>
            <a:pPr eaLnBrk="1" hangingPunct="1"/>
            <a:r>
              <a:rPr kumimoji="0" lang="zh-TW" altLang="en-US" sz="6000" b="1" dirty="0">
                <a:solidFill>
                  <a:srgbClr val="FF0000"/>
                </a:solidFill>
              </a:rPr>
              <a:t>宣導大綱</a:t>
            </a:r>
          </a:p>
        </p:txBody>
      </p:sp>
      <p:sp>
        <p:nvSpPr>
          <p:cNvPr id="4" name="Rectangle 3"/>
          <p:cNvSpPr txBox="1">
            <a:spLocks/>
          </p:cNvSpPr>
          <p:nvPr/>
        </p:nvSpPr>
        <p:spPr bwMode="auto">
          <a:xfrm>
            <a:off x="611560" y="1700808"/>
            <a:ext cx="8424936" cy="4103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一、十二年國民基本教育概述</a:t>
            </a:r>
          </a:p>
          <a:p>
            <a:pPr marL="0" indent="0">
              <a:buNone/>
            </a:pP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二、免學費方案</a:t>
            </a:r>
            <a:endParaRPr lang="en-US" altLang="zh-TW"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pP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三、適性入學宣導網路資源說明</a:t>
            </a:r>
            <a:endParaRPr lang="en-US" altLang="zh-TW"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pP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四、國中教育會考</a:t>
            </a:r>
            <a:endParaRPr lang="en-US" altLang="zh-TW"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pP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五、變更就學區申請</a:t>
            </a:r>
          </a:p>
          <a:p>
            <a:pPr marL="0" indent="0">
              <a:buNone/>
            </a:pP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六、花蓮區免試入學主要管道</a:t>
            </a:r>
            <a:endParaRPr lang="zh-TW" altLang="en-US"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pP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七、志願選填與適性輔導</a:t>
            </a:r>
            <a:endParaRPr lang="en-US" altLang="zh-TW"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pP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八、諮詢專線、其他網路資源</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標題 1"/>
          <p:cNvSpPr>
            <a:spLocks noGrp="1"/>
          </p:cNvSpPr>
          <p:nvPr>
            <p:ph type="title" idx="4294967295"/>
          </p:nvPr>
        </p:nvSpPr>
        <p:spPr>
          <a:extLst/>
        </p:spPr>
        <p:txBody>
          <a:bodyPr/>
          <a:lstStyle/>
          <a:p>
            <a:pPr>
              <a:defRPr/>
            </a:pPr>
            <a:r>
              <a:rPr lang="zh-TW" altLang="en-US" sz="4800" dirty="0">
                <a:effectLst>
                  <a:glow rad="101600">
                    <a:srgbClr val="C00000">
                      <a:alpha val="40000"/>
                    </a:srgbClr>
                  </a:glow>
                </a:effectLst>
                <a:latin typeface="標楷體" pitchFamily="65" charset="-120"/>
                <a:ea typeface="標楷體" pitchFamily="65" charset="-120"/>
                <a:cs typeface="+mn-cs"/>
                <a:sym typeface="Wingdings"/>
              </a:rPr>
              <a:t>貼心提醒</a:t>
            </a:r>
            <a:r>
              <a:rPr lang="en-US" altLang="zh-TW" dirty="0">
                <a:latin typeface="Times New Roman" pitchFamily="18" charset="0"/>
                <a:ea typeface="標楷體" pitchFamily="65" charset="-120"/>
                <a:cs typeface="Times New Roman" pitchFamily="18" charset="0"/>
              </a:rPr>
              <a:t>-2</a:t>
            </a:r>
            <a:endParaRPr lang="zh-TW" altLang="en-US" dirty="0">
              <a:latin typeface="Times New Roman" pitchFamily="18" charset="0"/>
              <a:ea typeface="標楷體" pitchFamily="65" charset="-120"/>
              <a:cs typeface="Times New Roman" pitchFamily="18" charset="0"/>
            </a:endParaRPr>
          </a:p>
        </p:txBody>
      </p:sp>
      <p:sp>
        <p:nvSpPr>
          <p:cNvPr id="4" name="內容版面配置區 2"/>
          <p:cNvSpPr txBox="1">
            <a:spLocks/>
          </p:cNvSpPr>
          <p:nvPr/>
        </p:nvSpPr>
        <p:spPr>
          <a:xfrm>
            <a:off x="468313" y="1196975"/>
            <a:ext cx="8424862" cy="5040313"/>
          </a:xfrm>
          <a:prstGeom prst="rect">
            <a:avLst/>
          </a:prstGeom>
        </p:spPr>
        <p:txBody>
          <a:bodyPr lIns="36000" tIns="36000" rIns="36000" bIns="36000"/>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◆孩子表現最好的是？什麼事情最投入？</a:t>
            </a: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1200"/>
              </a:spcBef>
              <a:spcAft>
                <a:spcPts val="0"/>
              </a:spcAft>
              <a:buClrTx/>
              <a:buSzTx/>
              <a:buFontTx/>
              <a:buNone/>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◆平時或假日最常做什麼？</a:t>
            </a: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1200"/>
              </a:spcBef>
              <a:spcAft>
                <a:spcPts val="0"/>
              </a:spcAft>
              <a:buClrTx/>
              <a:buSzTx/>
              <a:buFontTx/>
              <a:buNone/>
              <a:tabLst/>
              <a:defRPr/>
            </a:pP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1200"/>
              </a:spcBef>
              <a:spcAft>
                <a:spcPts val="0"/>
              </a:spcAft>
              <a:buClrTx/>
              <a:buSzTx/>
              <a:buFontTx/>
              <a:buNone/>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◆高中階段之後的未來想做什麼？</a:t>
            </a: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1200"/>
              </a:spcBef>
              <a:spcAft>
                <a:spcPts val="0"/>
              </a:spcAft>
              <a:buClrTx/>
              <a:buSzTx/>
              <a:buFontTx/>
              <a:buNone/>
              <a:tabLst/>
              <a:defRPr/>
            </a:pP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p:txBody>
      </p:sp>
      <p:sp>
        <p:nvSpPr>
          <p:cNvPr id="8" name="標題 1"/>
          <p:cNvSpPr txBox="1">
            <a:spLocks/>
          </p:cNvSpPr>
          <p:nvPr/>
        </p:nvSpPr>
        <p:spPr>
          <a:xfrm>
            <a:off x="432000" y="5445224"/>
            <a:ext cx="8136904" cy="864096"/>
          </a:xfrm>
          <a:prstGeom prst="rect">
            <a:avLst/>
          </a:prstGeom>
          <a:solidFill>
            <a:srgbClr val="E1FFFF"/>
          </a:solidFill>
          <a:ln w="19525" cap="flat" cmpd="sng" algn="ctr">
            <a:solidFill>
              <a:schemeClr val="bg1"/>
            </a:solidFill>
            <a:prstDash val="solid"/>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tIns="0" bIns="0" anchor="ctr">
            <a:scene3d>
              <a:camera prst="orthographicFront"/>
              <a:lightRig rig="threePt" dir="t"/>
            </a:scene3d>
            <a:sp3d>
              <a:bevelB w="0" h="0"/>
              <a:contourClr>
                <a:srgbClr val="1C5C90"/>
              </a:contourClr>
            </a:sp3d>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Segoe UI" pitchFamily="34" charset="0"/>
              </a:rPr>
              <a:t>性向、興趣與能力之間</a:t>
            </a:r>
          </a:p>
        </p:txBody>
      </p:sp>
      <p:grpSp>
        <p:nvGrpSpPr>
          <p:cNvPr id="2" name="群組 6"/>
          <p:cNvGrpSpPr/>
          <p:nvPr/>
        </p:nvGrpSpPr>
        <p:grpSpPr>
          <a:xfrm>
            <a:off x="971600" y="1808887"/>
            <a:ext cx="3600400" cy="612000"/>
            <a:chOff x="986313" y="1093731"/>
            <a:chExt cx="4292068" cy="698181"/>
          </a:xfrm>
          <a:scene3d>
            <a:camera prst="orthographicFront">
              <a:rot lat="0" lon="0" rev="0"/>
            </a:camera>
            <a:lightRig rig="contrasting" dir="t">
              <a:rot lat="0" lon="0" rev="1200000"/>
            </a:lightRig>
          </a:scene3d>
        </p:grpSpPr>
        <p:sp>
          <p:nvSpPr>
            <p:cNvPr id="13" name="圓角矩形 12"/>
            <p:cNvSpPr/>
            <p:nvPr/>
          </p:nvSpPr>
          <p:spPr>
            <a:xfrm>
              <a:off x="986313" y="1093731"/>
              <a:ext cx="4292068" cy="69818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圓角矩形 4"/>
            <p:cNvSpPr/>
            <p:nvPr/>
          </p:nvSpPr>
          <p:spPr>
            <a:xfrm>
              <a:off x="1020395" y="1127813"/>
              <a:ext cx="4223904" cy="630017"/>
            </a:xfrm>
            <a:prstGeom prst="rect">
              <a:avLst/>
            </a:prstGeom>
            <a:sp3d/>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marL="0" marR="0" lvl="0" indent="0" algn="l" defTabSz="1200150" rtl="0" eaLnBrk="1" fontAlgn="auto" latinLnBrk="0" hangingPunct="1">
                <a:lnSpc>
                  <a:spcPct val="90000"/>
                </a:lnSpc>
                <a:spcBef>
                  <a:spcPct val="0"/>
                </a:spcBef>
                <a:spcAft>
                  <a:spcPct val="35000"/>
                </a:spcAft>
                <a:buClrTx/>
                <a:buSzTx/>
                <a:buFontTx/>
                <a:buNone/>
                <a:tabLst/>
                <a:defRPr/>
              </a:pPr>
              <a:r>
                <a:rPr kumimoji="0" lang="zh-TW" altLang="en-US" sz="2700" b="0" i="0" u="none" strike="noStrike" kern="1200" cap="none" spc="0" normalizeH="0" baseline="0" noProof="0" dirty="0">
                  <a:ln>
                    <a:noFill/>
                  </a:ln>
                  <a:solidFill>
                    <a:prstClr val="white"/>
                  </a:solidFill>
                  <a:effectLst/>
                  <a:uLnTx/>
                  <a:uFillTx/>
                  <a:latin typeface="標楷體" pitchFamily="65" charset="-120"/>
                  <a:ea typeface="標楷體" pitchFamily="65" charset="-120"/>
                  <a:cs typeface="+mn-cs"/>
                </a:rPr>
                <a:t>學習的哪一領域（科）</a:t>
              </a:r>
            </a:p>
          </p:txBody>
        </p:sp>
      </p:grpSp>
      <p:grpSp>
        <p:nvGrpSpPr>
          <p:cNvPr id="3" name="群組 9"/>
          <p:cNvGrpSpPr/>
          <p:nvPr/>
        </p:nvGrpSpPr>
        <p:grpSpPr>
          <a:xfrm>
            <a:off x="4788024" y="1808888"/>
            <a:ext cx="3600000" cy="612000"/>
            <a:chOff x="986313" y="1809256"/>
            <a:chExt cx="4292068" cy="746460"/>
          </a:xfrm>
          <a:scene3d>
            <a:camera prst="orthographicFront">
              <a:rot lat="0" lon="0" rev="0"/>
            </a:camera>
            <a:lightRig rig="contrasting" dir="t">
              <a:rot lat="0" lon="0" rev="1200000"/>
            </a:lightRig>
          </a:scene3d>
        </p:grpSpPr>
        <p:sp>
          <p:nvSpPr>
            <p:cNvPr id="11" name="圓角矩形 10"/>
            <p:cNvSpPr/>
            <p:nvPr/>
          </p:nvSpPr>
          <p:spPr>
            <a:xfrm>
              <a:off x="986313" y="1809256"/>
              <a:ext cx="4292068" cy="7464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圓角矩形 6"/>
            <p:cNvSpPr/>
            <p:nvPr/>
          </p:nvSpPr>
          <p:spPr>
            <a:xfrm>
              <a:off x="1022752" y="1845695"/>
              <a:ext cx="4219190" cy="673582"/>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zh-TW" altLang="en-US" sz="2800" b="0" i="0" u="none" strike="noStrike" kern="1200" cap="none" spc="0" normalizeH="0" baseline="0" noProof="0" dirty="0">
                  <a:ln>
                    <a:noFill/>
                  </a:ln>
                  <a:solidFill>
                    <a:prstClr val="white"/>
                  </a:solidFill>
                  <a:effectLst/>
                  <a:uLnTx/>
                  <a:uFillTx/>
                  <a:latin typeface="標楷體" pitchFamily="65" charset="-120"/>
                  <a:ea typeface="標楷體" pitchFamily="65" charset="-120"/>
                  <a:cs typeface="+mn-cs"/>
                </a:rPr>
                <a:t>平時的哪一方面</a:t>
              </a:r>
            </a:p>
          </p:txBody>
        </p:sp>
      </p:grpSp>
      <p:grpSp>
        <p:nvGrpSpPr>
          <p:cNvPr id="5" name="群組 14"/>
          <p:cNvGrpSpPr/>
          <p:nvPr/>
        </p:nvGrpSpPr>
        <p:grpSpPr>
          <a:xfrm>
            <a:off x="971600" y="3068960"/>
            <a:ext cx="3600400" cy="612000"/>
            <a:chOff x="986313" y="1093731"/>
            <a:chExt cx="4292068" cy="698181"/>
          </a:xfrm>
          <a:scene3d>
            <a:camera prst="orthographicFront">
              <a:rot lat="0" lon="0" rev="0"/>
            </a:camera>
            <a:lightRig rig="contrasting" dir="t">
              <a:rot lat="0" lon="0" rev="1200000"/>
            </a:lightRig>
          </a:scene3d>
        </p:grpSpPr>
        <p:sp>
          <p:nvSpPr>
            <p:cNvPr id="16" name="圓角矩形 15"/>
            <p:cNvSpPr/>
            <p:nvPr/>
          </p:nvSpPr>
          <p:spPr>
            <a:xfrm>
              <a:off x="986313" y="1093731"/>
              <a:ext cx="4292068" cy="69818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圓角矩形 4"/>
            <p:cNvSpPr/>
            <p:nvPr/>
          </p:nvSpPr>
          <p:spPr>
            <a:xfrm>
              <a:off x="1020395" y="1127813"/>
              <a:ext cx="4223904" cy="630017"/>
            </a:xfrm>
            <a:prstGeom prst="rect">
              <a:avLst/>
            </a:prstGeom>
            <a:sp3d/>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marL="0" marR="0" lvl="0" indent="0" algn="l" defTabSz="1200150" rtl="0" eaLnBrk="1" fontAlgn="auto" latinLnBrk="0" hangingPunct="1">
                <a:lnSpc>
                  <a:spcPct val="90000"/>
                </a:lnSpc>
                <a:spcBef>
                  <a:spcPct val="0"/>
                </a:spcBef>
                <a:spcAft>
                  <a:spcPct val="35000"/>
                </a:spcAft>
                <a:buClrTx/>
                <a:buSzTx/>
                <a:buFontTx/>
                <a:buNone/>
                <a:tabLst/>
                <a:defRPr/>
              </a:pPr>
              <a:r>
                <a:rPr kumimoji="0" lang="zh-TW" altLang="en-US" sz="2700" b="0" i="0" u="none" strike="noStrike" kern="1200" cap="none" spc="0" normalizeH="0" baseline="0" noProof="0" dirty="0">
                  <a:ln>
                    <a:noFill/>
                  </a:ln>
                  <a:solidFill>
                    <a:prstClr val="white"/>
                  </a:solidFill>
                  <a:effectLst/>
                  <a:uLnTx/>
                  <a:uFillTx/>
                  <a:latin typeface="標楷體" pitchFamily="65" charset="-120"/>
                  <a:ea typeface="標楷體" pitchFamily="65" charset="-120"/>
                  <a:cs typeface="+mn-cs"/>
                </a:rPr>
                <a:t>通常獨自一人</a:t>
              </a:r>
            </a:p>
          </p:txBody>
        </p:sp>
      </p:grpSp>
      <p:grpSp>
        <p:nvGrpSpPr>
          <p:cNvPr id="6" name="群組 17"/>
          <p:cNvGrpSpPr/>
          <p:nvPr/>
        </p:nvGrpSpPr>
        <p:grpSpPr>
          <a:xfrm>
            <a:off x="4788024" y="3068961"/>
            <a:ext cx="3600000" cy="612000"/>
            <a:chOff x="986313" y="1809256"/>
            <a:chExt cx="4292068" cy="746460"/>
          </a:xfrm>
          <a:scene3d>
            <a:camera prst="orthographicFront">
              <a:rot lat="0" lon="0" rev="0"/>
            </a:camera>
            <a:lightRig rig="contrasting" dir="t">
              <a:rot lat="0" lon="0" rev="1200000"/>
            </a:lightRig>
          </a:scene3d>
        </p:grpSpPr>
        <p:sp>
          <p:nvSpPr>
            <p:cNvPr id="19" name="圓角矩形 18"/>
            <p:cNvSpPr/>
            <p:nvPr/>
          </p:nvSpPr>
          <p:spPr>
            <a:xfrm>
              <a:off x="986313" y="1809256"/>
              <a:ext cx="4292068" cy="7464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圓角矩形 6"/>
            <p:cNvSpPr/>
            <p:nvPr/>
          </p:nvSpPr>
          <p:spPr>
            <a:xfrm>
              <a:off x="1022752" y="1845695"/>
              <a:ext cx="4219190" cy="673582"/>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zh-TW" altLang="en-US" sz="2800" b="0" i="0" u="none" strike="noStrike" kern="1200" cap="none" spc="0" normalizeH="0" baseline="0" noProof="0" dirty="0">
                  <a:ln>
                    <a:noFill/>
                  </a:ln>
                  <a:solidFill>
                    <a:prstClr val="white"/>
                  </a:solidFill>
                  <a:effectLst/>
                  <a:uLnTx/>
                  <a:uFillTx/>
                  <a:latin typeface="標楷體" pitchFamily="65" charset="-120"/>
                  <a:ea typeface="標楷體" pitchFamily="65" charset="-120"/>
                  <a:cs typeface="+mn-cs"/>
                </a:rPr>
                <a:t>家人或同儕陪伴</a:t>
              </a:r>
            </a:p>
          </p:txBody>
        </p:sp>
      </p:grpSp>
      <p:grpSp>
        <p:nvGrpSpPr>
          <p:cNvPr id="7" name="群組 20"/>
          <p:cNvGrpSpPr/>
          <p:nvPr/>
        </p:nvGrpSpPr>
        <p:grpSpPr>
          <a:xfrm>
            <a:off x="971600" y="4437112"/>
            <a:ext cx="3600400" cy="612000"/>
            <a:chOff x="986313" y="1093731"/>
            <a:chExt cx="4292068" cy="698181"/>
          </a:xfrm>
          <a:scene3d>
            <a:camera prst="orthographicFront">
              <a:rot lat="0" lon="0" rev="0"/>
            </a:camera>
            <a:lightRig rig="contrasting" dir="t">
              <a:rot lat="0" lon="0" rev="1200000"/>
            </a:lightRig>
          </a:scene3d>
        </p:grpSpPr>
        <p:sp>
          <p:nvSpPr>
            <p:cNvPr id="22" name="圓角矩形 21"/>
            <p:cNvSpPr/>
            <p:nvPr/>
          </p:nvSpPr>
          <p:spPr>
            <a:xfrm>
              <a:off x="986313" y="1093731"/>
              <a:ext cx="4292068" cy="69818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圓角矩形 4"/>
            <p:cNvSpPr/>
            <p:nvPr/>
          </p:nvSpPr>
          <p:spPr>
            <a:xfrm>
              <a:off x="1020395" y="1127813"/>
              <a:ext cx="4223904" cy="630017"/>
            </a:xfrm>
            <a:prstGeom prst="rect">
              <a:avLst/>
            </a:prstGeom>
            <a:sp3d/>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marL="0" marR="0" lvl="0" indent="0" algn="l" defTabSz="1200150" rtl="0" eaLnBrk="1" fontAlgn="auto" latinLnBrk="0" hangingPunct="1">
                <a:lnSpc>
                  <a:spcPct val="90000"/>
                </a:lnSpc>
                <a:spcBef>
                  <a:spcPct val="0"/>
                </a:spcBef>
                <a:spcAft>
                  <a:spcPct val="35000"/>
                </a:spcAft>
                <a:buClrTx/>
                <a:buSzTx/>
                <a:buFontTx/>
                <a:buNone/>
                <a:tabLst/>
                <a:defRPr/>
              </a:pPr>
              <a:r>
                <a:rPr kumimoji="0" lang="zh-TW" altLang="en-US" sz="2700" b="0" i="0" u="none" strike="noStrike" kern="1200" cap="none" spc="0" normalizeH="0" baseline="0" noProof="0" dirty="0">
                  <a:ln>
                    <a:noFill/>
                  </a:ln>
                  <a:solidFill>
                    <a:prstClr val="white"/>
                  </a:solidFill>
                  <a:effectLst/>
                  <a:uLnTx/>
                  <a:uFillTx/>
                  <a:latin typeface="標楷體" pitchFamily="65" charset="-120"/>
                  <a:ea typeface="標楷體" pitchFamily="65" charset="-120"/>
                  <a:cs typeface="+mn-cs"/>
                </a:rPr>
                <a:t>自我照顧需求</a:t>
              </a:r>
            </a:p>
          </p:txBody>
        </p:sp>
      </p:grpSp>
      <p:grpSp>
        <p:nvGrpSpPr>
          <p:cNvPr id="9" name="群組 23"/>
          <p:cNvGrpSpPr/>
          <p:nvPr/>
        </p:nvGrpSpPr>
        <p:grpSpPr>
          <a:xfrm>
            <a:off x="4788024" y="4437113"/>
            <a:ext cx="3600000" cy="612000"/>
            <a:chOff x="986313" y="1809256"/>
            <a:chExt cx="4292068" cy="746460"/>
          </a:xfrm>
          <a:scene3d>
            <a:camera prst="orthographicFront">
              <a:rot lat="0" lon="0" rev="0"/>
            </a:camera>
            <a:lightRig rig="contrasting" dir="t">
              <a:rot lat="0" lon="0" rev="1200000"/>
            </a:lightRig>
          </a:scene3d>
        </p:grpSpPr>
        <p:sp>
          <p:nvSpPr>
            <p:cNvPr id="25" name="圓角矩形 24"/>
            <p:cNvSpPr/>
            <p:nvPr/>
          </p:nvSpPr>
          <p:spPr>
            <a:xfrm>
              <a:off x="986313" y="1809256"/>
              <a:ext cx="4292068" cy="7464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圓角矩形 6"/>
            <p:cNvSpPr/>
            <p:nvPr/>
          </p:nvSpPr>
          <p:spPr>
            <a:xfrm>
              <a:off x="1022752" y="1845695"/>
              <a:ext cx="4219190" cy="673582"/>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zh-TW" altLang="en-US" sz="2800" b="0" i="0" u="none" strike="noStrike" kern="1200" cap="none" spc="0" normalizeH="0" baseline="0" noProof="0" dirty="0">
                  <a:ln>
                    <a:noFill/>
                  </a:ln>
                  <a:solidFill>
                    <a:prstClr val="white"/>
                  </a:solidFill>
                  <a:effectLst/>
                  <a:uLnTx/>
                  <a:uFillTx/>
                  <a:latin typeface="標楷體" pitchFamily="65" charset="-120"/>
                  <a:ea typeface="標楷體" pitchFamily="65" charset="-120"/>
                  <a:cs typeface="+mn-cs"/>
                </a:rPr>
                <a:t>升學或就業需求</a:t>
              </a:r>
            </a:p>
          </p:txBody>
        </p:sp>
      </p:grpSp>
    </p:spTree>
    <p:extLst>
      <p:ext uri="{BB962C8B-B14F-4D97-AF65-F5344CB8AC3E}">
        <p14:creationId xmlns:p14="http://schemas.microsoft.com/office/powerpoint/2010/main" val="265788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p:cNvSpPr>
          <p:nvPr>
            <p:ph type="title" idx="4294967295"/>
          </p:nvPr>
        </p:nvSpPr>
        <p:spPr>
          <a:extLst/>
        </p:spPr>
        <p:txBody>
          <a:bodyPr/>
          <a:lstStyle/>
          <a:p>
            <a:pPr>
              <a:defRPr/>
            </a:pPr>
            <a:r>
              <a:rPr lang="zh-TW" altLang="en-US" sz="4800" dirty="0">
                <a:effectLst>
                  <a:glow rad="101600">
                    <a:srgbClr val="C00000">
                      <a:alpha val="40000"/>
                    </a:srgbClr>
                  </a:glow>
                </a:effectLst>
                <a:latin typeface="標楷體" pitchFamily="65" charset="-120"/>
                <a:ea typeface="標楷體" pitchFamily="65" charset="-120"/>
                <a:cs typeface="+mn-cs"/>
                <a:sym typeface="Wingdings"/>
              </a:rPr>
              <a:t>貼心提醒</a:t>
            </a:r>
            <a:r>
              <a:rPr lang="en-US" altLang="zh-TW" dirty="0">
                <a:latin typeface="Times New Roman" pitchFamily="18" charset="0"/>
                <a:ea typeface="標楷體" pitchFamily="65" charset="-120"/>
                <a:cs typeface="Times New Roman" pitchFamily="18" charset="0"/>
              </a:rPr>
              <a:t>-3</a:t>
            </a:r>
            <a:endParaRPr lang="zh-TW" altLang="en-US" dirty="0">
              <a:latin typeface="Times New Roman" pitchFamily="18" charset="0"/>
              <a:ea typeface="標楷體" pitchFamily="65" charset="-120"/>
              <a:cs typeface="Times New Roman" pitchFamily="18" charset="0"/>
            </a:endParaRPr>
          </a:p>
        </p:txBody>
      </p:sp>
      <p:sp>
        <p:nvSpPr>
          <p:cNvPr id="4" name="內容版面配置區 2"/>
          <p:cNvSpPr txBox="1">
            <a:spLocks/>
          </p:cNvSpPr>
          <p:nvPr/>
        </p:nvSpPr>
        <p:spPr>
          <a:xfrm>
            <a:off x="468313" y="1196975"/>
            <a:ext cx="8424862" cy="5040313"/>
          </a:xfrm>
          <a:prstGeom prst="rect">
            <a:avLst/>
          </a:prstGeom>
        </p:spPr>
        <p:txBody>
          <a:bodyPr lIns="36000" tIns="36000" rIns="36000" bIns="36000"/>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◆同中有異？異中求同？</a:t>
            </a:r>
            <a:endParaRPr kumimoji="0" lang="en-US" altLang="zh-TW"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zh-TW"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1200"/>
              </a:spcBef>
              <a:spcAft>
                <a:spcPts val="0"/>
              </a:spcAft>
              <a:buClrTx/>
              <a:buSzTx/>
              <a:buFontTx/>
              <a:buNone/>
              <a:tabLst/>
              <a:defRPr/>
            </a:pP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p:txBody>
      </p:sp>
      <p:sp>
        <p:nvSpPr>
          <p:cNvPr id="8" name="標題 1"/>
          <p:cNvSpPr txBox="1">
            <a:spLocks/>
          </p:cNvSpPr>
          <p:nvPr/>
        </p:nvSpPr>
        <p:spPr>
          <a:xfrm>
            <a:off x="251520" y="5949280"/>
            <a:ext cx="8572560" cy="714356"/>
          </a:xfrm>
          <a:prstGeom prst="rect">
            <a:avLst/>
          </a:prstGeom>
          <a:solidFill>
            <a:srgbClr val="E1FFFF"/>
          </a:solidFill>
          <a:ln w="19525" cap="flat" cmpd="sng" algn="ctr">
            <a:solidFill>
              <a:schemeClr val="bg1"/>
            </a:solidFill>
            <a:prstDash val="solid"/>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lIns="0" tIns="0" rIns="0" bIns="0" anchor="ctr">
            <a:scene3d>
              <a:camera prst="orthographicFront"/>
              <a:lightRig rig="threePt" dir="t"/>
            </a:scene3d>
            <a:sp3d>
              <a:bevelB w="0" h="0"/>
              <a:contourClr>
                <a:srgbClr val="1C5C90"/>
              </a:contourClr>
            </a:sp3d>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50" normalizeH="0" baseline="0" noProof="0" dirty="0">
                <a:ln w="11430"/>
                <a:solidFill>
                  <a:prstClr val="black"/>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Segoe UI" pitchFamily="34" charset="0"/>
              </a:rPr>
              <a:t>其他如</a:t>
            </a:r>
            <a:r>
              <a:rPr kumimoji="0" lang="zh-TW" altLang="en-US" sz="26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Segoe UI" pitchFamily="34" charset="0"/>
              </a:rPr>
              <a:t>室內設計科</a:t>
            </a:r>
            <a:r>
              <a:rPr kumimoji="0" lang="zh-TW" altLang="en-US" sz="2600" b="1" i="0" u="none" strike="noStrike" kern="1200" cap="none" spc="50" normalizeH="0" baseline="0" noProof="0" dirty="0">
                <a:ln w="11430"/>
                <a:solidFill>
                  <a:prstClr val="black"/>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Segoe UI" pitchFamily="34" charset="0"/>
              </a:rPr>
              <a:t>與</a:t>
            </a:r>
            <a:r>
              <a:rPr kumimoji="0" lang="zh-TW" altLang="en-US" sz="26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Segoe UI" pitchFamily="34" charset="0"/>
              </a:rPr>
              <a:t>建築科</a:t>
            </a:r>
            <a:r>
              <a:rPr kumimoji="0" lang="zh-TW" altLang="en-US" sz="2600" b="1" i="0" u="none" strike="noStrike" kern="1200" cap="none" spc="50" normalizeH="0" baseline="0" noProof="0" dirty="0">
                <a:ln w="11430"/>
                <a:solidFill>
                  <a:srgbClr val="006600"/>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Segoe UI" pitchFamily="34" charset="0"/>
              </a:rPr>
              <a:t>，</a:t>
            </a:r>
            <a:r>
              <a:rPr kumimoji="0" lang="zh-TW" altLang="en-US" sz="2600" b="1" i="0" u="none" strike="noStrike" kern="1200" cap="none" spc="50" normalizeH="0" baseline="0" noProof="0" dirty="0">
                <a:ln w="11430"/>
                <a:solidFill>
                  <a:srgbClr val="9900FF"/>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Segoe UI" pitchFamily="34" charset="0"/>
              </a:rPr>
              <a:t>食品加工科</a:t>
            </a:r>
            <a:r>
              <a:rPr kumimoji="0" lang="zh-TW" altLang="en-US" sz="2600" b="1" i="0" u="none" strike="noStrike" kern="1200" cap="none" spc="50" normalizeH="0" baseline="0" noProof="0" dirty="0">
                <a:ln w="11430"/>
                <a:solidFill>
                  <a:prstClr val="black"/>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Segoe UI" pitchFamily="34" charset="0"/>
              </a:rPr>
              <a:t>與</a:t>
            </a:r>
            <a:r>
              <a:rPr kumimoji="0" lang="zh-TW" altLang="en-US" sz="2600" b="1" i="0" u="none" strike="noStrike" kern="1200" cap="none" spc="50" normalizeH="0" baseline="0" noProof="0" dirty="0">
                <a:ln w="11430"/>
                <a:solidFill>
                  <a:srgbClr val="9900FF"/>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Segoe UI" pitchFamily="34" charset="0"/>
              </a:rPr>
              <a:t>餐飲管理科</a:t>
            </a:r>
          </a:p>
        </p:txBody>
      </p:sp>
      <p:grpSp>
        <p:nvGrpSpPr>
          <p:cNvPr id="2" name="群組 6"/>
          <p:cNvGrpSpPr/>
          <p:nvPr/>
        </p:nvGrpSpPr>
        <p:grpSpPr>
          <a:xfrm>
            <a:off x="971600" y="1808887"/>
            <a:ext cx="2952328" cy="612000"/>
            <a:chOff x="986313" y="1093731"/>
            <a:chExt cx="4292068" cy="698181"/>
          </a:xfrm>
          <a:scene3d>
            <a:camera prst="orthographicFront">
              <a:rot lat="0" lon="0" rev="0"/>
            </a:camera>
            <a:lightRig rig="contrasting" dir="t">
              <a:rot lat="0" lon="0" rev="1200000"/>
            </a:lightRig>
          </a:scene3d>
        </p:grpSpPr>
        <p:sp>
          <p:nvSpPr>
            <p:cNvPr id="13" name="圓角矩形 12"/>
            <p:cNvSpPr/>
            <p:nvPr/>
          </p:nvSpPr>
          <p:spPr>
            <a:xfrm>
              <a:off x="986313" y="1093731"/>
              <a:ext cx="4292068" cy="69818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圓角矩形 4"/>
            <p:cNvSpPr/>
            <p:nvPr/>
          </p:nvSpPr>
          <p:spPr>
            <a:xfrm>
              <a:off x="1020395" y="1127813"/>
              <a:ext cx="4223904" cy="630017"/>
            </a:xfrm>
            <a:prstGeom prst="rect">
              <a:avLst/>
            </a:prstGeom>
            <a:sp3d/>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marL="0" marR="0" lvl="0" indent="0" algn="l" defTabSz="1200150" rtl="0" eaLnBrk="1" fontAlgn="auto" latinLnBrk="0" hangingPunct="1">
                <a:lnSpc>
                  <a:spcPct val="90000"/>
                </a:lnSpc>
                <a:spcBef>
                  <a:spcPct val="0"/>
                </a:spcBef>
                <a:spcAft>
                  <a:spcPct val="35000"/>
                </a:spcAft>
                <a:buClrTx/>
                <a:buSzTx/>
                <a:buFontTx/>
                <a:buNone/>
                <a:tabLst/>
                <a:defRPr/>
              </a:pPr>
              <a:r>
                <a:rPr kumimoji="0" lang="zh-TW" altLang="en-US" sz="2800" b="0" i="0" u="none" strike="noStrike" kern="1200" cap="none" spc="0" normalizeH="0" baseline="0" noProof="0" dirty="0">
                  <a:ln>
                    <a:noFill/>
                  </a:ln>
                  <a:solidFill>
                    <a:prstClr val="white"/>
                  </a:solidFill>
                  <a:effectLst/>
                  <a:uLnTx/>
                  <a:uFillTx/>
                  <a:latin typeface="標楷體" pitchFamily="65" charset="-120"/>
                  <a:ea typeface="標楷體" pitchFamily="65" charset="-120"/>
                  <a:cs typeface="+mn-cs"/>
                </a:rPr>
                <a:t>確實了解各科</a:t>
              </a:r>
            </a:p>
          </p:txBody>
        </p:sp>
      </p:grpSp>
      <p:grpSp>
        <p:nvGrpSpPr>
          <p:cNvPr id="3" name="群組 9"/>
          <p:cNvGrpSpPr/>
          <p:nvPr/>
        </p:nvGrpSpPr>
        <p:grpSpPr>
          <a:xfrm>
            <a:off x="4139952" y="1808888"/>
            <a:ext cx="4248072" cy="612000"/>
            <a:chOff x="986313" y="1809256"/>
            <a:chExt cx="4292068" cy="746460"/>
          </a:xfrm>
          <a:scene3d>
            <a:camera prst="orthographicFront">
              <a:rot lat="0" lon="0" rev="0"/>
            </a:camera>
            <a:lightRig rig="contrasting" dir="t">
              <a:rot lat="0" lon="0" rev="1200000"/>
            </a:lightRig>
          </a:scene3d>
        </p:grpSpPr>
        <p:sp>
          <p:nvSpPr>
            <p:cNvPr id="11" name="圓角矩形 10"/>
            <p:cNvSpPr/>
            <p:nvPr/>
          </p:nvSpPr>
          <p:spPr>
            <a:xfrm>
              <a:off x="986313" y="1809256"/>
              <a:ext cx="4292068" cy="7464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圓角矩形 6"/>
            <p:cNvSpPr/>
            <p:nvPr/>
          </p:nvSpPr>
          <p:spPr>
            <a:xfrm>
              <a:off x="1022752" y="1845695"/>
              <a:ext cx="4219190" cy="673583"/>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zh-TW" altLang="en-US" sz="2800" b="0" i="0" u="none" strike="noStrike" kern="1200" cap="none" spc="0" normalizeH="0" baseline="0" noProof="0" dirty="0">
                  <a:ln>
                    <a:noFill/>
                  </a:ln>
                  <a:solidFill>
                    <a:prstClr val="white"/>
                  </a:solidFill>
                  <a:effectLst/>
                  <a:uLnTx/>
                  <a:uFillTx/>
                  <a:latin typeface="標楷體" pitchFamily="65" charset="-120"/>
                  <a:ea typeface="標楷體" pitchFamily="65" charset="-120"/>
                  <a:cs typeface="+mn-cs"/>
                </a:rPr>
                <a:t>不同群科的相同特質</a:t>
              </a:r>
            </a:p>
          </p:txBody>
        </p:sp>
      </p:grpSp>
      <p:graphicFrame>
        <p:nvGraphicFramePr>
          <p:cNvPr id="24" name="表格 23"/>
          <p:cNvGraphicFramePr>
            <a:graphicFrameLocks noGrp="1"/>
          </p:cNvGraphicFramePr>
          <p:nvPr/>
        </p:nvGraphicFramePr>
        <p:xfrm>
          <a:off x="971550" y="2492375"/>
          <a:ext cx="7416800" cy="3365500"/>
        </p:xfrm>
        <a:graphic>
          <a:graphicData uri="http://schemas.openxmlformats.org/drawingml/2006/table">
            <a:tbl>
              <a:tblPr/>
              <a:tblGrid>
                <a:gridCol w="936625">
                  <a:extLst>
                    <a:ext uri="{9D8B030D-6E8A-4147-A177-3AD203B41FA5}">
                      <a16:colId xmlns:a16="http://schemas.microsoft.com/office/drawing/2014/main" val="20000"/>
                    </a:ext>
                  </a:extLst>
                </a:gridCol>
                <a:gridCol w="3240088">
                  <a:extLst>
                    <a:ext uri="{9D8B030D-6E8A-4147-A177-3AD203B41FA5}">
                      <a16:colId xmlns:a16="http://schemas.microsoft.com/office/drawing/2014/main" val="20001"/>
                    </a:ext>
                  </a:extLst>
                </a:gridCol>
                <a:gridCol w="3240087">
                  <a:extLst>
                    <a:ext uri="{9D8B030D-6E8A-4147-A177-3AD203B41FA5}">
                      <a16:colId xmlns:a16="http://schemas.microsoft.com/office/drawing/2014/main" val="20002"/>
                    </a:ext>
                  </a:extLst>
                </a:gridCol>
              </a:tblGrid>
              <a:tr h="5700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800" b="0" i="0" u="none" strike="noStrike" cap="none" normalizeH="0" baseline="0">
                          <a:ln>
                            <a:noFill/>
                          </a:ln>
                          <a:solidFill>
                            <a:srgbClr val="0000FF"/>
                          </a:solidFill>
                          <a:effectLst/>
                          <a:latin typeface="標楷體" pitchFamily="65" charset="-120"/>
                          <a:ea typeface="標楷體" pitchFamily="65" charset="-120"/>
                        </a:rPr>
                        <a:t>科別</a:t>
                      </a: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0000FF"/>
                          </a:solidFill>
                          <a:effectLst/>
                          <a:latin typeface="標楷體" pitchFamily="65" charset="-120"/>
                          <a:ea typeface="標楷體" pitchFamily="65" charset="-120"/>
                        </a:rPr>
                        <a:t>資料處理科 </a:t>
                      </a:r>
                      <a:endParaRPr kumimoji="0" lang="zh-TW" altLang="en-US" sz="2800" b="1" i="0" u="none" strike="noStrike" cap="none" normalizeH="0" baseline="0">
                        <a:ln>
                          <a:noFill/>
                        </a:ln>
                        <a:solidFill>
                          <a:srgbClr val="FFFFFF"/>
                        </a:solidFill>
                        <a:effectLst/>
                        <a:latin typeface="標楷體" pitchFamily="65" charset="-120"/>
                        <a:ea typeface="標楷體" pitchFamily="65" charset="-120"/>
                      </a:endParaRP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0000FF"/>
                          </a:solidFill>
                          <a:effectLst/>
                          <a:latin typeface="標楷體" pitchFamily="65" charset="-120"/>
                          <a:ea typeface="標楷體" pitchFamily="65" charset="-120"/>
                        </a:rPr>
                        <a:t>資  訊  科</a:t>
                      </a:r>
                      <a:endParaRPr kumimoji="0" lang="zh-TW" altLang="en-US" sz="2800" b="1" i="0" u="none" strike="noStrike" cap="none" normalizeH="0" baseline="0">
                        <a:ln>
                          <a:noFill/>
                        </a:ln>
                        <a:solidFill>
                          <a:srgbClr val="FFFFFF"/>
                        </a:solidFill>
                        <a:effectLst/>
                        <a:latin typeface="標楷體" pitchFamily="65" charset="-120"/>
                        <a:ea typeface="標楷體" pitchFamily="65" charset="-120"/>
                      </a:endParaRP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22254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0000FF"/>
                          </a:solidFill>
                          <a:effectLst/>
                          <a:latin typeface="標楷體" pitchFamily="65" charset="-120"/>
                          <a:ea typeface="標楷體" pitchFamily="65" charset="-120"/>
                        </a:rPr>
                        <a:t>相異</a:t>
                      </a: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0000FF"/>
                          </a:solidFill>
                          <a:effectLst/>
                          <a:latin typeface="標楷體" pitchFamily="65" charset="-120"/>
                          <a:ea typeface="標楷體" pitchFamily="65" charset="-120"/>
                        </a:rPr>
                        <a:t>偏向商用資料之處理，套裝軟體運用。需學習</a:t>
                      </a:r>
                      <a:r>
                        <a:rPr kumimoji="0" lang="zh-TW" altLang="en-US" sz="2800" b="1" i="0" u="none" strike="noStrike" cap="none" normalizeH="0" baseline="0">
                          <a:ln>
                            <a:noFill/>
                          </a:ln>
                          <a:solidFill>
                            <a:srgbClr val="FF0000"/>
                          </a:solidFill>
                          <a:effectLst/>
                          <a:latin typeface="標楷體" pitchFamily="65" charset="-120"/>
                          <a:ea typeface="標楷體" pitchFamily="65" charset="-120"/>
                        </a:rPr>
                        <a:t>商管群</a:t>
                      </a:r>
                      <a:r>
                        <a:rPr kumimoji="0" lang="zh-TW" altLang="en-US" sz="2800" b="1" i="0" u="none" strike="noStrike" cap="none" normalizeH="0" baseline="0">
                          <a:ln>
                            <a:noFill/>
                          </a:ln>
                          <a:solidFill>
                            <a:srgbClr val="0000FF"/>
                          </a:solidFill>
                          <a:effectLst/>
                          <a:latin typeface="標楷體" pitchFamily="65" charset="-120"/>
                          <a:ea typeface="標楷體" pitchFamily="65" charset="-120"/>
                        </a:rPr>
                        <a:t>專業及電子商務資料庫</a:t>
                      </a:r>
                      <a:endParaRPr kumimoji="0" lang="zh-TW" altLang="en-US" sz="2800" b="0" i="0" u="none" strike="noStrike" cap="none" normalizeH="0" baseline="0">
                        <a:ln>
                          <a:noFill/>
                        </a:ln>
                        <a:solidFill>
                          <a:srgbClr val="000000"/>
                        </a:solidFill>
                        <a:effectLst/>
                        <a:latin typeface="Calibri" pitchFamily="34" charset="0"/>
                        <a:ea typeface="新細明體" pitchFamily="18" charset="-120"/>
                      </a:endParaRP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0000FF"/>
                          </a:solidFill>
                          <a:effectLst/>
                          <a:latin typeface="標楷體" pitchFamily="65" charset="-120"/>
                          <a:ea typeface="標楷體" pitchFamily="65" charset="-120"/>
                        </a:rPr>
                        <a:t>偏向電腦軟體設計，需學習</a:t>
                      </a:r>
                      <a:r>
                        <a:rPr kumimoji="0" lang="zh-TW" altLang="en-US" sz="2800" b="1" i="0" u="none" strike="noStrike" cap="none" normalizeH="0" baseline="0">
                          <a:ln>
                            <a:noFill/>
                          </a:ln>
                          <a:solidFill>
                            <a:srgbClr val="FF0000"/>
                          </a:solidFill>
                          <a:effectLst/>
                          <a:latin typeface="標楷體" pitchFamily="65" charset="-120"/>
                          <a:ea typeface="標楷體" pitchFamily="65" charset="-120"/>
                        </a:rPr>
                        <a:t>電機電子群</a:t>
                      </a:r>
                      <a:r>
                        <a:rPr kumimoji="0" lang="zh-TW" altLang="en-US" sz="2800" b="1" i="0" u="none" strike="noStrike" cap="none" normalizeH="0" baseline="0">
                          <a:ln>
                            <a:noFill/>
                          </a:ln>
                          <a:solidFill>
                            <a:srgbClr val="0000FF"/>
                          </a:solidFill>
                          <a:effectLst/>
                          <a:latin typeface="標楷體" pitchFamily="65" charset="-120"/>
                          <a:ea typeface="標楷體" pitchFamily="65" charset="-120"/>
                        </a:rPr>
                        <a:t>專業、電腦程式語言及硬體</a:t>
                      </a: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5700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0000FF"/>
                          </a:solidFill>
                          <a:effectLst/>
                          <a:latin typeface="標楷體" pitchFamily="65" charset="-120"/>
                          <a:ea typeface="標楷體" pitchFamily="65" charset="-120"/>
                        </a:rPr>
                        <a:t>相似</a:t>
                      </a:r>
                    </a:p>
                  </a:txBody>
                  <a:tcPr marT="45729" marB="4572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0000FF"/>
                          </a:solidFill>
                          <a:effectLst/>
                          <a:latin typeface="標楷體" pitchFamily="65" charset="-120"/>
                          <a:ea typeface="標楷體" pitchFamily="65" charset="-120"/>
                        </a:rPr>
                        <a:t>都與電腦程式、資料庫、網路相關。</a:t>
                      </a:r>
                    </a:p>
                  </a:txBody>
                  <a:tcPr marT="45729" marB="4572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zh-TW" alt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63581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標題 1"/>
          <p:cNvSpPr>
            <a:spLocks noGrp="1"/>
          </p:cNvSpPr>
          <p:nvPr>
            <p:ph type="title" idx="4294967295"/>
          </p:nvPr>
        </p:nvSpPr>
        <p:spPr>
          <a:extLst/>
        </p:spPr>
        <p:txBody>
          <a:bodyPr/>
          <a:lstStyle/>
          <a:p>
            <a:pPr>
              <a:defRPr/>
            </a:pPr>
            <a:r>
              <a:rPr lang="zh-TW" altLang="en-US" sz="4800" dirty="0">
                <a:effectLst>
                  <a:glow rad="101600">
                    <a:srgbClr val="C00000">
                      <a:alpha val="40000"/>
                    </a:srgbClr>
                  </a:glow>
                </a:effectLst>
                <a:latin typeface="標楷體" pitchFamily="65" charset="-120"/>
                <a:ea typeface="標楷體" pitchFamily="65" charset="-120"/>
                <a:cs typeface="+mn-cs"/>
                <a:sym typeface="Wingdings"/>
              </a:rPr>
              <a:t>貼心提醒</a:t>
            </a:r>
            <a:r>
              <a:rPr lang="en-US" altLang="zh-TW" dirty="0">
                <a:latin typeface="Times New Roman" pitchFamily="18" charset="0"/>
                <a:ea typeface="標楷體" pitchFamily="65" charset="-120"/>
                <a:cs typeface="Times New Roman" pitchFamily="18" charset="0"/>
              </a:rPr>
              <a:t>-4</a:t>
            </a:r>
            <a:endParaRPr lang="zh-TW" altLang="en-US" dirty="0">
              <a:latin typeface="Times New Roman" pitchFamily="18" charset="0"/>
              <a:ea typeface="標楷體" pitchFamily="65" charset="-120"/>
              <a:cs typeface="Times New Roman" pitchFamily="18" charset="0"/>
            </a:endParaRPr>
          </a:p>
        </p:txBody>
      </p:sp>
      <p:sp>
        <p:nvSpPr>
          <p:cNvPr id="4" name="內容版面配置區 2"/>
          <p:cNvSpPr txBox="1">
            <a:spLocks/>
          </p:cNvSpPr>
          <p:nvPr/>
        </p:nvSpPr>
        <p:spPr>
          <a:xfrm>
            <a:off x="467544" y="1700808"/>
            <a:ext cx="8424862" cy="4320257"/>
          </a:xfrm>
          <a:prstGeom prst="rect">
            <a:avLst/>
          </a:prstGeom>
        </p:spPr>
        <p:txBody>
          <a:bodyPr lIns="36000" tIns="36000" rIns="36000" bIns="36000"/>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u"/>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志願很多，但是多數只有一校可選。</a:t>
            </a: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Wingdings" pitchFamily="2" charset="2"/>
              <a:buChar char="u"/>
              <a:tabLst/>
              <a:defRPr/>
            </a:pPr>
            <a:r>
              <a:rPr kumimoji="0" lang="zh-TW" altLang="en-US"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找出最喜歡的三個系填在前三志願。</a:t>
            </a:r>
            <a:endParaRPr kumimoji="0" lang="en-US" altLang="zh-TW"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Wingdings" pitchFamily="2" charset="2"/>
              <a:buChar char="u"/>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喜歡的科還是要認真學習，興趣只是讓學習變得比較開心，但是不會讓成績變好。</a:t>
            </a: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Wingdings" pitchFamily="2" charset="2"/>
              <a:buChar char="u"/>
              <a:tabLst/>
              <a:defRPr/>
            </a:pPr>
            <a:r>
              <a:rPr kumimoji="0" lang="zh-TW" altLang="en-US"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一旦錄取後，想更換志願就很難了。</a:t>
            </a:r>
            <a:endParaRPr kumimoji="0" lang="en-US" altLang="zh-TW" sz="3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Wingdings" pitchFamily="2" charset="2"/>
              <a:buChar char="u"/>
              <a:tabLst/>
              <a:defRPr/>
            </a:pPr>
            <a:r>
              <a:rPr kumimoji="0" lang="zh-TW" altLang="en-US"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rPr>
              <a:t>額滿的校系根本轉不進去，國立學校沒有續招也進不去。</a:t>
            </a: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a:p>
            <a:pPr marL="342900" marR="0" lvl="0" indent="-342900" algn="l" defTabSz="914400" rtl="0" eaLnBrk="1" fontAlgn="auto" latinLnBrk="0" hangingPunct="1">
              <a:lnSpc>
                <a:spcPct val="100000"/>
              </a:lnSpc>
              <a:spcBef>
                <a:spcPts val="600"/>
              </a:spcBef>
              <a:spcAft>
                <a:spcPts val="0"/>
              </a:spcAft>
              <a:buClrTx/>
              <a:buSzTx/>
              <a:buFontTx/>
              <a:buNone/>
              <a:tabLst/>
              <a:defRPr/>
            </a:pPr>
            <a:endParaRPr kumimoji="0" lang="en-US" altLang="zh-TW" sz="34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標楷體" pitchFamily="65" charset="-120"/>
              <a:ea typeface="標楷體" pitchFamily="65" charset="-120"/>
              <a:cs typeface="Segoe UI" pitchFamily="34" charset="0"/>
            </a:endParaRPr>
          </a:p>
        </p:txBody>
      </p:sp>
    </p:spTree>
    <p:extLst>
      <p:ext uri="{BB962C8B-B14F-4D97-AF65-F5344CB8AC3E}">
        <p14:creationId xmlns:p14="http://schemas.microsoft.com/office/powerpoint/2010/main" val="379640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screen">
            <a:extLst/>
          </a:blip>
          <a:stretch>
            <a:fillRect/>
          </a:stretch>
        </p:blipFill>
        <p:spPr>
          <a:xfrm>
            <a:off x="428596" y="785794"/>
            <a:ext cx="8001056" cy="5249268"/>
          </a:xfrm>
          <a:prstGeom prst="rect">
            <a:avLst/>
          </a:prstGeom>
          <a:ln>
            <a:noFill/>
          </a:ln>
          <a:effectLst>
            <a:softEdge rad="127000"/>
          </a:effectLst>
        </p:spPr>
      </p:pic>
      <p:sp>
        <p:nvSpPr>
          <p:cNvPr id="23" name="矩形 22"/>
          <p:cNvSpPr/>
          <p:nvPr/>
        </p:nvSpPr>
        <p:spPr bwMode="auto">
          <a:xfrm>
            <a:off x="0" y="115888"/>
            <a:ext cx="2268538" cy="360362"/>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3200" b="0" i="0" u="none" strike="noStrike" kern="1200" cap="none" spc="0" normalizeH="0" baseline="0" noProof="0">
              <a:ln>
                <a:noFill/>
              </a:ln>
              <a:solidFill>
                <a:prstClr val="black"/>
              </a:solidFill>
              <a:effectLst/>
              <a:uLnTx/>
              <a:uFillTx/>
              <a:latin typeface="Calibri"/>
              <a:ea typeface="新細明體" pitchFamily="18" charset="-120"/>
              <a:cs typeface="+mn-cs"/>
            </a:endParaRPr>
          </a:p>
        </p:txBody>
      </p:sp>
      <p:pic>
        <p:nvPicPr>
          <p:cNvPr id="171012" name="Picture 2" descr="D:\學輔科資料\簡報圖案\12.png"/>
          <p:cNvPicPr>
            <a:picLocks noChangeAspect="1" noChangeArrowheads="1"/>
          </p:cNvPicPr>
          <p:nvPr/>
        </p:nvPicPr>
        <p:blipFill>
          <a:blip r:embed="rId4" cstate="screen"/>
          <a:srcRect/>
          <a:stretch>
            <a:fillRect/>
          </a:stretch>
        </p:blipFill>
        <p:spPr bwMode="auto">
          <a:xfrm>
            <a:off x="117475" y="26988"/>
            <a:ext cx="2078038" cy="522287"/>
          </a:xfrm>
          <a:prstGeom prst="rect">
            <a:avLst/>
          </a:prstGeom>
          <a:noFill/>
          <a:ln w="9525">
            <a:noFill/>
            <a:miter lim="800000"/>
            <a:headEnd/>
            <a:tailEnd/>
          </a:ln>
        </p:spPr>
      </p:pic>
    </p:spTree>
    <p:extLst>
      <p:ext uri="{BB962C8B-B14F-4D97-AF65-F5344CB8AC3E}">
        <p14:creationId xmlns:p14="http://schemas.microsoft.com/office/powerpoint/2010/main" val="176618439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954213" y="476250"/>
            <a:ext cx="5732462" cy="576263"/>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75106" name="文字方塊 38"/>
          <p:cNvSpPr txBox="1">
            <a:spLocks noChangeArrowheads="1"/>
          </p:cNvSpPr>
          <p:nvPr/>
        </p:nvSpPr>
        <p:spPr bwMode="auto">
          <a:xfrm>
            <a:off x="1954213" y="476250"/>
            <a:ext cx="5570537" cy="52228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800" b="0" i="0" u="none" strike="noStrike" kern="1200" cap="none" spc="0" normalizeH="0" baseline="0" noProof="0">
                <a:ln>
                  <a:noFill/>
                </a:ln>
                <a:solidFill>
                  <a:srgbClr val="FFFFCC"/>
                </a:solidFill>
                <a:effectLst/>
                <a:uLnTx/>
                <a:uFillTx/>
                <a:latin typeface="Adobe 繁黑體 Std B"/>
                <a:ea typeface="Adobe 繁黑體 Std B"/>
                <a:cs typeface="Adobe 繁黑體 Std B"/>
                <a:sym typeface="Wingdings" pitchFamily="2" charset="2"/>
              </a:rPr>
              <a:t>國中學生生涯發展教育指引與紀錄</a:t>
            </a:r>
            <a:endParaRPr kumimoji="1" lang="zh-TW" altLang="en-US" sz="2800" b="0" i="0" u="none" strike="noStrike" kern="1200" cap="none" spc="0" normalizeH="0" baseline="0" noProof="0">
              <a:ln>
                <a:noFill/>
              </a:ln>
              <a:solidFill>
                <a:srgbClr val="FFFFCC"/>
              </a:solidFill>
              <a:effectLst/>
              <a:uLnTx/>
              <a:uFillTx/>
              <a:latin typeface="Adobe 繁黑體 Std B"/>
              <a:ea typeface="Adobe 繁黑體 Std B"/>
              <a:cs typeface="Adobe 繁黑體 Std B"/>
            </a:endParaRPr>
          </a:p>
        </p:txBody>
      </p:sp>
      <p:grpSp>
        <p:nvGrpSpPr>
          <p:cNvPr id="2" name="群組 2"/>
          <p:cNvGrpSpPr>
            <a:grpSpLocks/>
          </p:cNvGrpSpPr>
          <p:nvPr/>
        </p:nvGrpSpPr>
        <p:grpSpPr bwMode="auto">
          <a:xfrm>
            <a:off x="139700" y="1085850"/>
            <a:ext cx="8785225" cy="5475288"/>
            <a:chOff x="179512" y="1473200"/>
            <a:chExt cx="8784976" cy="5677391"/>
          </a:xfrm>
        </p:grpSpPr>
        <p:sp>
          <p:nvSpPr>
            <p:cNvPr id="17" name="圓角矩形 16"/>
            <p:cNvSpPr/>
            <p:nvPr/>
          </p:nvSpPr>
          <p:spPr>
            <a:xfrm flipV="1">
              <a:off x="179512" y="2287720"/>
              <a:ext cx="8784976" cy="4453648"/>
            </a:xfrm>
            <a:prstGeom prst="roundRect">
              <a:avLst>
                <a:gd name="adj" fmla="val 2191"/>
              </a:avLst>
            </a:prstGeom>
            <a:gradFill>
              <a:gsLst>
                <a:gs pos="0">
                  <a:srgbClr val="1A0001"/>
                </a:gs>
                <a:gs pos="50000">
                  <a:srgbClr val="99215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nvGrpSpPr>
            <p:cNvPr id="3" name="群組 17"/>
            <p:cNvGrpSpPr>
              <a:grpSpLocks/>
            </p:cNvGrpSpPr>
            <p:nvPr/>
          </p:nvGrpSpPr>
          <p:grpSpPr bwMode="auto">
            <a:xfrm>
              <a:off x="595313" y="1473200"/>
              <a:ext cx="3513137" cy="4578350"/>
              <a:chOff x="746510" y="1249139"/>
              <a:chExt cx="3517900" cy="4958656"/>
            </a:xfrm>
          </p:grpSpPr>
          <p:sp>
            <p:nvSpPr>
              <p:cNvPr id="19" name="矩形 18"/>
              <p:cNvSpPr/>
              <p:nvPr/>
            </p:nvSpPr>
            <p:spPr bwMode="auto">
              <a:xfrm>
                <a:off x="814976" y="1325801"/>
                <a:ext cx="3449447" cy="4881395"/>
              </a:xfrm>
              <a:prstGeom prst="rect">
                <a:avLst/>
              </a:prstGeom>
              <a:solidFill>
                <a:srgbClr val="7030A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pic>
            <p:nvPicPr>
              <p:cNvPr id="175118" name="Picture 3"/>
              <p:cNvPicPr>
                <a:picLocks noChangeAspect="1" noChangeArrowheads="1"/>
              </p:cNvPicPr>
              <p:nvPr/>
            </p:nvPicPr>
            <p:blipFill>
              <a:blip r:embed="rId3" cstate="screen"/>
              <a:srcRect/>
              <a:stretch>
                <a:fillRect/>
              </a:stretch>
            </p:blipFill>
            <p:spPr bwMode="auto">
              <a:xfrm>
                <a:off x="746510" y="1249139"/>
                <a:ext cx="3433884" cy="4833809"/>
              </a:xfrm>
              <a:prstGeom prst="rect">
                <a:avLst/>
              </a:prstGeom>
              <a:noFill/>
              <a:ln w="9525">
                <a:noFill/>
                <a:miter lim="800000"/>
                <a:headEnd/>
                <a:tailEnd/>
              </a:ln>
            </p:spPr>
          </p:pic>
        </p:grpSp>
        <p:grpSp>
          <p:nvGrpSpPr>
            <p:cNvPr id="4" name="群組 20"/>
            <p:cNvGrpSpPr>
              <a:grpSpLocks/>
            </p:cNvGrpSpPr>
            <p:nvPr/>
          </p:nvGrpSpPr>
          <p:grpSpPr bwMode="auto">
            <a:xfrm>
              <a:off x="4860032" y="1524000"/>
              <a:ext cx="3669493" cy="4527568"/>
              <a:chOff x="4932363" y="1387128"/>
              <a:chExt cx="3253479" cy="4562493"/>
            </a:xfrm>
          </p:grpSpPr>
          <p:sp>
            <p:nvSpPr>
              <p:cNvPr id="22" name="矩形 21"/>
              <p:cNvSpPr/>
              <p:nvPr/>
            </p:nvSpPr>
            <p:spPr bwMode="auto">
              <a:xfrm>
                <a:off x="5020412" y="1488545"/>
                <a:ext cx="3165430" cy="4460501"/>
              </a:xfrm>
              <a:prstGeom prst="rect">
                <a:avLst/>
              </a:prstGeom>
              <a:solidFill>
                <a:srgbClr val="7030A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pic>
            <p:nvPicPr>
              <p:cNvPr id="175116" name="Picture 5"/>
              <p:cNvPicPr>
                <a:picLocks noChangeAspect="1" noChangeArrowheads="1"/>
              </p:cNvPicPr>
              <p:nvPr/>
            </p:nvPicPr>
            <p:blipFill>
              <a:blip r:embed="rId4" cstate="screen"/>
              <a:srcRect/>
              <a:stretch>
                <a:fillRect/>
              </a:stretch>
            </p:blipFill>
            <p:spPr bwMode="auto">
              <a:xfrm>
                <a:off x="4932363" y="1387128"/>
                <a:ext cx="3184525" cy="4475164"/>
              </a:xfrm>
              <a:prstGeom prst="rect">
                <a:avLst/>
              </a:prstGeom>
              <a:noFill/>
              <a:ln w="9525">
                <a:noFill/>
                <a:miter lim="800000"/>
                <a:headEnd/>
                <a:tailEnd/>
              </a:ln>
            </p:spPr>
          </p:pic>
        </p:grpSp>
        <p:sp>
          <p:nvSpPr>
            <p:cNvPr id="24" name="文字方塊 1"/>
            <p:cNvSpPr txBox="1">
              <a:spLocks noChangeArrowheads="1"/>
            </p:cNvSpPr>
            <p:nvPr/>
          </p:nvSpPr>
          <p:spPr bwMode="auto">
            <a:xfrm>
              <a:off x="4429130" y="5935771"/>
              <a:ext cx="4463923" cy="1214820"/>
            </a:xfrm>
            <a:prstGeom prst="rect">
              <a:avLst/>
            </a:prstGeom>
            <a:solidFill>
              <a:srgbClr val="FFCC99"/>
            </a:solid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defRPr sz="2400">
                  <a:latin typeface="標楷體" pitchFamily="65" charset="-120"/>
                  <a:ea typeface="標楷體" pitchFamily="65" charset="-12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zh-TW" sz="24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協助學</a:t>
              </a:r>
              <a:r>
                <a:rPr kumimoji="1" lang="zh-TW" altLang="en-US" sz="24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生</a:t>
              </a:r>
              <a:r>
                <a:rPr kumimoji="1" lang="zh-TW" altLang="zh-TW" sz="24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記錄生涯規劃所需資料以利在九年級做升學進路選擇時有較完整、資訊可供參考。</a:t>
              </a:r>
              <a:endParaRPr kumimoji="1" lang="zh-TW" altLang="en-US" sz="24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endParaRPr>
            </a:p>
          </p:txBody>
        </p:sp>
        <p:sp>
          <p:nvSpPr>
            <p:cNvPr id="25" name="文字方塊 1"/>
            <p:cNvSpPr txBox="1">
              <a:spLocks noChangeArrowheads="1"/>
            </p:cNvSpPr>
            <p:nvPr/>
          </p:nvSpPr>
          <p:spPr bwMode="auto">
            <a:xfrm>
              <a:off x="382706" y="5950585"/>
              <a:ext cx="3855929" cy="1198359"/>
            </a:xfrm>
            <a:prstGeom prst="rect">
              <a:avLst/>
            </a:prstGeom>
            <a:solidFill>
              <a:srgbClr val="CCFFFF"/>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defRPr sz="2800">
                  <a:latin typeface="標楷體" pitchFamily="65" charset="-120"/>
                  <a:ea typeface="標楷體" pitchFamily="65" charset="-12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標楷體" pitchFamily="65" charset="-120"/>
                  <a:ea typeface="標楷體" pitchFamily="65" charset="-120"/>
                  <a:cs typeface="+mn-cs"/>
                </a:rPr>
                <a:t>協助學校規劃辦理生涯發展教育工作，做為學生適性輔導的基礎。</a:t>
              </a:r>
            </a:p>
          </p:txBody>
        </p:sp>
      </p:grpSp>
    </p:spTree>
    <p:extLst>
      <p:ext uri="{BB962C8B-B14F-4D97-AF65-F5344CB8AC3E}">
        <p14:creationId xmlns:p14="http://schemas.microsoft.com/office/powerpoint/2010/main" val="64531065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476250"/>
            <a:ext cx="9144000" cy="576263"/>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77154" name="文字方塊 38"/>
          <p:cNvSpPr txBox="1">
            <a:spLocks noChangeArrowheads="1"/>
          </p:cNvSpPr>
          <p:nvPr/>
        </p:nvSpPr>
        <p:spPr bwMode="auto">
          <a:xfrm>
            <a:off x="355600" y="530225"/>
            <a:ext cx="6161088" cy="5222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800" b="0" i="0" u="none" strike="noStrike" kern="1200" cap="none" spc="0" normalizeH="0" baseline="0" noProof="0">
                <a:ln>
                  <a:noFill/>
                </a:ln>
                <a:solidFill>
                  <a:srgbClr val="FFFFCC"/>
                </a:solidFill>
                <a:effectLst/>
                <a:uLnTx/>
                <a:uFillTx/>
                <a:latin typeface="Adobe 繁黑體 Std B"/>
                <a:ea typeface="Adobe 繁黑體 Std B"/>
                <a:cs typeface="Adobe 繁黑體 Std B"/>
                <a:sym typeface="Wingdings" pitchFamily="2" charset="2"/>
              </a:rPr>
              <a:t>國中學生生涯發展紀錄手冊</a:t>
            </a:r>
            <a:r>
              <a:rPr kumimoji="1" lang="en-US" altLang="zh-TW" sz="2800" b="0" i="0" u="none" strike="noStrike" kern="1200" cap="none" spc="0" normalizeH="0" baseline="0" noProof="0">
                <a:ln>
                  <a:noFill/>
                </a:ln>
                <a:solidFill>
                  <a:srgbClr val="FFFFCC"/>
                </a:solidFill>
                <a:effectLst/>
                <a:uLnTx/>
                <a:uFillTx/>
                <a:latin typeface="Adobe 繁黑體 Std B"/>
                <a:ea typeface="Adobe 繁黑體 Std B"/>
                <a:cs typeface="Adobe 繁黑體 Std B"/>
                <a:sym typeface="Wingdings" pitchFamily="2" charset="2"/>
              </a:rPr>
              <a:t>-</a:t>
            </a:r>
            <a:r>
              <a:rPr kumimoji="1" lang="zh-TW" altLang="en-US" sz="2800" b="0" i="0" u="none" strike="noStrike" kern="1200" cap="none" spc="0" normalizeH="0" baseline="0" noProof="0">
                <a:ln>
                  <a:noFill/>
                </a:ln>
                <a:solidFill>
                  <a:srgbClr val="FFFFCC"/>
                </a:solidFill>
                <a:effectLst/>
                <a:uLnTx/>
                <a:uFillTx/>
                <a:latin typeface="Adobe 繁黑體 Std B"/>
                <a:ea typeface="Adobe 繁黑體 Std B"/>
                <a:cs typeface="Adobe 繁黑體 Std B"/>
                <a:sym typeface="Wingdings" pitchFamily="2" charset="2"/>
              </a:rPr>
              <a:t>面面觀</a:t>
            </a:r>
            <a:endParaRPr kumimoji="1" lang="zh-TW" altLang="zh-TW" sz="2800" b="0" i="0" u="none" strike="noStrike" kern="1200" cap="none" spc="0" normalizeH="0" baseline="0" noProof="0">
              <a:ln>
                <a:noFill/>
              </a:ln>
              <a:solidFill>
                <a:srgbClr val="FFFFCC"/>
              </a:solidFill>
              <a:effectLst/>
              <a:uLnTx/>
              <a:uFillTx/>
              <a:latin typeface="Adobe 繁黑體 Std B"/>
              <a:ea typeface="Adobe 繁黑體 Std B"/>
              <a:cs typeface="Adobe 繁黑體 Std B"/>
            </a:endParaRPr>
          </a:p>
        </p:txBody>
      </p:sp>
      <p:grpSp>
        <p:nvGrpSpPr>
          <p:cNvPr id="2" name="群組 1"/>
          <p:cNvGrpSpPr>
            <a:grpSpLocks/>
          </p:cNvGrpSpPr>
          <p:nvPr/>
        </p:nvGrpSpPr>
        <p:grpSpPr bwMode="auto">
          <a:xfrm>
            <a:off x="327025" y="1152525"/>
            <a:ext cx="8637588" cy="5283200"/>
            <a:chOff x="179512" y="1152128"/>
            <a:chExt cx="8933924" cy="5946286"/>
          </a:xfrm>
        </p:grpSpPr>
        <p:sp>
          <p:nvSpPr>
            <p:cNvPr id="27" name="圓角矩形 26"/>
            <p:cNvSpPr/>
            <p:nvPr/>
          </p:nvSpPr>
          <p:spPr>
            <a:xfrm flipV="1">
              <a:off x="179512" y="2287720"/>
              <a:ext cx="8784976" cy="4453648"/>
            </a:xfrm>
            <a:prstGeom prst="roundRect">
              <a:avLst>
                <a:gd name="adj" fmla="val 2191"/>
              </a:avLst>
            </a:prstGeom>
            <a:gradFill>
              <a:gsLst>
                <a:gs pos="0">
                  <a:srgbClr val="1A0001"/>
                </a:gs>
                <a:gs pos="50000">
                  <a:srgbClr val="99215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pic>
          <p:nvPicPr>
            <p:cNvPr id="28" name="Picture 2"/>
            <p:cNvPicPr>
              <a:picLocks noChangeAspect="1" noChangeArrowheads="1"/>
            </p:cNvPicPr>
            <p:nvPr/>
          </p:nvPicPr>
          <p:blipFill rotWithShape="1">
            <a:blip r:embed="rId3" cstate="screen">
              <a:extLst/>
            </a:blip>
            <a:srcRect/>
            <a:stretch/>
          </p:blipFill>
          <p:spPr bwMode="auto">
            <a:xfrm>
              <a:off x="323528" y="1152128"/>
              <a:ext cx="3606817" cy="5112568"/>
            </a:xfrm>
            <a:prstGeom prst="rect">
              <a:avLst/>
            </a:prstGeom>
            <a:noFill/>
            <a:ln>
              <a:noFill/>
            </a:ln>
            <a:effectLst>
              <a:glow rad="63500">
                <a:schemeClr val="accent4">
                  <a:satMod val="175000"/>
                  <a:alpha val="40000"/>
                </a:schemeClr>
              </a:glow>
              <a:outerShdw blurRad="50800" dist="38100" dir="2700000" algn="tl" rotWithShape="0">
                <a:prstClr val="black">
                  <a:alpha val="40000"/>
                </a:prstClr>
              </a:outerShdw>
            </a:effectLst>
            <a:extLst/>
          </p:spPr>
        </p:pic>
        <p:pic>
          <p:nvPicPr>
            <p:cNvPr id="29" name="Picture 3"/>
            <p:cNvPicPr>
              <a:picLocks noChangeAspect="1" noChangeArrowheads="1"/>
            </p:cNvPicPr>
            <p:nvPr/>
          </p:nvPicPr>
          <p:blipFill rotWithShape="1">
            <a:blip r:embed="rId4" cstate="screen">
              <a:extLst/>
            </a:blip>
            <a:srcRect/>
            <a:stretch/>
          </p:blipFill>
          <p:spPr bwMode="auto">
            <a:xfrm>
              <a:off x="1979712" y="1296144"/>
              <a:ext cx="3576687" cy="5059190"/>
            </a:xfrm>
            <a:prstGeom prst="rect">
              <a:avLst/>
            </a:prstGeom>
            <a:noFill/>
            <a:ln>
              <a:noFill/>
            </a:ln>
            <a:effectLst>
              <a:glow rad="63500">
                <a:schemeClr val="accent4">
                  <a:satMod val="175000"/>
                  <a:alpha val="40000"/>
                </a:schemeClr>
              </a:glow>
              <a:outerShdw blurRad="50800" dist="38100" dir="2700000" algn="tl" rotWithShape="0">
                <a:prstClr val="black">
                  <a:alpha val="40000"/>
                </a:prstClr>
              </a:outerShdw>
            </a:effectLst>
            <a:extLst/>
          </p:spPr>
        </p:pic>
        <p:pic>
          <p:nvPicPr>
            <p:cNvPr id="30" name="Picture 4"/>
            <p:cNvPicPr>
              <a:picLocks noChangeAspect="1" noChangeArrowheads="1"/>
            </p:cNvPicPr>
            <p:nvPr/>
          </p:nvPicPr>
          <p:blipFill rotWithShape="1">
            <a:blip r:embed="rId5" cstate="screen">
              <a:extLst/>
            </a:blip>
            <a:srcRect/>
            <a:stretch/>
          </p:blipFill>
          <p:spPr bwMode="auto">
            <a:xfrm>
              <a:off x="3995936" y="1443188"/>
              <a:ext cx="3600400" cy="5082156"/>
            </a:xfrm>
            <a:prstGeom prst="rect">
              <a:avLst/>
            </a:prstGeom>
            <a:noFill/>
            <a:ln>
              <a:noFill/>
            </a:ln>
            <a:effectLst>
              <a:glow rad="63500">
                <a:schemeClr val="accent4">
                  <a:satMod val="175000"/>
                  <a:alpha val="40000"/>
                </a:schemeClr>
              </a:glow>
              <a:outerShdw blurRad="50800" dist="38100" dir="2700000" algn="tl" rotWithShape="0">
                <a:prstClr val="black">
                  <a:alpha val="40000"/>
                </a:prstClr>
              </a:outerShdw>
            </a:effectLst>
            <a:extLst/>
          </p:spPr>
        </p:pic>
        <p:sp>
          <p:nvSpPr>
            <p:cNvPr id="31" name="橢圓形圖說文字 30"/>
            <p:cNvSpPr/>
            <p:nvPr/>
          </p:nvSpPr>
          <p:spPr bwMode="auto">
            <a:xfrm>
              <a:off x="4860750" y="1763195"/>
              <a:ext cx="4252686" cy="5335219"/>
            </a:xfrm>
            <a:prstGeom prst="wedgeEllipseCallout">
              <a:avLst>
                <a:gd name="adj1" fmla="val 13688"/>
                <a:gd name="adj2" fmla="val -60216"/>
              </a:avLst>
            </a:prstGeom>
            <a:solidFill>
              <a:srgbClr val="FFFF99"/>
            </a:solidFill>
            <a:ln w="38100" cap="flat" cmpd="sng" algn="ctr">
              <a:solidFill>
                <a:srgbClr val="FF0000"/>
              </a:solidFill>
              <a:prstDash val="dash"/>
              <a:round/>
              <a:headEnd type="none" w="med" len="med"/>
              <a:tailEnd type="none" w="med" len="med"/>
            </a:ln>
            <a:effectLst>
              <a:prstShdw prst="shdw17" dist="17961" dir="2700000">
                <a:schemeClr val="tx1">
                  <a:gamma/>
                  <a:shade val="60000"/>
                  <a:invGamma/>
                </a:schemeClr>
              </a:prstShdw>
            </a:effectLst>
          </p:spPr>
          <p:txBody>
            <a:bodyPr lIns="18000" tIns="18000" rIns="18000" bIns="18000" anchor="ctr">
              <a:spAutoFit/>
            </a:bodyPr>
            <a:lstStyle/>
            <a:p>
              <a:pPr marL="0" marR="0" lvl="0" indent="0" algn="just" defTabSz="914400" rtl="0" eaLnBrk="1" fontAlgn="base" latinLnBrk="0" hangingPunct="1">
                <a:lnSpc>
                  <a:spcPts val="26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學生在九年級時，可以把「國中學生生涯輔導紀錄手冊」內的自我認識、學習表現、心理測驗</a:t>
              </a:r>
              <a:r>
                <a:rPr kumimoji="1" lang="en-US" altLang="zh-TW" sz="24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a:t>
              </a:r>
              <a:r>
                <a:rPr kumimoji="1" lang="zh-TW" altLang="en-US" sz="2400" b="1" i="0" u="none" strike="noStrike" kern="1200" cap="none" spc="0" normalizeH="0" baseline="0" noProof="0" dirty="0">
                  <a:ln>
                    <a:noFill/>
                  </a:ln>
                  <a:solidFill>
                    <a:prstClr val="black"/>
                  </a:solidFill>
                  <a:effectLst/>
                  <a:uLnTx/>
                  <a:uFillTx/>
                  <a:latin typeface="Calibri" pitchFamily="34" charset="0"/>
                  <a:ea typeface="新細明體" charset="-120"/>
                  <a:cs typeface="+mn-cs"/>
                </a:rPr>
                <a:t>適性化職涯性向測驗、情境式職涯興趣測驗</a:t>
              </a:r>
              <a:r>
                <a:rPr kumimoji="1" lang="en-US" altLang="zh-TW" sz="24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a:t>
              </a:r>
              <a:r>
                <a:rPr kumimoji="1" lang="zh-TW" altLang="en-US" sz="24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等資料進行彙整，與師長及父母深入討論，進行升學選校的初步規劃。</a:t>
              </a:r>
              <a:endParaRPr kumimoji="1" lang="en-US" altLang="zh-TW" sz="24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mn-cs"/>
              </a:endParaRPr>
            </a:p>
          </p:txBody>
        </p:sp>
      </p:grpSp>
    </p:spTree>
    <p:extLst>
      <p:ext uri="{BB962C8B-B14F-4D97-AF65-F5344CB8AC3E}">
        <p14:creationId xmlns:p14="http://schemas.microsoft.com/office/powerpoint/2010/main" val="410721911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矩形 40"/>
          <p:cNvSpPr>
            <a:spLocks noChangeArrowheads="1"/>
          </p:cNvSpPr>
          <p:nvPr/>
        </p:nvSpPr>
        <p:spPr bwMode="auto">
          <a:xfrm>
            <a:off x="0" y="0"/>
            <a:ext cx="9144000" cy="444500"/>
          </a:xfrm>
          <a:prstGeom prst="rect">
            <a:avLst/>
          </a:prstGeom>
          <a:solidFill>
            <a:srgbClr val="990000"/>
          </a:solidFill>
          <a:ln w="0" algn="ctr">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3200" b="0" i="0" u="none" strike="noStrike" kern="1200" cap="none" spc="0" normalizeH="0" baseline="0" noProof="0">
              <a:ln>
                <a:noFill/>
              </a:ln>
              <a:solidFill>
                <a:srgbClr val="000000"/>
              </a:solidFill>
              <a:effectLst/>
              <a:uLnTx/>
              <a:uFillTx/>
              <a:latin typeface="Calibri" pitchFamily="34" charset="0"/>
              <a:ea typeface="新細明體" charset="-120"/>
              <a:cs typeface="+mn-cs"/>
            </a:endParaRPr>
          </a:p>
        </p:txBody>
      </p:sp>
      <p:pic>
        <p:nvPicPr>
          <p:cNvPr id="179202" name="Picture 2" descr="D:\學輔科資料\簡報圖案\12.png"/>
          <p:cNvPicPr>
            <a:picLocks noChangeAspect="1" noChangeArrowheads="1"/>
          </p:cNvPicPr>
          <p:nvPr/>
        </p:nvPicPr>
        <p:blipFill>
          <a:blip r:embed="rId3" cstate="screen"/>
          <a:srcRect/>
          <a:stretch>
            <a:fillRect/>
          </a:stretch>
        </p:blipFill>
        <p:spPr bwMode="auto">
          <a:xfrm>
            <a:off x="179388" y="-15875"/>
            <a:ext cx="1960562" cy="492125"/>
          </a:xfrm>
          <a:prstGeom prst="rect">
            <a:avLst/>
          </a:prstGeom>
          <a:noFill/>
          <a:ln w="9525">
            <a:noFill/>
            <a:miter lim="800000"/>
            <a:headEnd/>
            <a:tailEnd/>
          </a:ln>
        </p:spPr>
      </p:pic>
      <p:sp>
        <p:nvSpPr>
          <p:cNvPr id="36" name="矩形 35"/>
          <p:cNvSpPr/>
          <p:nvPr/>
        </p:nvSpPr>
        <p:spPr>
          <a:xfrm>
            <a:off x="0" y="476250"/>
            <a:ext cx="9144000" cy="576263"/>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79204" name="文字方塊 38"/>
          <p:cNvSpPr txBox="1">
            <a:spLocks noChangeArrowheads="1"/>
          </p:cNvSpPr>
          <p:nvPr/>
        </p:nvSpPr>
        <p:spPr bwMode="auto">
          <a:xfrm>
            <a:off x="355600" y="530225"/>
            <a:ext cx="7385050" cy="5222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800" b="0" i="0" u="none" strike="noStrike" kern="1200" cap="none" spc="0" normalizeH="0" baseline="0" noProof="0">
                <a:ln>
                  <a:noFill/>
                </a:ln>
                <a:solidFill>
                  <a:srgbClr val="FFFFCC"/>
                </a:solidFill>
                <a:effectLst/>
                <a:uLnTx/>
                <a:uFillTx/>
                <a:latin typeface="Adobe 繁黑體 Std B"/>
                <a:ea typeface="Adobe 繁黑體 Std B"/>
                <a:cs typeface="Adobe 繁黑體 Std B"/>
                <a:sym typeface="Wingdings" pitchFamily="2" charset="2"/>
              </a:rPr>
              <a:t>國中學生生涯發展紀錄手冊</a:t>
            </a:r>
            <a:r>
              <a:rPr kumimoji="1" lang="en-US" altLang="zh-TW" sz="2800" b="0" i="0" u="none" strike="noStrike" kern="1200" cap="none" spc="0" normalizeH="0" baseline="0" noProof="0">
                <a:ln>
                  <a:noFill/>
                </a:ln>
                <a:solidFill>
                  <a:srgbClr val="FFFFCC"/>
                </a:solidFill>
                <a:effectLst/>
                <a:uLnTx/>
                <a:uFillTx/>
                <a:latin typeface="Adobe 繁黑體 Std B"/>
                <a:ea typeface="Adobe 繁黑體 Std B"/>
                <a:cs typeface="Adobe 繁黑體 Std B"/>
                <a:sym typeface="Wingdings" pitchFamily="2" charset="2"/>
              </a:rPr>
              <a:t>-</a:t>
            </a:r>
            <a:r>
              <a:rPr kumimoji="1" lang="zh-TW" altLang="en-US" sz="2800" b="0" i="0" u="none" strike="noStrike" kern="1200" cap="none" spc="0" normalizeH="0" baseline="0" noProof="0">
                <a:ln>
                  <a:noFill/>
                </a:ln>
                <a:solidFill>
                  <a:srgbClr val="FFFFCC"/>
                </a:solidFill>
                <a:effectLst/>
                <a:uLnTx/>
                <a:uFillTx/>
                <a:latin typeface="Adobe 繁黑體 Std B"/>
                <a:ea typeface="Adobe 繁黑體 Std B"/>
                <a:cs typeface="Adobe 繁黑體 Std B"/>
                <a:sym typeface="Wingdings" pitchFamily="2" charset="2"/>
              </a:rPr>
              <a:t>生涯發展規劃書</a:t>
            </a:r>
            <a:endParaRPr kumimoji="1" lang="zh-TW" altLang="zh-TW" sz="2800" b="0" i="0" u="none" strike="noStrike" kern="1200" cap="none" spc="0" normalizeH="0" baseline="0" noProof="0">
              <a:ln>
                <a:noFill/>
              </a:ln>
              <a:solidFill>
                <a:srgbClr val="FFFFCC"/>
              </a:solidFill>
              <a:effectLst/>
              <a:uLnTx/>
              <a:uFillTx/>
              <a:latin typeface="Adobe 繁黑體 Std B"/>
              <a:ea typeface="Adobe 繁黑體 Std B"/>
              <a:cs typeface="Adobe 繁黑體 Std B"/>
            </a:endParaRPr>
          </a:p>
        </p:txBody>
      </p:sp>
      <p:grpSp>
        <p:nvGrpSpPr>
          <p:cNvPr id="2" name="群組 2"/>
          <p:cNvGrpSpPr>
            <a:grpSpLocks/>
          </p:cNvGrpSpPr>
          <p:nvPr/>
        </p:nvGrpSpPr>
        <p:grpSpPr bwMode="auto">
          <a:xfrm>
            <a:off x="107950" y="1412875"/>
            <a:ext cx="8856663" cy="4752975"/>
            <a:chOff x="107504" y="1412776"/>
            <a:chExt cx="8856984" cy="5359115"/>
          </a:xfrm>
        </p:grpSpPr>
        <p:sp>
          <p:nvSpPr>
            <p:cNvPr id="20" name="圓角矩形 19"/>
            <p:cNvSpPr/>
            <p:nvPr/>
          </p:nvSpPr>
          <p:spPr>
            <a:xfrm flipV="1">
              <a:off x="179512" y="2287720"/>
              <a:ext cx="8784976" cy="4453648"/>
            </a:xfrm>
            <a:prstGeom prst="roundRect">
              <a:avLst>
                <a:gd name="adj" fmla="val 2191"/>
              </a:avLst>
            </a:prstGeom>
            <a:gradFill>
              <a:gsLst>
                <a:gs pos="0">
                  <a:srgbClr val="1A0001"/>
                </a:gs>
                <a:gs pos="50000">
                  <a:srgbClr val="99215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pic>
          <p:nvPicPr>
            <p:cNvPr id="21" name="Picture 2"/>
            <p:cNvPicPr>
              <a:picLocks noChangeAspect="1" noChangeArrowheads="1"/>
            </p:cNvPicPr>
            <p:nvPr/>
          </p:nvPicPr>
          <p:blipFill rotWithShape="1">
            <a:blip r:embed="rId4" cstate="screen">
              <a:extLst/>
            </a:blip>
            <a:srcRect/>
            <a:stretch/>
          </p:blipFill>
          <p:spPr bwMode="auto">
            <a:xfrm>
              <a:off x="611560" y="1412776"/>
              <a:ext cx="3816424" cy="5359115"/>
            </a:xfrm>
            <a:prstGeom prst="rect">
              <a:avLst/>
            </a:prstGeom>
            <a:noFill/>
            <a:ln>
              <a:noFill/>
            </a:ln>
            <a:effectLst>
              <a:glow rad="63500">
                <a:schemeClr val="accent4">
                  <a:satMod val="175000"/>
                  <a:alpha val="40000"/>
                </a:schemeClr>
              </a:glow>
              <a:outerShdw blurRad="50800" dist="38100" dir="2700000" algn="tl" rotWithShape="0">
                <a:prstClr val="black">
                  <a:alpha val="40000"/>
                </a:prstClr>
              </a:outerShdw>
            </a:effectLst>
            <a:extLst/>
          </p:spPr>
        </p:pic>
        <p:pic>
          <p:nvPicPr>
            <p:cNvPr id="22" name="Picture 3"/>
            <p:cNvPicPr>
              <a:picLocks noChangeAspect="1" noChangeArrowheads="1"/>
            </p:cNvPicPr>
            <p:nvPr/>
          </p:nvPicPr>
          <p:blipFill rotWithShape="1">
            <a:blip r:embed="rId5" cstate="screen">
              <a:extLst/>
            </a:blip>
            <a:srcRect/>
            <a:stretch/>
          </p:blipFill>
          <p:spPr bwMode="auto">
            <a:xfrm>
              <a:off x="4696353" y="1412776"/>
              <a:ext cx="3796665" cy="5348745"/>
            </a:xfrm>
            <a:prstGeom prst="rect">
              <a:avLst/>
            </a:prstGeom>
            <a:noFill/>
            <a:ln>
              <a:noFill/>
            </a:ln>
            <a:effectLst>
              <a:glow rad="63500">
                <a:schemeClr val="accent4">
                  <a:satMod val="175000"/>
                  <a:alpha val="40000"/>
                </a:schemeClr>
              </a:glow>
              <a:outerShdw blurRad="50800" dist="38100" dir="2700000" algn="tl" rotWithShape="0">
                <a:prstClr val="black">
                  <a:alpha val="40000"/>
                </a:prstClr>
              </a:outerShdw>
            </a:effectLst>
            <a:extLst/>
          </p:spPr>
        </p:pic>
        <p:pic>
          <p:nvPicPr>
            <p:cNvPr id="179211" name="圖片 1"/>
            <p:cNvPicPr>
              <a:picLocks noChangeAspect="1"/>
            </p:cNvPicPr>
            <p:nvPr/>
          </p:nvPicPr>
          <p:blipFill>
            <a:blip r:embed="rId6" cstate="screen"/>
            <a:srcRect/>
            <a:stretch>
              <a:fillRect/>
            </a:stretch>
          </p:blipFill>
          <p:spPr bwMode="auto">
            <a:xfrm flipH="1">
              <a:off x="107504" y="4725144"/>
              <a:ext cx="1512168" cy="1948392"/>
            </a:xfrm>
            <a:prstGeom prst="rect">
              <a:avLst/>
            </a:prstGeom>
            <a:noFill/>
            <a:ln w="9525">
              <a:noFill/>
              <a:miter lim="800000"/>
              <a:headEnd/>
              <a:tailEnd/>
            </a:ln>
          </p:spPr>
        </p:pic>
        <p:sp>
          <p:nvSpPr>
            <p:cNvPr id="24" name="橢圓形圖說文字 23"/>
            <p:cNvSpPr/>
            <p:nvPr/>
          </p:nvSpPr>
          <p:spPr bwMode="auto">
            <a:xfrm>
              <a:off x="1331511" y="1684849"/>
              <a:ext cx="3600580" cy="3977272"/>
            </a:xfrm>
            <a:prstGeom prst="wedgeEllipseCallout">
              <a:avLst>
                <a:gd name="adj1" fmla="val -41520"/>
                <a:gd name="adj2" fmla="val 50019"/>
              </a:avLst>
            </a:prstGeom>
            <a:solidFill>
              <a:srgbClr val="CCECFF"/>
            </a:solidFill>
            <a:ln w="38100" cap="flat" cmpd="sng" algn="ctr">
              <a:solidFill>
                <a:srgbClr val="00B0F0"/>
              </a:solidFill>
              <a:prstDash val="dash"/>
              <a:round/>
              <a:headEnd type="none" w="med" len="med"/>
              <a:tailEnd type="none" w="med" len="med"/>
            </a:ln>
            <a:effectLst>
              <a:prstShdw prst="shdw17" dist="17961" dir="2700000">
                <a:schemeClr val="tx1">
                  <a:gamma/>
                  <a:shade val="60000"/>
                  <a:invGamma/>
                </a:schemeClr>
              </a:prstShdw>
            </a:effectLst>
          </p:spPr>
          <p:txBody>
            <a:bodyPr lIns="18000" tIns="18000" rIns="18000" bIns="18000" anchor="ctr">
              <a:spAutoFit/>
            </a:bodyPr>
            <a:lstStyle/>
            <a:p>
              <a:pPr marL="0" marR="0" lvl="0" indent="0" algn="l" defTabSz="914400" rtl="0" eaLnBrk="1" fontAlgn="base" latinLnBrk="0" hangingPunct="1">
                <a:lnSpc>
                  <a:spcPts val="24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學生參考生涯輔導紀錄手冊資料，親師生一起討論，</a:t>
              </a:r>
              <a:r>
                <a:rPr kumimoji="1" lang="zh-TW" altLang="en-US" sz="24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依據</a:t>
              </a:r>
              <a:r>
                <a:rPr kumimoji="1" lang="zh-TW" altLang="en-US" sz="2400" b="1" i="0" u="none" strike="noStrike" kern="1200" cap="none" spc="0" normalizeH="0" baseline="0" noProof="0" dirty="0">
                  <a:ln>
                    <a:noFill/>
                  </a:ln>
                  <a:solidFill>
                    <a:srgbClr val="FF0000"/>
                  </a:solidFill>
                  <a:effectLst/>
                  <a:uLnTx/>
                  <a:uFillTx/>
                  <a:latin typeface="Adobe 繁黑體 Std B" pitchFamily="34" charset="-120"/>
                  <a:ea typeface="Adobe 繁黑體 Std B" pitchFamily="34" charset="-120"/>
                  <a:cs typeface="+mn-cs"/>
                </a:rPr>
                <a:t>學生學習表現、專長、興趣</a:t>
              </a:r>
              <a:r>
                <a:rPr kumimoji="1" lang="zh-TW" altLang="en-US" sz="24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等，並且考量想</a:t>
              </a:r>
              <a:r>
                <a:rPr kumimoji="1" lang="zh-TW" altLang="en-US" sz="2400" b="1" i="0" u="none" strike="noStrike" kern="1200" cap="none" spc="0" normalizeH="0" baseline="0" noProof="0" dirty="0">
                  <a:ln>
                    <a:noFill/>
                  </a:ln>
                  <a:solidFill>
                    <a:srgbClr val="FF0000"/>
                  </a:solidFill>
                  <a:effectLst/>
                  <a:uLnTx/>
                  <a:uFillTx/>
                  <a:latin typeface="Adobe 繁黑體 Std B" pitchFamily="34" charset="-120"/>
                  <a:ea typeface="Adobe 繁黑體 Std B" pitchFamily="34" charset="-120"/>
                  <a:cs typeface="+mn-cs"/>
                </a:rPr>
                <a:t>升讀學校的入學條件</a:t>
              </a:r>
              <a:r>
                <a:rPr kumimoji="1" lang="zh-TW" altLang="en-US" sz="24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，初步完成個人升學規劃</a:t>
              </a:r>
            </a:p>
          </p:txBody>
        </p:sp>
        <p:grpSp>
          <p:nvGrpSpPr>
            <p:cNvPr id="3" name="群組 24"/>
            <p:cNvGrpSpPr/>
            <p:nvPr/>
          </p:nvGrpSpPr>
          <p:grpSpPr>
            <a:xfrm>
              <a:off x="4860032" y="3356992"/>
              <a:ext cx="936104" cy="2520280"/>
              <a:chOff x="5868144" y="1700808"/>
              <a:chExt cx="1773789" cy="4756286"/>
            </a:xfrm>
            <a:effectLst>
              <a:outerShdw blurRad="368300" sx="115000" sy="115000" algn="ctr" rotWithShape="0">
                <a:srgbClr val="000000">
                  <a:alpha val="31000"/>
                </a:srgbClr>
              </a:outerShdw>
            </a:effectLst>
          </p:grpSpPr>
          <p:pic>
            <p:nvPicPr>
              <p:cNvPr id="26" name="圖片 25" descr="圖片1.png"/>
              <p:cNvPicPr>
                <a:picLocks noChangeAspect="1"/>
              </p:cNvPicPr>
              <p:nvPr/>
            </p:nvPicPr>
            <p:blipFill>
              <a:blip r:embed="rId7" cstate="screen"/>
              <a:stretch>
                <a:fillRect/>
              </a:stretch>
            </p:blipFill>
            <p:spPr>
              <a:xfrm>
                <a:off x="5868144" y="1700808"/>
                <a:ext cx="1773789" cy="4756286"/>
              </a:xfrm>
              <a:prstGeom prst="rect">
                <a:avLst/>
              </a:prstGeom>
              <a:effectLst>
                <a:outerShdw blurRad="190500" dist="241300" dir="2700000" sx="98000" sy="98000" algn="tl" rotWithShape="0">
                  <a:prstClr val="black">
                    <a:alpha val="67000"/>
                  </a:prstClr>
                </a:outerShdw>
              </a:effectLst>
            </p:spPr>
          </p:pic>
          <p:sp>
            <p:nvSpPr>
              <p:cNvPr id="32" name="矩形 31"/>
              <p:cNvSpPr/>
              <p:nvPr/>
            </p:nvSpPr>
            <p:spPr bwMode="auto">
              <a:xfrm>
                <a:off x="6156176" y="2276872"/>
                <a:ext cx="1008112" cy="3816424"/>
              </a:xfrm>
              <a:prstGeom prst="rect">
                <a:avLst/>
              </a:prstGeom>
              <a:noFill/>
              <a:ln w="38100"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3200" b="0" i="0" u="none" strike="noStrike" kern="1200" cap="none" spc="0" normalizeH="0" baseline="0" noProof="0" dirty="0">
                  <a:ln>
                    <a:noFill/>
                  </a:ln>
                  <a:solidFill>
                    <a:prstClr val="black"/>
                  </a:solidFill>
                  <a:effectLst/>
                  <a:uLnTx/>
                  <a:uFillTx/>
                  <a:latin typeface="Calibri" pitchFamily="34" charset="0"/>
                  <a:ea typeface="新細明體" pitchFamily="18" charset="-120"/>
                  <a:cs typeface="+mn-cs"/>
                </a:endParaRPr>
              </a:p>
            </p:txBody>
          </p:sp>
        </p:grpSp>
      </p:grpSp>
    </p:spTree>
    <p:extLst>
      <p:ext uri="{BB962C8B-B14F-4D97-AF65-F5344CB8AC3E}">
        <p14:creationId xmlns:p14="http://schemas.microsoft.com/office/powerpoint/2010/main" val="1389684713"/>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hape 628"/>
          <p:cNvSpPr>
            <a:spLocks noChangeArrowheads="1"/>
          </p:cNvSpPr>
          <p:nvPr/>
        </p:nvSpPr>
        <p:spPr bwMode="auto">
          <a:xfrm>
            <a:off x="1079500" y="1844675"/>
            <a:ext cx="7216775" cy="868363"/>
          </a:xfrm>
          <a:prstGeom prst="rect">
            <a:avLst/>
          </a:prstGeom>
          <a:solidFill>
            <a:srgbClr val="FFFFCC"/>
          </a:solidFill>
          <a:ln w="25400">
            <a:solidFill>
              <a:schemeClr val="tx1"/>
            </a:solidFill>
            <a:round/>
            <a:headEnd/>
            <a:tailEnd/>
          </a:ln>
        </p:spPr>
        <p:txBody>
          <a:bodyPr lIns="91425" tIns="45700" rIns="91425" bIns="45700" anchor="ctr"/>
          <a:lstStyle/>
          <a:p>
            <a:pPr marL="633413" marR="0" lvl="0" indent="-633413" algn="ctr" defTabSz="914400" rtl="0" eaLnBrk="1" fontAlgn="base" latinLnBrk="0" hangingPunct="1">
              <a:lnSpc>
                <a:spcPct val="100000"/>
              </a:lnSpc>
              <a:spcBef>
                <a:spcPct val="0"/>
              </a:spcBef>
              <a:spcAft>
                <a:spcPct val="0"/>
              </a:spcAft>
              <a:buClrTx/>
              <a:buSzPct val="25000"/>
              <a:buFontTx/>
              <a:buNone/>
              <a:tabLst/>
              <a:defRPr/>
            </a:pPr>
            <a:r>
              <a:rPr kumimoji="1" lang="zh-TW" altLang="zh-TW" sz="30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親師生共同完成「</a:t>
            </a:r>
            <a:r>
              <a:rPr kumimoji="1" lang="zh-TW" altLang="zh-TW" sz="3000" b="1" i="0" u="none" strike="noStrike" kern="1200" cap="none" spc="0" normalizeH="0" baseline="0" noProof="0">
                <a:ln>
                  <a:noFill/>
                </a:ln>
                <a:solidFill>
                  <a:srgbClr val="FF0000"/>
                </a:solidFill>
                <a:effectLst/>
                <a:uLnTx/>
                <a:uFillTx/>
                <a:latin typeface="Calibri" pitchFamily="34" charset="0"/>
                <a:ea typeface="新細明體" charset="-120"/>
                <a:cs typeface="Arial" charset="0"/>
                <a:sym typeface="Arial" charset="0"/>
              </a:rPr>
              <a:t>國中學生生涯輔導紀錄手冊</a:t>
            </a:r>
            <a:r>
              <a:rPr kumimoji="1" lang="zh-TW" altLang="zh-TW" sz="30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」生涯發展規劃書</a:t>
            </a:r>
          </a:p>
        </p:txBody>
      </p:sp>
      <p:sp>
        <p:nvSpPr>
          <p:cNvPr id="194562" name="Shape 629"/>
          <p:cNvSpPr>
            <a:spLocks noChangeArrowheads="1"/>
          </p:cNvSpPr>
          <p:nvPr/>
        </p:nvSpPr>
        <p:spPr bwMode="auto">
          <a:xfrm>
            <a:off x="1066800" y="3141663"/>
            <a:ext cx="7216775" cy="939800"/>
          </a:xfrm>
          <a:prstGeom prst="rect">
            <a:avLst/>
          </a:prstGeom>
          <a:solidFill>
            <a:srgbClr val="E0B2B1"/>
          </a:solidFill>
          <a:ln w="25400">
            <a:solidFill>
              <a:schemeClr val="tx1"/>
            </a:solidFill>
            <a:round/>
            <a:headEnd/>
            <a:tailEnd/>
          </a:ln>
        </p:spPr>
        <p:txBody>
          <a:bodyPr lIns="91425" tIns="45700" rIns="91425" bIns="45700" anchor="ct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30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認識各縣市免試入學（含超額比序）</a:t>
            </a:r>
          </a:p>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30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及特色招生</a:t>
            </a:r>
          </a:p>
        </p:txBody>
      </p:sp>
      <p:sp>
        <p:nvSpPr>
          <p:cNvPr id="194563" name="Shape 630"/>
          <p:cNvSpPr>
            <a:spLocks noChangeArrowheads="1"/>
          </p:cNvSpPr>
          <p:nvPr/>
        </p:nvSpPr>
        <p:spPr bwMode="auto">
          <a:xfrm>
            <a:off x="1062038" y="4508500"/>
            <a:ext cx="7216775" cy="936625"/>
          </a:xfrm>
          <a:prstGeom prst="rect">
            <a:avLst/>
          </a:prstGeom>
          <a:solidFill>
            <a:srgbClr val="D18D8B"/>
          </a:solidFill>
          <a:ln w="25400">
            <a:solidFill>
              <a:schemeClr val="tx1"/>
            </a:solidFill>
            <a:round/>
            <a:headEnd/>
            <a:tailEnd/>
          </a:ln>
        </p:spPr>
        <p:txBody>
          <a:bodyPr lIns="91425" tIns="45700" rIns="91425" bIns="45700" anchor="ct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30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認識全國五專、</a:t>
            </a:r>
          </a:p>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30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各免試就學區高</a:t>
            </a:r>
            <a:r>
              <a:rPr kumimoji="1" lang="zh-TW" altLang="en-US" sz="30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級中等學校</a:t>
            </a:r>
            <a:endParaRPr kumimoji="1" lang="zh-TW" altLang="zh-TW" sz="30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endParaRPr>
          </a:p>
        </p:txBody>
      </p:sp>
      <p:sp>
        <p:nvSpPr>
          <p:cNvPr id="194564" name="Shape 631"/>
          <p:cNvSpPr>
            <a:spLocks noChangeArrowheads="1"/>
          </p:cNvSpPr>
          <p:nvPr/>
        </p:nvSpPr>
        <p:spPr bwMode="auto">
          <a:xfrm>
            <a:off x="1042988" y="5876925"/>
            <a:ext cx="7218362" cy="576263"/>
          </a:xfrm>
          <a:prstGeom prst="rect">
            <a:avLst/>
          </a:prstGeom>
          <a:solidFill>
            <a:srgbClr val="FFC000"/>
          </a:solidFill>
          <a:ln w="25400">
            <a:solidFill>
              <a:schemeClr val="tx1"/>
            </a:solidFill>
            <a:round/>
            <a:headEnd/>
            <a:tailEnd/>
          </a:ln>
        </p:spPr>
        <p:txBody>
          <a:bodyPr lIns="91425" tIns="45700" rIns="91425" bIns="45700"/>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3000" b="0"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教育部或各縣市志願選填試探系統</a:t>
            </a:r>
          </a:p>
        </p:txBody>
      </p:sp>
      <p:sp>
        <p:nvSpPr>
          <p:cNvPr id="194565" name="Shape 632"/>
          <p:cNvSpPr>
            <a:spLocks noChangeArrowheads="1"/>
          </p:cNvSpPr>
          <p:nvPr/>
        </p:nvSpPr>
        <p:spPr bwMode="auto">
          <a:xfrm flipH="1">
            <a:off x="2268538" y="188913"/>
            <a:ext cx="6875462" cy="576262"/>
          </a:xfrm>
          <a:prstGeom prst="homePlate">
            <a:avLst>
              <a:gd name="adj" fmla="val 49989"/>
            </a:avLst>
          </a:prstGeom>
          <a:solidFill>
            <a:srgbClr val="92D050"/>
          </a:solidFill>
          <a:ln w="25400">
            <a:solidFill>
              <a:srgbClr val="006600"/>
            </a:solidFill>
            <a:round/>
            <a:headEnd/>
            <a:tailEnd/>
          </a:ln>
        </p:spPr>
        <p:txBody>
          <a:bodyPr lIns="91425" tIns="45700" rIns="91425" bIns="45700"/>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1" lang="zh-TW" altLang="zh-TW" sz="3000" b="1"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協助孩子適性入學</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zh-TW" sz="18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
        <p:nvSpPr>
          <p:cNvPr id="194566" name="Shape 633"/>
          <p:cNvSpPr>
            <a:spLocks noChangeArrowheads="1"/>
          </p:cNvSpPr>
          <p:nvPr/>
        </p:nvSpPr>
        <p:spPr bwMode="auto">
          <a:xfrm rot="5400000">
            <a:off x="4494213" y="2752725"/>
            <a:ext cx="361950"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zh-TW" sz="18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
        <p:nvSpPr>
          <p:cNvPr id="194567" name="Shape 634"/>
          <p:cNvSpPr>
            <a:spLocks noChangeArrowheads="1"/>
          </p:cNvSpPr>
          <p:nvPr/>
        </p:nvSpPr>
        <p:spPr bwMode="auto">
          <a:xfrm rot="5400000">
            <a:off x="4490243" y="4120357"/>
            <a:ext cx="360363"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zh-TW" sz="18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
        <p:nvSpPr>
          <p:cNvPr id="194568" name="Shape 635"/>
          <p:cNvSpPr>
            <a:spLocks noChangeArrowheads="1"/>
          </p:cNvSpPr>
          <p:nvPr/>
        </p:nvSpPr>
        <p:spPr bwMode="auto">
          <a:xfrm rot="5400000">
            <a:off x="4489450" y="5487988"/>
            <a:ext cx="361950"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zh-TW" sz="18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
        <p:nvSpPr>
          <p:cNvPr id="194569" name="Shape 636"/>
          <p:cNvSpPr>
            <a:spLocks noChangeArrowheads="1"/>
          </p:cNvSpPr>
          <p:nvPr/>
        </p:nvSpPr>
        <p:spPr bwMode="auto">
          <a:xfrm>
            <a:off x="0" y="908050"/>
            <a:ext cx="9144000" cy="504825"/>
          </a:xfrm>
          <a:prstGeom prst="rect">
            <a:avLst/>
          </a:prstGeom>
          <a:solidFill>
            <a:srgbClr val="FFCCFF"/>
          </a:solidFill>
          <a:ln w="25400">
            <a:solidFill>
              <a:srgbClr val="FF33CC"/>
            </a:solidFill>
            <a:round/>
            <a:headEnd/>
            <a:tailEnd/>
          </a:ln>
        </p:spPr>
        <p:txBody>
          <a:bodyPr lIns="91425" tIns="45700" rIns="91425" bIns="45700" anchor="ctr"/>
          <a:lstStyle/>
          <a:p>
            <a:pPr marL="165100" marR="0" lvl="0" indent="-165100" algn="just" defTabSz="914400" rtl="0" eaLnBrk="1" fontAlgn="base" latinLnBrk="0" hangingPunct="1">
              <a:lnSpc>
                <a:spcPct val="100000"/>
              </a:lnSpc>
              <a:spcBef>
                <a:spcPct val="0"/>
              </a:spcBef>
              <a:spcAft>
                <a:spcPct val="0"/>
              </a:spcAft>
              <a:buClrTx/>
              <a:buSzPct val="25000"/>
              <a:buFontTx/>
              <a:buNone/>
              <a:tabLst/>
              <a:defRPr/>
            </a:pPr>
            <a:r>
              <a:rPr kumimoji="1" lang="zh-TW" altLang="zh-TW" sz="2800" b="1" i="0" u="none" strike="noStrike" kern="1200" cap="none" spc="0" normalizeH="0" baseline="0" noProof="0">
                <a:ln>
                  <a:noFill/>
                </a:ln>
                <a:solidFill>
                  <a:srgbClr val="C00000"/>
                </a:solidFill>
                <a:effectLst/>
                <a:uLnTx/>
                <a:uFillTx/>
                <a:latin typeface="Calibri" pitchFamily="34" charset="0"/>
                <a:ea typeface="新細明體" charset="-120"/>
                <a:cs typeface="Arial" charset="0"/>
                <a:sym typeface="Arial" charset="0"/>
              </a:rPr>
              <a:t>❖</a:t>
            </a:r>
            <a:r>
              <a:rPr kumimoji="1" lang="zh-TW" altLang="zh-TW" sz="2800" b="1" i="0" u="none" strike="noStrike" kern="1200" cap="none" spc="0" normalizeH="0" baseline="0" noProof="0">
                <a:ln>
                  <a:noFill/>
                </a:ln>
                <a:solidFill>
                  <a:srgbClr val="000000"/>
                </a:solidFill>
                <a:effectLst/>
                <a:uLnTx/>
                <a:uFillTx/>
                <a:latin typeface="Calibri" pitchFamily="34" charset="0"/>
                <a:ea typeface="新細明體" charset="-120"/>
                <a:cs typeface="Arial" charset="0"/>
                <a:sym typeface="Arial" charset="0"/>
              </a:rPr>
              <a:t>孩子國中畢業前，如何協助孩子適性入學</a:t>
            </a:r>
          </a:p>
        </p:txBody>
      </p:sp>
      <p:sp>
        <p:nvSpPr>
          <p:cNvPr id="194570" name="Shape 637"/>
          <p:cNvSpPr>
            <a:spLocks noChangeArrowheads="1"/>
          </p:cNvSpPr>
          <p:nvPr/>
        </p:nvSpPr>
        <p:spPr bwMode="auto">
          <a:xfrm>
            <a:off x="179388" y="1689100"/>
            <a:ext cx="1079500" cy="10922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pitchFamily="34" charset="0"/>
              <a:ea typeface="新細明體" charset="-120"/>
              <a:cs typeface="+mn-cs"/>
            </a:endParaRPr>
          </a:p>
        </p:txBody>
      </p:sp>
    </p:spTree>
    <p:extLst>
      <p:ext uri="{BB962C8B-B14F-4D97-AF65-F5344CB8AC3E}">
        <p14:creationId xmlns:p14="http://schemas.microsoft.com/office/powerpoint/2010/main" val="3509704042"/>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kumimoji="0" lang="zh-TW" altLang="en-US" sz="4800" b="1" dirty="0">
                <a:solidFill>
                  <a:srgbClr val="0000FF"/>
                </a:solidFill>
                <a:effectLst>
                  <a:outerShdw blurRad="38100" dist="38100" dir="2700000" algn="tl">
                    <a:srgbClr val="000000">
                      <a:alpha val="43137"/>
                    </a:srgbClr>
                  </a:outerShdw>
                </a:effectLst>
              </a:rPr>
              <a:t>花蓮區志願選填與輔導</a:t>
            </a:r>
          </a:p>
        </p:txBody>
      </p:sp>
      <p:sp>
        <p:nvSpPr>
          <p:cNvPr id="177154" name="內容版面配置區 2"/>
          <p:cNvSpPr>
            <a:spLocks noGrp="1"/>
          </p:cNvSpPr>
          <p:nvPr>
            <p:ph idx="1"/>
          </p:nvPr>
        </p:nvSpPr>
        <p:spPr>
          <a:xfrm>
            <a:off x="683568" y="1484784"/>
            <a:ext cx="8686800" cy="5184775"/>
          </a:xfrm>
        </p:spPr>
        <p:txBody>
          <a:bodyPr/>
          <a:lstStyle/>
          <a:p>
            <a:pPr eaLnBrk="1" hangingPunct="1">
              <a:buNone/>
            </a:pPr>
            <a:r>
              <a:rPr kumimoji="0" lang="en-US" altLang="zh-TW" b="1" dirty="0"/>
              <a:t>(</a:t>
            </a:r>
            <a:r>
              <a:rPr kumimoji="0" lang="zh-TW" altLang="en-US" b="1" dirty="0"/>
              <a:t>一</a:t>
            </a:r>
            <a:r>
              <a:rPr kumimoji="0" lang="en-US" altLang="zh-TW" b="1" dirty="0"/>
              <a:t>)</a:t>
            </a:r>
            <a:r>
              <a:rPr kumimoji="0" lang="zh-TW" altLang="en-US" b="1" dirty="0">
                <a:solidFill>
                  <a:srgbClr val="FF0000"/>
                </a:solidFill>
              </a:rPr>
              <a:t>第一次</a:t>
            </a:r>
            <a:r>
              <a:rPr kumimoji="0" lang="zh-TW" altLang="en-US" b="1" dirty="0"/>
              <a:t>志願試選填時間：</a:t>
            </a:r>
            <a:endParaRPr kumimoji="0" lang="en-US" altLang="zh-TW" b="1" dirty="0"/>
          </a:p>
          <a:p>
            <a:pPr indent="909638" eaLnBrk="1" hangingPunct="1">
              <a:buNone/>
            </a:pPr>
            <a:r>
              <a:rPr kumimoji="0" lang="en-US" altLang="zh-TW" b="1" dirty="0">
                <a:solidFill>
                  <a:srgbClr val="FF0000"/>
                </a:solidFill>
              </a:rPr>
              <a:t>108</a:t>
            </a:r>
            <a:r>
              <a:rPr kumimoji="0" lang="zh-TW" altLang="en-US" b="1" dirty="0">
                <a:solidFill>
                  <a:srgbClr val="FF0000"/>
                </a:solidFill>
              </a:rPr>
              <a:t>年</a:t>
            </a:r>
            <a:r>
              <a:rPr kumimoji="0" lang="en-US" altLang="zh-TW" b="1" dirty="0">
                <a:solidFill>
                  <a:srgbClr val="FF0000"/>
                </a:solidFill>
              </a:rPr>
              <a:t>1</a:t>
            </a:r>
            <a:r>
              <a:rPr kumimoji="0" lang="zh-TW" altLang="en-US" b="1" dirty="0">
                <a:solidFill>
                  <a:srgbClr val="FF0000"/>
                </a:solidFill>
              </a:rPr>
              <a:t>月</a:t>
            </a:r>
            <a:r>
              <a:rPr kumimoji="0" lang="en-US" altLang="zh-TW" b="1" dirty="0">
                <a:solidFill>
                  <a:srgbClr val="FF0000"/>
                </a:solidFill>
              </a:rPr>
              <a:t>8</a:t>
            </a:r>
            <a:r>
              <a:rPr kumimoji="0" lang="zh-TW" altLang="en-US" b="1" dirty="0">
                <a:solidFill>
                  <a:srgbClr val="FF0000"/>
                </a:solidFill>
              </a:rPr>
              <a:t>日至</a:t>
            </a:r>
            <a:r>
              <a:rPr kumimoji="0" lang="en-US" altLang="zh-TW" b="1" dirty="0">
                <a:solidFill>
                  <a:srgbClr val="FF0000"/>
                </a:solidFill>
              </a:rPr>
              <a:t>1</a:t>
            </a:r>
            <a:r>
              <a:rPr kumimoji="0" lang="zh-TW" altLang="en-US" b="1" dirty="0">
                <a:solidFill>
                  <a:srgbClr val="FF0000"/>
                </a:solidFill>
              </a:rPr>
              <a:t>月</a:t>
            </a:r>
            <a:r>
              <a:rPr kumimoji="0" lang="en-US" altLang="zh-TW" b="1" dirty="0">
                <a:solidFill>
                  <a:srgbClr val="FF0000"/>
                </a:solidFill>
              </a:rPr>
              <a:t>11</a:t>
            </a:r>
            <a:r>
              <a:rPr kumimoji="0" lang="zh-TW" altLang="en-US" b="1" dirty="0">
                <a:solidFill>
                  <a:srgbClr val="FF0000"/>
                </a:solidFill>
              </a:rPr>
              <a:t>日</a:t>
            </a:r>
            <a:endParaRPr kumimoji="0" lang="en-US" altLang="zh-TW" b="1" dirty="0">
              <a:solidFill>
                <a:srgbClr val="FF0000"/>
              </a:solidFill>
            </a:endParaRPr>
          </a:p>
          <a:p>
            <a:pPr indent="379413" eaLnBrk="1" hangingPunct="1">
              <a:buFontTx/>
              <a:buNone/>
            </a:pPr>
            <a:r>
              <a:rPr kumimoji="0" lang="zh-TW" altLang="en-US" sz="2800" b="1" dirty="0">
                <a:solidFill>
                  <a:srgbClr val="0000FF"/>
                </a:solidFill>
              </a:rPr>
              <a:t>輔導時程：</a:t>
            </a:r>
            <a:r>
              <a:rPr kumimoji="0" lang="en-US" altLang="zh-TW" sz="2800" b="1" dirty="0">
                <a:solidFill>
                  <a:srgbClr val="0000FF"/>
                </a:solidFill>
              </a:rPr>
              <a:t>108</a:t>
            </a:r>
            <a:r>
              <a:rPr kumimoji="0" lang="zh-TW" altLang="en-US" sz="2800" b="1" dirty="0">
                <a:solidFill>
                  <a:srgbClr val="0000FF"/>
                </a:solidFill>
              </a:rPr>
              <a:t>年</a:t>
            </a:r>
            <a:r>
              <a:rPr kumimoji="0" lang="en-US" altLang="zh-TW" sz="2800" b="1" dirty="0">
                <a:solidFill>
                  <a:srgbClr val="0000FF"/>
                </a:solidFill>
              </a:rPr>
              <a:t>2</a:t>
            </a:r>
            <a:r>
              <a:rPr kumimoji="0" lang="zh-TW" altLang="en-US" sz="2800" b="1" dirty="0">
                <a:solidFill>
                  <a:srgbClr val="0000FF"/>
                </a:solidFill>
              </a:rPr>
              <a:t>月開始適性輔導</a:t>
            </a:r>
            <a:endParaRPr kumimoji="0" lang="en-US" altLang="zh-TW" sz="2800" b="1" dirty="0">
              <a:solidFill>
                <a:srgbClr val="0000FF"/>
              </a:solidFill>
            </a:endParaRPr>
          </a:p>
          <a:p>
            <a:pPr eaLnBrk="1" hangingPunct="1">
              <a:spcBef>
                <a:spcPts val="3000"/>
              </a:spcBef>
              <a:buNone/>
            </a:pPr>
            <a:r>
              <a:rPr kumimoji="0" lang="en-US" altLang="zh-TW" b="1" dirty="0"/>
              <a:t>(</a:t>
            </a:r>
            <a:r>
              <a:rPr kumimoji="0" lang="zh-TW" altLang="en-US" b="1" dirty="0"/>
              <a:t>二</a:t>
            </a:r>
            <a:r>
              <a:rPr kumimoji="0" lang="en-US" altLang="zh-TW" b="1" dirty="0"/>
              <a:t>)</a:t>
            </a:r>
            <a:r>
              <a:rPr kumimoji="0" lang="zh-TW" altLang="en-US" b="1" dirty="0">
                <a:solidFill>
                  <a:srgbClr val="FF0000"/>
                </a:solidFill>
              </a:rPr>
              <a:t>第二次</a:t>
            </a:r>
            <a:r>
              <a:rPr kumimoji="0" lang="zh-TW" altLang="en-US" b="1" dirty="0"/>
              <a:t>志願試選填時間：</a:t>
            </a:r>
            <a:endParaRPr kumimoji="0" lang="en-US" altLang="zh-TW" b="1" dirty="0"/>
          </a:p>
          <a:p>
            <a:pPr indent="909638" eaLnBrk="1" hangingPunct="1">
              <a:buNone/>
            </a:pPr>
            <a:r>
              <a:rPr kumimoji="0" lang="en-US" altLang="zh-TW" b="1" dirty="0">
                <a:solidFill>
                  <a:srgbClr val="FF0000"/>
                </a:solidFill>
              </a:rPr>
              <a:t>108</a:t>
            </a:r>
            <a:r>
              <a:rPr kumimoji="0" lang="zh-TW" altLang="en-US" b="1" dirty="0">
                <a:solidFill>
                  <a:srgbClr val="FF0000"/>
                </a:solidFill>
              </a:rPr>
              <a:t>年</a:t>
            </a:r>
            <a:r>
              <a:rPr kumimoji="0" lang="en-US" altLang="zh-TW" b="1" dirty="0">
                <a:solidFill>
                  <a:srgbClr val="FF0000"/>
                </a:solidFill>
              </a:rPr>
              <a:t>4</a:t>
            </a:r>
            <a:r>
              <a:rPr kumimoji="0" lang="zh-TW" altLang="en-US" b="1" dirty="0">
                <a:solidFill>
                  <a:srgbClr val="FF0000"/>
                </a:solidFill>
              </a:rPr>
              <a:t>月</a:t>
            </a:r>
            <a:r>
              <a:rPr kumimoji="0" lang="en-US" altLang="zh-TW" b="1" dirty="0">
                <a:solidFill>
                  <a:srgbClr val="FF0000"/>
                </a:solidFill>
              </a:rPr>
              <a:t>8</a:t>
            </a:r>
            <a:r>
              <a:rPr kumimoji="0" lang="zh-TW" altLang="en-US" b="1" dirty="0">
                <a:solidFill>
                  <a:srgbClr val="FF0000"/>
                </a:solidFill>
              </a:rPr>
              <a:t>日至</a:t>
            </a:r>
            <a:r>
              <a:rPr kumimoji="0" lang="en-US" altLang="zh-TW" b="1" dirty="0">
                <a:solidFill>
                  <a:srgbClr val="FF0000"/>
                </a:solidFill>
              </a:rPr>
              <a:t>4</a:t>
            </a:r>
            <a:r>
              <a:rPr kumimoji="0" lang="zh-TW" altLang="en-US" b="1" dirty="0">
                <a:solidFill>
                  <a:srgbClr val="FF0000"/>
                </a:solidFill>
              </a:rPr>
              <a:t>月</a:t>
            </a:r>
            <a:r>
              <a:rPr kumimoji="0" lang="en-US" altLang="zh-TW" b="1" dirty="0">
                <a:solidFill>
                  <a:srgbClr val="FF0000"/>
                </a:solidFill>
              </a:rPr>
              <a:t>11</a:t>
            </a:r>
            <a:r>
              <a:rPr kumimoji="0" lang="zh-TW" altLang="en-US" b="1" dirty="0">
                <a:solidFill>
                  <a:srgbClr val="FF0000"/>
                </a:solidFill>
              </a:rPr>
              <a:t>日</a:t>
            </a:r>
            <a:endParaRPr kumimoji="0" lang="en-US" altLang="zh-TW" b="1" dirty="0">
              <a:solidFill>
                <a:srgbClr val="FF0000"/>
              </a:solidFill>
            </a:endParaRPr>
          </a:p>
          <a:p>
            <a:pPr indent="379413" eaLnBrk="1" hangingPunct="1">
              <a:buNone/>
            </a:pPr>
            <a:r>
              <a:rPr kumimoji="0" lang="zh-TW" altLang="en-US" sz="2800" b="1" dirty="0">
                <a:solidFill>
                  <a:srgbClr val="0000FF"/>
                </a:solidFill>
              </a:rPr>
              <a:t>輔導時程：</a:t>
            </a:r>
            <a:r>
              <a:rPr kumimoji="0" lang="en-US" altLang="zh-TW" sz="2800" b="1" dirty="0">
                <a:solidFill>
                  <a:srgbClr val="0000FF"/>
                </a:solidFill>
              </a:rPr>
              <a:t>108</a:t>
            </a:r>
            <a:r>
              <a:rPr kumimoji="0" lang="zh-TW" altLang="en-US" sz="2800" b="1" dirty="0">
                <a:solidFill>
                  <a:srgbClr val="0000FF"/>
                </a:solidFill>
              </a:rPr>
              <a:t>年</a:t>
            </a:r>
            <a:r>
              <a:rPr kumimoji="0" lang="en-US" altLang="zh-TW" sz="2800" b="1" dirty="0">
                <a:solidFill>
                  <a:srgbClr val="0000FF"/>
                </a:solidFill>
              </a:rPr>
              <a:t>5</a:t>
            </a:r>
            <a:r>
              <a:rPr kumimoji="0" lang="zh-TW" altLang="en-US" sz="2800" b="1" dirty="0">
                <a:solidFill>
                  <a:srgbClr val="0000FF"/>
                </a:solidFill>
              </a:rPr>
              <a:t>月開始適性輔導</a:t>
            </a:r>
            <a:endParaRPr kumimoji="0" lang="en-US" altLang="zh-TW" sz="2800" b="1" dirty="0">
              <a:solidFill>
                <a:srgbClr val="0000FF"/>
              </a:solidFill>
            </a:endParaRPr>
          </a:p>
          <a:p>
            <a:pPr eaLnBrk="1" hangingPunct="1">
              <a:spcBef>
                <a:spcPts val="3000"/>
              </a:spcBef>
              <a:buNone/>
            </a:pPr>
            <a:r>
              <a:rPr kumimoji="0" lang="en-US" altLang="zh-TW" sz="3600" b="1" dirty="0">
                <a:solidFill>
                  <a:srgbClr val="FF0000"/>
                </a:solidFill>
              </a:rPr>
              <a:t>(</a:t>
            </a:r>
            <a:r>
              <a:rPr kumimoji="0" lang="zh-TW" altLang="en-US" sz="3600" b="1" dirty="0">
                <a:solidFill>
                  <a:srgbClr val="FF0000"/>
                </a:solidFill>
              </a:rPr>
              <a:t>三</a:t>
            </a:r>
            <a:r>
              <a:rPr kumimoji="0" lang="en-US" altLang="zh-TW" sz="3600" b="1" dirty="0">
                <a:solidFill>
                  <a:srgbClr val="FF0000"/>
                </a:solidFill>
              </a:rPr>
              <a:t>)</a:t>
            </a:r>
            <a:r>
              <a:rPr kumimoji="0" lang="zh-TW" altLang="en-US" sz="3600" b="1" dirty="0">
                <a:solidFill>
                  <a:srgbClr val="FF0000"/>
                </a:solidFill>
              </a:rPr>
              <a:t>志願正式選填時間：</a:t>
            </a:r>
            <a:endParaRPr kumimoji="0" lang="en-US" altLang="zh-TW" sz="3600" b="1" dirty="0">
              <a:solidFill>
                <a:srgbClr val="FF0000"/>
              </a:solidFill>
            </a:endParaRPr>
          </a:p>
          <a:p>
            <a:pPr indent="909638" eaLnBrk="1" hangingPunct="1">
              <a:buNone/>
            </a:pPr>
            <a:r>
              <a:rPr kumimoji="0" lang="en-US" altLang="zh-TW" sz="3600" b="1" dirty="0">
                <a:solidFill>
                  <a:srgbClr val="FF0000"/>
                </a:solidFill>
              </a:rPr>
              <a:t>108</a:t>
            </a:r>
            <a:r>
              <a:rPr kumimoji="0" lang="zh-TW" altLang="en-US" sz="3600" b="1" dirty="0">
                <a:solidFill>
                  <a:srgbClr val="FF0000"/>
                </a:solidFill>
              </a:rPr>
              <a:t>年</a:t>
            </a:r>
            <a:r>
              <a:rPr kumimoji="0" lang="en-US" altLang="zh-TW" sz="3600" b="1" dirty="0">
                <a:solidFill>
                  <a:srgbClr val="FF0000"/>
                </a:solidFill>
              </a:rPr>
              <a:t>6</a:t>
            </a:r>
            <a:r>
              <a:rPr kumimoji="0" lang="zh-TW" altLang="en-US" sz="3600" b="1" dirty="0">
                <a:solidFill>
                  <a:srgbClr val="FF0000"/>
                </a:solidFill>
              </a:rPr>
              <a:t>月</a:t>
            </a:r>
            <a:r>
              <a:rPr kumimoji="0" lang="en-US" altLang="zh-TW" sz="3600" b="1" dirty="0">
                <a:solidFill>
                  <a:srgbClr val="FF0000"/>
                </a:solidFill>
              </a:rPr>
              <a:t>20</a:t>
            </a:r>
            <a:r>
              <a:rPr kumimoji="0" lang="zh-TW" altLang="en-US" sz="3600" b="1" dirty="0">
                <a:solidFill>
                  <a:srgbClr val="FF0000"/>
                </a:solidFill>
              </a:rPr>
              <a:t>日至</a:t>
            </a:r>
            <a:r>
              <a:rPr kumimoji="0" lang="en-US" altLang="zh-TW" sz="3600" b="1" dirty="0">
                <a:solidFill>
                  <a:srgbClr val="FF0000"/>
                </a:solidFill>
              </a:rPr>
              <a:t>6</a:t>
            </a:r>
            <a:r>
              <a:rPr kumimoji="0" lang="zh-TW" altLang="en-US" sz="3600" b="1" dirty="0">
                <a:solidFill>
                  <a:srgbClr val="FF0000"/>
                </a:solidFill>
              </a:rPr>
              <a:t>月</a:t>
            </a:r>
            <a:r>
              <a:rPr kumimoji="0" lang="en-US" altLang="zh-TW" sz="3600" b="1" dirty="0">
                <a:solidFill>
                  <a:srgbClr val="FF0000"/>
                </a:solidFill>
              </a:rPr>
              <a:t>24</a:t>
            </a:r>
            <a:r>
              <a:rPr kumimoji="0" lang="zh-TW" altLang="en-US" sz="3600" b="1" dirty="0">
                <a:solidFill>
                  <a:srgbClr val="FF0000"/>
                </a:solidFill>
              </a:rPr>
              <a:t>日</a:t>
            </a:r>
            <a:endParaRPr kumimoji="0" lang="en-US" altLang="zh-TW" sz="3600" b="1" dirty="0">
              <a:solidFill>
                <a:srgbClr val="FF0000"/>
              </a:solidFill>
            </a:endParaRPr>
          </a:p>
        </p:txBody>
      </p:sp>
    </p:spTree>
    <p:extLst>
      <p:ext uri="{BB962C8B-B14F-4D97-AF65-F5344CB8AC3E}">
        <p14:creationId xmlns:p14="http://schemas.microsoft.com/office/powerpoint/2010/main" val="3525991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一、十二年國民基本教育概述</a:t>
            </a:r>
            <a:endParaRPr kumimoji="0" lang="zh-TW" altLang="en-US" sz="44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2" y="2132856"/>
            <a:ext cx="9141748" cy="471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54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開始之前要了解</a:t>
            </a:r>
          </a:p>
        </p:txBody>
      </p:sp>
      <p:sp>
        <p:nvSpPr>
          <p:cNvPr id="3" name="內容版面配置區 2"/>
          <p:cNvSpPr>
            <a:spLocks noGrp="1"/>
          </p:cNvSpPr>
          <p:nvPr>
            <p:ph idx="1"/>
          </p:nvPr>
        </p:nvSpPr>
        <p:spPr>
          <a:xfrm>
            <a:off x="467544" y="1340768"/>
            <a:ext cx="8229600" cy="5400600"/>
          </a:xfrm>
        </p:spPr>
        <p:txBody>
          <a:bodyPr/>
          <a:lstStyle/>
          <a:p>
            <a:r>
              <a:rPr lang="zh-TW" altLang="en-US" dirty="0"/>
              <a:t>學力檢測</a:t>
            </a:r>
            <a:r>
              <a:rPr lang="en-US" altLang="zh-TW" dirty="0"/>
              <a:t>(</a:t>
            </a:r>
            <a:r>
              <a:rPr lang="zh-TW" altLang="en-US" dirty="0"/>
              <a:t>教育</a:t>
            </a:r>
            <a:r>
              <a:rPr lang="zh-TW" altLang="en-US" dirty="0">
                <a:solidFill>
                  <a:srgbClr val="FF0000"/>
                </a:solidFill>
              </a:rPr>
              <a:t>會考</a:t>
            </a:r>
            <a:r>
              <a:rPr lang="en-US" altLang="zh-TW" dirty="0">
                <a:solidFill>
                  <a:srgbClr val="FF0000"/>
                </a:solidFill>
              </a:rPr>
              <a:t>)</a:t>
            </a:r>
            <a:r>
              <a:rPr lang="zh-TW" altLang="en-US" dirty="0">
                <a:solidFill>
                  <a:srgbClr val="FF0000"/>
                </a:solidFill>
              </a:rPr>
              <a:t>不是</a:t>
            </a:r>
            <a:r>
              <a:rPr lang="zh-TW" altLang="en-US" dirty="0"/>
              <a:t>高中職入學</a:t>
            </a:r>
            <a:r>
              <a:rPr lang="en-US" altLang="zh-TW" dirty="0"/>
              <a:t>(</a:t>
            </a:r>
            <a:r>
              <a:rPr lang="zh-TW" altLang="en-US" dirty="0"/>
              <a:t>免試入學</a:t>
            </a:r>
            <a:r>
              <a:rPr lang="en-US" altLang="zh-TW" dirty="0"/>
              <a:t>)</a:t>
            </a:r>
            <a:r>
              <a:rPr lang="zh-TW" altLang="en-US" dirty="0"/>
              <a:t>的唯一</a:t>
            </a:r>
            <a:r>
              <a:rPr lang="zh-TW" altLang="en-US" dirty="0">
                <a:solidFill>
                  <a:srgbClr val="FF0000"/>
                </a:solidFill>
              </a:rPr>
              <a:t>篩選機制</a:t>
            </a:r>
            <a:r>
              <a:rPr lang="zh-TW" altLang="en-US" dirty="0"/>
              <a:t>，本區還參採多元表現等資料。</a:t>
            </a:r>
            <a:endParaRPr lang="en-US" altLang="zh-TW" dirty="0"/>
          </a:p>
          <a:p>
            <a:r>
              <a:rPr lang="zh-TW" altLang="en-US" dirty="0"/>
              <a:t>教育</a:t>
            </a:r>
            <a:r>
              <a:rPr lang="zh-TW" altLang="en-US" dirty="0">
                <a:solidFill>
                  <a:srgbClr val="FF0000"/>
                </a:solidFill>
              </a:rPr>
              <a:t>會考</a:t>
            </a:r>
            <a:r>
              <a:rPr lang="zh-TW" altLang="en-US" dirty="0"/>
              <a:t>國中</a:t>
            </a:r>
            <a:r>
              <a:rPr lang="zh-TW" altLang="en-US" dirty="0">
                <a:solidFill>
                  <a:srgbClr val="FF0000"/>
                </a:solidFill>
              </a:rPr>
              <a:t>應屆畢業生都要參加</a:t>
            </a:r>
            <a:r>
              <a:rPr lang="zh-TW" altLang="en-US" dirty="0"/>
              <a:t>，用於入學採計時限當年度有效。</a:t>
            </a:r>
            <a:endParaRPr lang="en-US" altLang="zh-TW" dirty="0"/>
          </a:p>
          <a:p>
            <a:r>
              <a:rPr lang="zh-TW" altLang="en-US" dirty="0"/>
              <a:t>免試入學的「</a:t>
            </a:r>
            <a:r>
              <a:rPr lang="zh-TW" altLang="en-US" b="1" dirty="0"/>
              <a:t>免試</a:t>
            </a:r>
            <a:r>
              <a:rPr lang="zh-TW" altLang="en-US" dirty="0"/>
              <a:t>」是</a:t>
            </a:r>
            <a:r>
              <a:rPr lang="zh-TW" altLang="en-US" dirty="0">
                <a:solidFill>
                  <a:srgbClr val="FF0000"/>
                </a:solidFill>
              </a:rPr>
              <a:t>沒有參加考試也能分發入學</a:t>
            </a:r>
            <a:r>
              <a:rPr lang="zh-TW" altLang="en-US" dirty="0"/>
              <a:t>，但是不保證能進入第一志願。</a:t>
            </a:r>
            <a:endParaRPr lang="en-US" altLang="zh-TW" dirty="0"/>
          </a:p>
          <a:p>
            <a:r>
              <a:rPr lang="zh-TW" altLang="en-US" dirty="0">
                <a:solidFill>
                  <a:srgbClr val="FF0000"/>
                </a:solidFill>
              </a:rPr>
              <a:t>完全免試</a:t>
            </a:r>
            <a:r>
              <a:rPr lang="zh-TW" altLang="en-US" dirty="0"/>
              <a:t>入學是不參考教育會考的入學方式，只</a:t>
            </a:r>
            <a:r>
              <a:rPr lang="zh-TW" altLang="en-US" dirty="0">
                <a:solidFill>
                  <a:srgbClr val="FF0000"/>
                </a:solidFill>
              </a:rPr>
              <a:t>限招生區內應屆畢業生</a:t>
            </a:r>
            <a:r>
              <a:rPr lang="zh-TW" altLang="en-US" dirty="0"/>
              <a:t>。</a:t>
            </a:r>
            <a:endParaRPr lang="en-US" altLang="zh-TW" dirty="0"/>
          </a:p>
          <a:p>
            <a:endParaRPr lang="en-US" altLang="zh-TW"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FF"/>
                </a:solidFill>
              </a:rPr>
              <a:t>十二年國民基本教育架構</a:t>
            </a:r>
          </a:p>
        </p:txBody>
      </p:sp>
      <p:pic>
        <p:nvPicPr>
          <p:cNvPr id="6" name="內容版面配置區 5" descr="1030117-A版宣導手冊-印刷檔_頁面_07.jpg"/>
          <p:cNvPicPr>
            <a:picLocks noGrp="1" noChangeAspect="1"/>
          </p:cNvPicPr>
          <p:nvPr>
            <p:ph idx="1"/>
          </p:nvPr>
        </p:nvPicPr>
        <p:blipFill>
          <a:blip r:embed="rId2" cstate="screen"/>
          <a:stretch>
            <a:fillRect/>
          </a:stretch>
        </p:blipFill>
        <p:spPr>
          <a:xfrm>
            <a:off x="8316" y="1196752"/>
            <a:ext cx="9144000" cy="5544616"/>
          </a:xfrm>
        </p:spPr>
      </p:pic>
    </p:spTree>
    <p:extLst>
      <p:ext uri="{BB962C8B-B14F-4D97-AF65-F5344CB8AC3E}">
        <p14:creationId xmlns:p14="http://schemas.microsoft.com/office/powerpoint/2010/main" val="325843264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AC0570-A8D8-4D41-8697-910BF0D173E9}"/>
              </a:ext>
            </a:extLst>
          </p:cNvPr>
          <p:cNvSpPr>
            <a:spLocks noGrp="1"/>
          </p:cNvSpPr>
          <p:nvPr>
            <p:ph type="title"/>
          </p:nvPr>
        </p:nvSpPr>
        <p:spPr/>
        <p:txBody>
          <a:bodyPr/>
          <a:lstStyle/>
          <a:p>
            <a:pPr algn="l"/>
            <a:r>
              <a:rPr lang="zh-TW" altLang="en-US" dirty="0"/>
              <a:t>一個測驗，四個入學方式</a:t>
            </a:r>
          </a:p>
        </p:txBody>
      </p:sp>
      <p:sp>
        <p:nvSpPr>
          <p:cNvPr id="4" name="矩形 3">
            <a:extLst>
              <a:ext uri="{FF2B5EF4-FFF2-40B4-BE49-F238E27FC236}">
                <a16:creationId xmlns:a16="http://schemas.microsoft.com/office/drawing/2014/main" id="{788CB456-2EB2-421D-84A5-AF9749D659DF}"/>
              </a:ext>
            </a:extLst>
          </p:cNvPr>
          <p:cNvSpPr/>
          <p:nvPr/>
        </p:nvSpPr>
        <p:spPr>
          <a:xfrm>
            <a:off x="6876256" y="3876160"/>
            <a:ext cx="1944216" cy="160329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600" dirty="0"/>
              <a:t>其他</a:t>
            </a:r>
          </a:p>
        </p:txBody>
      </p:sp>
      <p:sp>
        <p:nvSpPr>
          <p:cNvPr id="5" name="矩形 4">
            <a:extLst>
              <a:ext uri="{FF2B5EF4-FFF2-40B4-BE49-F238E27FC236}">
                <a16:creationId xmlns:a16="http://schemas.microsoft.com/office/drawing/2014/main" id="{CB34C533-B523-4077-B54C-93902B72E553}"/>
              </a:ext>
            </a:extLst>
          </p:cNvPr>
          <p:cNvSpPr/>
          <p:nvPr/>
        </p:nvSpPr>
        <p:spPr>
          <a:xfrm>
            <a:off x="4737438" y="3876160"/>
            <a:ext cx="1944216" cy="160329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3200" dirty="0"/>
              <a:t>未受補助</a:t>
            </a:r>
            <a:endParaRPr lang="en-US" altLang="zh-TW" sz="3200" dirty="0"/>
          </a:p>
          <a:p>
            <a:pPr algn="ctr"/>
            <a:r>
              <a:rPr lang="zh-TW" altLang="en-US" sz="3200" dirty="0"/>
              <a:t>私校獨招</a:t>
            </a:r>
          </a:p>
        </p:txBody>
      </p:sp>
      <p:sp>
        <p:nvSpPr>
          <p:cNvPr id="6" name="矩形 5">
            <a:extLst>
              <a:ext uri="{FF2B5EF4-FFF2-40B4-BE49-F238E27FC236}">
                <a16:creationId xmlns:a16="http://schemas.microsoft.com/office/drawing/2014/main" id="{911BE7F6-7A15-4D91-B367-55B46667E2E6}"/>
              </a:ext>
            </a:extLst>
          </p:cNvPr>
          <p:cNvSpPr/>
          <p:nvPr/>
        </p:nvSpPr>
        <p:spPr>
          <a:xfrm>
            <a:off x="2513231" y="3876160"/>
            <a:ext cx="2016224" cy="158818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3600" dirty="0"/>
              <a:t>特色招生</a:t>
            </a:r>
          </a:p>
        </p:txBody>
      </p:sp>
      <p:sp>
        <p:nvSpPr>
          <p:cNvPr id="7" name="矩形 6">
            <a:extLst>
              <a:ext uri="{FF2B5EF4-FFF2-40B4-BE49-F238E27FC236}">
                <a16:creationId xmlns:a16="http://schemas.microsoft.com/office/drawing/2014/main" id="{1F228ABF-D72D-40A1-9BE4-5C54EADEE997}"/>
              </a:ext>
            </a:extLst>
          </p:cNvPr>
          <p:cNvSpPr/>
          <p:nvPr/>
        </p:nvSpPr>
        <p:spPr>
          <a:xfrm>
            <a:off x="192893" y="3876160"/>
            <a:ext cx="2088232" cy="158818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600" dirty="0"/>
              <a:t>免試入學</a:t>
            </a:r>
          </a:p>
        </p:txBody>
      </p:sp>
      <p:sp>
        <p:nvSpPr>
          <p:cNvPr id="8" name="六邊形 7">
            <a:extLst>
              <a:ext uri="{FF2B5EF4-FFF2-40B4-BE49-F238E27FC236}">
                <a16:creationId xmlns:a16="http://schemas.microsoft.com/office/drawing/2014/main" id="{C5B2670F-471F-4CBB-8F0F-D81F6CE8CDB8}"/>
              </a:ext>
            </a:extLst>
          </p:cNvPr>
          <p:cNvSpPr/>
          <p:nvPr/>
        </p:nvSpPr>
        <p:spPr>
          <a:xfrm>
            <a:off x="2174463" y="2078492"/>
            <a:ext cx="4795073" cy="1224136"/>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3200" dirty="0"/>
              <a:t>國中教育會考</a:t>
            </a:r>
          </a:p>
        </p:txBody>
      </p:sp>
    </p:spTree>
    <p:extLst>
      <p:ext uri="{BB962C8B-B14F-4D97-AF65-F5344CB8AC3E}">
        <p14:creationId xmlns:p14="http://schemas.microsoft.com/office/powerpoint/2010/main" val="1773655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多元入學管道</a:t>
            </a:r>
            <a:r>
              <a:rPr lang="en-US" altLang="zh-TW" dirty="0"/>
              <a:t>(1)</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3595008501"/>
              </p:ext>
            </p:extLst>
          </p:nvPr>
        </p:nvGraphicFramePr>
        <p:xfrm>
          <a:off x="1043608" y="1484784"/>
          <a:ext cx="7200800" cy="421200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684000">
                <a:tc gridSpan="2">
                  <a:txBody>
                    <a:bodyPr/>
                    <a:lstStyle/>
                    <a:p>
                      <a:pPr algn="ctr"/>
                      <a:r>
                        <a:rPr lang="zh-TW" altLang="en-US" sz="3200" dirty="0"/>
                        <a:t>免試入學</a:t>
                      </a:r>
                      <a:endParaRPr lang="zh-TW" altLang="en-US" sz="3200" dirty="0">
                        <a:latin typeface="標楷體" pitchFamily="65" charset="-120"/>
                        <a:ea typeface="標楷體" pitchFamily="65" charset="-120"/>
                      </a:endParaRPr>
                    </a:p>
                  </a:txBody>
                  <a:tcPr anchor="ctr"/>
                </a:tc>
                <a:tc hMerge="1">
                  <a:txBody>
                    <a:bodyPr/>
                    <a:lstStyle/>
                    <a:p>
                      <a:endParaRPr lang="zh-TW" altLang="en-US" dirty="0"/>
                    </a:p>
                  </a:txBody>
                  <a:tcPr/>
                </a:tc>
                <a:extLst>
                  <a:ext uri="{0D108BD9-81ED-4DB2-BD59-A6C34878D82A}">
                    <a16:rowId xmlns:a16="http://schemas.microsoft.com/office/drawing/2014/main" val="10000"/>
                  </a:ext>
                </a:extLst>
              </a:tr>
              <a:tr h="504000">
                <a:tc>
                  <a:txBody>
                    <a:bodyPr/>
                    <a:lstStyle/>
                    <a:p>
                      <a:pPr algn="ctr"/>
                      <a:r>
                        <a:rPr lang="zh-TW" altLang="en-US" sz="2400" dirty="0"/>
                        <a:t>分區免試</a:t>
                      </a:r>
                      <a:r>
                        <a:rPr lang="en-US" altLang="zh-TW" sz="2400" dirty="0"/>
                        <a:t>(</a:t>
                      </a:r>
                      <a:r>
                        <a:rPr lang="zh-TW" altLang="en-US" sz="2400" dirty="0"/>
                        <a:t>簡稱大免</a:t>
                      </a:r>
                      <a:r>
                        <a:rPr lang="en-US" altLang="zh-TW" sz="2400" dirty="0"/>
                        <a:t>)</a:t>
                      </a:r>
                      <a:endParaRPr lang="zh-TW" altLang="en-US" sz="2400" dirty="0">
                        <a:latin typeface="標楷體" pitchFamily="65" charset="-120"/>
                        <a:ea typeface="標楷體" pitchFamily="65" charset="-120"/>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strike="sngStrike" baseline="0" dirty="0"/>
                        <a:t>優先免試</a:t>
                      </a:r>
                      <a:endParaRPr lang="zh-TW" altLang="en-US" sz="2400" strike="sngStrike" baseline="0" dirty="0">
                        <a:latin typeface="標楷體" pitchFamily="65" charset="-120"/>
                        <a:ea typeface="標楷體" pitchFamily="65" charset="-120"/>
                      </a:endParaRPr>
                    </a:p>
                  </a:txBody>
                  <a:tcPr anchor="ctr"/>
                </a:tc>
                <a:extLst>
                  <a:ext uri="{0D108BD9-81ED-4DB2-BD59-A6C34878D82A}">
                    <a16:rowId xmlns:a16="http://schemas.microsoft.com/office/drawing/2014/main" val="10001"/>
                  </a:ext>
                </a:extLst>
              </a:tr>
              <a:tr h="504000">
                <a:tc>
                  <a:txBody>
                    <a:bodyPr/>
                    <a:lstStyle/>
                    <a:p>
                      <a:pPr algn="ctr"/>
                      <a:r>
                        <a:rPr lang="zh-TW" altLang="en-US" sz="2400" dirty="0"/>
                        <a:t>直升入學</a:t>
                      </a:r>
                      <a:r>
                        <a:rPr lang="en-US" altLang="zh-TW" sz="2400" dirty="0"/>
                        <a:t>(</a:t>
                      </a:r>
                      <a:r>
                        <a:rPr lang="zh-TW" altLang="en-US" sz="2400" dirty="0"/>
                        <a:t>慈中、海星</a:t>
                      </a:r>
                      <a:r>
                        <a:rPr lang="en-US" altLang="zh-TW" sz="2400" dirty="0"/>
                        <a:t>)</a:t>
                      </a:r>
                      <a:endParaRPr lang="zh-TW" altLang="en-US" sz="2400" dirty="0">
                        <a:latin typeface="標楷體" pitchFamily="65" charset="-120"/>
                        <a:ea typeface="標楷體" pitchFamily="65" charset="-120"/>
                      </a:endParaRPr>
                    </a:p>
                  </a:txBody>
                  <a:tcPr anchor="ctr">
                    <a:solidFill>
                      <a:srgbClr val="F9FC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strike="sngStrike" kern="1200" baseline="0" dirty="0">
                          <a:solidFill>
                            <a:schemeClr val="dk1"/>
                          </a:solidFill>
                          <a:latin typeface="+mn-lt"/>
                          <a:ea typeface="+mn-ea"/>
                          <a:cs typeface="+mn-cs"/>
                        </a:rPr>
                        <a:t>園區生免試獨招</a:t>
                      </a:r>
                    </a:p>
                  </a:txBody>
                  <a:tcPr anchor="ctr"/>
                </a:tc>
                <a:extLst>
                  <a:ext uri="{0D108BD9-81ED-4DB2-BD59-A6C34878D82A}">
                    <a16:rowId xmlns:a16="http://schemas.microsoft.com/office/drawing/2014/main" val="10002"/>
                  </a:ext>
                </a:extLst>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strike="sngStrike" kern="1200" baseline="0" dirty="0">
                          <a:solidFill>
                            <a:schemeClr val="dk1"/>
                          </a:solidFill>
                          <a:latin typeface="+mn-lt"/>
                          <a:ea typeface="+mn-ea"/>
                          <a:cs typeface="+mn-cs"/>
                        </a:rPr>
                        <a:t>基北區產特</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t>技優甄審入學</a:t>
                      </a:r>
                      <a:endParaRPr lang="zh-TW" altLang="en-US" sz="2400" dirty="0">
                        <a:latin typeface="標楷體" pitchFamily="65" charset="-120"/>
                        <a:ea typeface="標楷體" pitchFamily="65" charset="-120"/>
                      </a:endParaRPr>
                    </a:p>
                  </a:txBody>
                  <a:tcPr anchor="ctr">
                    <a:solidFill>
                      <a:srgbClr val="FFFF00"/>
                    </a:solidFill>
                  </a:tcPr>
                </a:tc>
                <a:extLst>
                  <a:ext uri="{0D108BD9-81ED-4DB2-BD59-A6C34878D82A}">
                    <a16:rowId xmlns:a16="http://schemas.microsoft.com/office/drawing/2014/main" val="10003"/>
                  </a:ext>
                </a:extLst>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strike="sngStrike" kern="1200" baseline="0" dirty="0">
                          <a:solidFill>
                            <a:schemeClr val="dk1"/>
                          </a:solidFill>
                          <a:latin typeface="+mn-lt"/>
                          <a:ea typeface="+mn-ea"/>
                          <a:cs typeface="+mn-cs"/>
                        </a:rPr>
                        <a:t>宜蘭區專長生</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新細明體" pitchFamily="18" charset="-120"/>
                          <a:ea typeface="新細明體" pitchFamily="18" charset="-120"/>
                        </a:rPr>
                        <a:t>五專聯合免試</a:t>
                      </a:r>
                    </a:p>
                  </a:txBody>
                  <a:tcPr anchor="ctr">
                    <a:solidFill>
                      <a:srgbClr val="FFFF00"/>
                    </a:solidFill>
                  </a:tcPr>
                </a:tc>
                <a:extLst>
                  <a:ext uri="{0D108BD9-81ED-4DB2-BD59-A6C34878D82A}">
                    <a16:rowId xmlns:a16="http://schemas.microsoft.com/office/drawing/2014/main" val="10004"/>
                  </a:ext>
                </a:extLst>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strike="sngStrike" kern="1200" baseline="0" dirty="0">
                          <a:solidFill>
                            <a:schemeClr val="dk1"/>
                          </a:solidFill>
                          <a:latin typeface="+mn-lt"/>
                          <a:ea typeface="+mn-ea"/>
                          <a:cs typeface="+mn-cs"/>
                        </a:rPr>
                        <a:t>屏東區離島生</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t>原住民藝能班</a:t>
                      </a:r>
                      <a:endParaRPr lang="zh-TW" altLang="en-US" sz="2400" dirty="0">
                        <a:latin typeface="標楷體" pitchFamily="65" charset="-120"/>
                        <a:ea typeface="標楷體" pitchFamily="65" charset="-120"/>
                      </a:endParaRPr>
                    </a:p>
                  </a:txBody>
                  <a:tcPr anchor="ctr"/>
                </a:tc>
                <a:extLst>
                  <a:ext uri="{0D108BD9-81ED-4DB2-BD59-A6C34878D82A}">
                    <a16:rowId xmlns:a16="http://schemas.microsoft.com/office/drawing/2014/main" val="10005"/>
                  </a:ext>
                </a:extLst>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t>技術型及單科型免試獨招</a:t>
                      </a:r>
                      <a:endParaRPr lang="zh-TW" altLang="en-US" sz="2400"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t>原住民實驗班</a:t>
                      </a:r>
                      <a:endParaRPr lang="zh-TW" altLang="en-US" sz="2400" dirty="0">
                        <a:latin typeface="標楷體" pitchFamily="65" charset="-120"/>
                        <a:ea typeface="標楷體" pitchFamily="65" charset="-120"/>
                      </a:endParaRPr>
                    </a:p>
                  </a:txBody>
                  <a:tcPr anchor="ctr"/>
                </a:tc>
                <a:extLst>
                  <a:ext uri="{0D108BD9-81ED-4DB2-BD59-A6C34878D82A}">
                    <a16:rowId xmlns:a16="http://schemas.microsoft.com/office/drawing/2014/main" val="10006"/>
                  </a:ext>
                </a:extLst>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t>進修學校非應屆獨招</a:t>
                      </a:r>
                      <a:endParaRPr lang="zh-TW" altLang="en-US" sz="2400" dirty="0">
                        <a:latin typeface="標楷體" pitchFamily="65" charset="-120"/>
                        <a:ea typeface="標楷體" pitchFamily="65" charset="-120"/>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strike="sngStrike" kern="1200" baseline="0" dirty="0">
                          <a:solidFill>
                            <a:schemeClr val="dk1"/>
                          </a:solidFill>
                          <a:latin typeface="+mn-lt"/>
                          <a:ea typeface="+mn-ea"/>
                          <a:cs typeface="+mn-cs"/>
                        </a:rPr>
                        <a:t>臺商子弟專案</a:t>
                      </a:r>
                    </a:p>
                  </a:txBody>
                  <a:tcPr anchor="ctr"/>
                </a:tc>
                <a:extLst>
                  <a:ext uri="{0D108BD9-81ED-4DB2-BD59-A6C34878D82A}">
                    <a16:rowId xmlns:a16="http://schemas.microsoft.com/office/drawing/2014/main" val="10007"/>
                  </a:ext>
                </a:extLst>
              </a:tr>
            </a:tbl>
          </a:graphicData>
        </a:graphic>
      </p:graphicFrame>
      <p:sp>
        <p:nvSpPr>
          <p:cNvPr id="5" name="矩形 4"/>
          <p:cNvSpPr/>
          <p:nvPr/>
        </p:nvSpPr>
        <p:spPr>
          <a:xfrm>
            <a:off x="1043608" y="5733256"/>
            <a:ext cx="3600400" cy="55765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t>學習區完全免試</a:t>
            </a:r>
            <a:r>
              <a:rPr lang="en-US" altLang="zh-TW" sz="2400" dirty="0"/>
              <a:t>(</a:t>
            </a:r>
            <a:r>
              <a:rPr lang="zh-TW" altLang="en-US" sz="2400" dirty="0"/>
              <a:t>完免</a:t>
            </a:r>
            <a:r>
              <a:rPr lang="en-US" altLang="zh-TW" sz="2400" dirty="0"/>
              <a:t>)</a:t>
            </a:r>
            <a:endParaRPr lang="zh-TW" altLang="en-US" sz="2400" dirty="0"/>
          </a:p>
        </p:txBody>
      </p:sp>
      <p:sp>
        <p:nvSpPr>
          <p:cNvPr id="10" name="矩形 9"/>
          <p:cNvSpPr/>
          <p:nvPr/>
        </p:nvSpPr>
        <p:spPr>
          <a:xfrm>
            <a:off x="4644008" y="5733256"/>
            <a:ext cx="3600400" cy="55765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t>五專優先免試</a:t>
            </a:r>
          </a:p>
        </p:txBody>
      </p:sp>
    </p:spTree>
    <p:extLst>
      <p:ext uri="{BB962C8B-B14F-4D97-AF65-F5344CB8AC3E}">
        <p14:creationId xmlns:p14="http://schemas.microsoft.com/office/powerpoint/2010/main" val="83187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多元入學管道</a:t>
            </a:r>
            <a:r>
              <a:rPr lang="en-US" altLang="zh-TW" dirty="0"/>
              <a:t>(2)</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973211313"/>
              </p:ext>
            </p:extLst>
          </p:nvPr>
        </p:nvGraphicFramePr>
        <p:xfrm>
          <a:off x="1259632" y="2135451"/>
          <a:ext cx="6624736" cy="2941199"/>
        </p:xfrm>
        <a:graphic>
          <a:graphicData uri="http://schemas.openxmlformats.org/drawingml/2006/table">
            <a:tbl>
              <a:tblPr firstRow="1" bandRow="1">
                <a:tableStyleId>{21E4AEA4-8DFA-4A89-87EB-49C32662AFE0}</a:tableStyleId>
              </a:tblPr>
              <a:tblGrid>
                <a:gridCol w="3312368">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tblGrid>
              <a:tr h="648072">
                <a:tc gridSpan="2">
                  <a:txBody>
                    <a:bodyPr/>
                    <a:lstStyle/>
                    <a:p>
                      <a:pPr algn="ctr"/>
                      <a:r>
                        <a:rPr lang="zh-TW" altLang="en-US" sz="3200" dirty="0">
                          <a:latin typeface="標楷體" pitchFamily="65" charset="-120"/>
                          <a:ea typeface="標楷體" pitchFamily="65" charset="-120"/>
                        </a:rPr>
                        <a:t>特色招生</a:t>
                      </a:r>
                    </a:p>
                  </a:txBody>
                  <a:tcPr/>
                </a:tc>
                <a:tc hMerge="1">
                  <a:txBody>
                    <a:bodyPr/>
                    <a:lstStyle/>
                    <a:p>
                      <a:endParaRPr lang="zh-TW" altLang="en-US" dirty="0"/>
                    </a:p>
                  </a:txBody>
                  <a:tcPr/>
                </a:tc>
                <a:extLst>
                  <a:ext uri="{0D108BD9-81ED-4DB2-BD59-A6C34878D82A}">
                    <a16:rowId xmlns:a16="http://schemas.microsoft.com/office/drawing/2014/main" val="10000"/>
                  </a:ext>
                </a:extLst>
              </a:tr>
              <a:tr h="647207">
                <a:tc>
                  <a:txBody>
                    <a:bodyPr/>
                    <a:lstStyle/>
                    <a:p>
                      <a:pPr algn="ctr"/>
                      <a:r>
                        <a:rPr lang="zh-TW" altLang="en-US" sz="2400" dirty="0">
                          <a:latin typeface="標楷體" pitchFamily="65" charset="-120"/>
                          <a:ea typeface="標楷體" pitchFamily="65" charset="-120"/>
                        </a:rPr>
                        <a:t>考試分發入學</a:t>
                      </a:r>
                    </a:p>
                  </a:txBody>
                  <a:tcPr anchor="ctr"/>
                </a:tc>
                <a:tc>
                  <a:txBody>
                    <a:bodyPr/>
                    <a:lstStyle/>
                    <a:p>
                      <a:pPr algn="ctr"/>
                      <a:r>
                        <a:rPr lang="zh-TW" altLang="en-US" sz="2400" dirty="0">
                          <a:latin typeface="標楷體" pitchFamily="65" charset="-120"/>
                          <a:ea typeface="標楷體" pitchFamily="65" charset="-120"/>
                        </a:rPr>
                        <a:t>科學班甄選入學</a:t>
                      </a:r>
                    </a:p>
                  </a:txBody>
                  <a:tcPr anchor="ctr"/>
                </a:tc>
                <a:extLst>
                  <a:ext uri="{0D108BD9-81ED-4DB2-BD59-A6C34878D82A}">
                    <a16:rowId xmlns:a16="http://schemas.microsoft.com/office/drawing/2014/main" val="10001"/>
                  </a:ext>
                </a:extLst>
              </a:tr>
              <a:tr h="647207">
                <a:tc>
                  <a:txBody>
                    <a:bodyPr/>
                    <a:lstStyle/>
                    <a:p>
                      <a:pPr algn="ctr"/>
                      <a:r>
                        <a:rPr lang="zh-TW" altLang="en-US" sz="2400" dirty="0">
                          <a:latin typeface="標楷體" pitchFamily="65" charset="-120"/>
                          <a:ea typeface="標楷體" pitchFamily="65" charset="-120"/>
                        </a:rPr>
                        <a:t>藝才班甄選入學</a:t>
                      </a:r>
                      <a:br>
                        <a:rPr lang="en-US" altLang="zh-TW" sz="2400" dirty="0">
                          <a:latin typeface="標楷體" pitchFamily="65" charset="-120"/>
                          <a:ea typeface="標楷體" pitchFamily="65" charset="-120"/>
                        </a:rPr>
                      </a:b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花中音樂、花女美術</a:t>
                      </a:r>
                      <a:r>
                        <a:rPr lang="en-US" altLang="zh-TW" sz="2400" dirty="0">
                          <a:latin typeface="標楷體" pitchFamily="65" charset="-120"/>
                          <a:ea typeface="標楷體" pitchFamily="65" charset="-120"/>
                        </a:rPr>
                        <a:t>)</a:t>
                      </a:r>
                      <a:endParaRPr lang="zh-TW" altLang="en-US" sz="2400" dirty="0">
                        <a:latin typeface="標楷體" pitchFamily="65" charset="-120"/>
                        <a:ea typeface="標楷體" pitchFamily="65" charset="-120"/>
                      </a:endParaRPr>
                    </a:p>
                  </a:txBody>
                  <a:tcPr anchor="ctr">
                    <a:solidFill>
                      <a:srgbClr val="FFFF00"/>
                    </a:solidFill>
                  </a:tcPr>
                </a:tc>
                <a:tc>
                  <a:txBody>
                    <a:bodyPr/>
                    <a:lstStyle/>
                    <a:p>
                      <a:pPr algn="ctr"/>
                      <a:r>
                        <a:rPr lang="zh-TW" altLang="en-US" sz="2400" dirty="0">
                          <a:latin typeface="標楷體" pitchFamily="65" charset="-120"/>
                          <a:ea typeface="標楷體" pitchFamily="65" charset="-120"/>
                        </a:rPr>
                        <a:t>藝才班競賽表現</a:t>
                      </a:r>
                    </a:p>
                  </a:txBody>
                  <a:tcPr anchor="ctr"/>
                </a:tc>
                <a:extLst>
                  <a:ext uri="{0D108BD9-81ED-4DB2-BD59-A6C34878D82A}">
                    <a16:rowId xmlns:a16="http://schemas.microsoft.com/office/drawing/2014/main" val="10002"/>
                  </a:ext>
                </a:extLst>
              </a:tr>
              <a:tr h="647207">
                <a:tc>
                  <a:txBody>
                    <a:bodyPr/>
                    <a:lstStyle/>
                    <a:p>
                      <a:pPr algn="ctr"/>
                      <a:r>
                        <a:rPr lang="zh-TW" altLang="en-US" sz="2400" dirty="0">
                          <a:latin typeface="標楷體" pitchFamily="65" charset="-120"/>
                          <a:ea typeface="標楷體" pitchFamily="65" charset="-120"/>
                        </a:rPr>
                        <a:t>體育班甄選入學</a:t>
                      </a:r>
                      <a:br>
                        <a:rPr lang="en-US" altLang="zh-TW" sz="2400" dirty="0">
                          <a:latin typeface="標楷體" pitchFamily="65" charset="-120"/>
                          <a:ea typeface="標楷體" pitchFamily="65" charset="-120"/>
                        </a:rPr>
                      </a:b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花中、玉里</a:t>
                      </a:r>
                      <a:r>
                        <a:rPr lang="en-US" altLang="zh-TW" sz="2400" dirty="0">
                          <a:latin typeface="標楷體" pitchFamily="65" charset="-120"/>
                          <a:ea typeface="標楷體" pitchFamily="65" charset="-120"/>
                        </a:rPr>
                        <a:t>)</a:t>
                      </a:r>
                      <a:endParaRPr lang="zh-TW" altLang="en-US" sz="2400" dirty="0">
                        <a:latin typeface="標楷體" pitchFamily="65" charset="-120"/>
                        <a:ea typeface="標楷體" pitchFamily="65" charset="-120"/>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標楷體" pitchFamily="65" charset="-120"/>
                          <a:ea typeface="標楷體" pitchFamily="65" charset="-120"/>
                        </a:rPr>
                        <a:t>專業群科甄選入學</a:t>
                      </a:r>
                      <a:endParaRPr lang="en-US" altLang="zh-TW" sz="2400" dirty="0">
                        <a:latin typeface="標楷體" pitchFamily="65" charset="-120"/>
                        <a:ea typeface="標楷體"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花蓮高農</a:t>
                      </a:r>
                      <a:r>
                        <a:rPr lang="en-US" altLang="zh-TW" sz="2400" dirty="0">
                          <a:latin typeface="標楷體" pitchFamily="65" charset="-120"/>
                          <a:ea typeface="標楷體" pitchFamily="65" charset="-120"/>
                        </a:rPr>
                        <a:t>)</a:t>
                      </a:r>
                      <a:endParaRPr lang="zh-TW" altLang="en-US" sz="2400" dirty="0">
                        <a:latin typeface="標楷體" pitchFamily="65" charset="-120"/>
                        <a:ea typeface="標楷體" pitchFamily="65" charset="-120"/>
                      </a:endParaRPr>
                    </a:p>
                  </a:txBody>
                  <a:tcPr anchor="ctr">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108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多元入學管道</a:t>
            </a:r>
            <a:r>
              <a:rPr lang="en-US" altLang="zh-TW" dirty="0"/>
              <a:t>(3)</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557833392"/>
              </p:ext>
            </p:extLst>
          </p:nvPr>
        </p:nvGraphicFramePr>
        <p:xfrm>
          <a:off x="1331640" y="1502498"/>
          <a:ext cx="6624736" cy="1295279"/>
        </p:xfrm>
        <a:graphic>
          <a:graphicData uri="http://schemas.openxmlformats.org/drawingml/2006/table">
            <a:tbl>
              <a:tblPr firstRow="1" bandRow="1">
                <a:tableStyleId>{912C8C85-51F0-491E-9774-3900AFEF0FD7}</a:tableStyleId>
              </a:tblPr>
              <a:tblGrid>
                <a:gridCol w="6624736">
                  <a:extLst>
                    <a:ext uri="{9D8B030D-6E8A-4147-A177-3AD203B41FA5}">
                      <a16:colId xmlns:a16="http://schemas.microsoft.com/office/drawing/2014/main" val="20000"/>
                    </a:ext>
                  </a:extLst>
                </a:gridCol>
              </a:tblGrid>
              <a:tr h="648072">
                <a:tc>
                  <a:txBody>
                    <a:bodyPr/>
                    <a:lstStyle/>
                    <a:p>
                      <a:pPr algn="ctr"/>
                      <a:r>
                        <a:rPr lang="zh-TW" altLang="en-US" sz="3200" dirty="0"/>
                        <a:t>獨招</a:t>
                      </a:r>
                      <a:endParaRPr lang="zh-TW" altLang="en-US" sz="3200" dirty="0">
                        <a:latin typeface="標楷體" pitchFamily="65" charset="-120"/>
                        <a:ea typeface="標楷體" pitchFamily="65" charset="-120"/>
                      </a:endParaRPr>
                    </a:p>
                  </a:txBody>
                  <a:tcPr/>
                </a:tc>
                <a:extLst>
                  <a:ext uri="{0D108BD9-81ED-4DB2-BD59-A6C34878D82A}">
                    <a16:rowId xmlns:a16="http://schemas.microsoft.com/office/drawing/2014/main" val="10000"/>
                  </a:ext>
                </a:extLst>
              </a:tr>
              <a:tr h="647207">
                <a:tc>
                  <a:txBody>
                    <a:bodyPr/>
                    <a:lstStyle/>
                    <a:p>
                      <a:pPr algn="ctr"/>
                      <a:r>
                        <a:rPr lang="zh-TW" altLang="en-US" sz="2400" dirty="0"/>
                        <a:t>未受獎補助私校單獨招生</a:t>
                      </a:r>
                      <a:endParaRPr lang="zh-TW" altLang="en-US" sz="2400" dirty="0">
                        <a:latin typeface="標楷體" pitchFamily="65" charset="-120"/>
                        <a:ea typeface="標楷體" pitchFamily="65" charset="-120"/>
                      </a:endParaRPr>
                    </a:p>
                  </a:txBody>
                  <a:tcPr anchor="ctr"/>
                </a:tc>
                <a:extLst>
                  <a:ext uri="{0D108BD9-81ED-4DB2-BD59-A6C34878D82A}">
                    <a16:rowId xmlns:a16="http://schemas.microsoft.com/office/drawing/2014/main" val="10001"/>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023020118"/>
              </p:ext>
            </p:extLst>
          </p:nvPr>
        </p:nvGraphicFramePr>
        <p:xfrm>
          <a:off x="1403648" y="3573016"/>
          <a:ext cx="6624736" cy="2425514"/>
        </p:xfrm>
        <a:graphic>
          <a:graphicData uri="http://schemas.openxmlformats.org/drawingml/2006/table">
            <a:tbl>
              <a:tblPr firstRow="1" bandRow="1">
                <a:tableStyleId>{7DF18680-E054-41AD-8BC1-D1AEF772440D}</a:tableStyleId>
              </a:tblPr>
              <a:tblGrid>
                <a:gridCol w="3312368">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tblGrid>
              <a:tr h="627908">
                <a:tc gridSpan="2">
                  <a:txBody>
                    <a:bodyPr/>
                    <a:lstStyle/>
                    <a:p>
                      <a:pPr algn="ctr"/>
                      <a:r>
                        <a:rPr lang="zh-TW" altLang="en-US" sz="3200" dirty="0"/>
                        <a:t>其他</a:t>
                      </a:r>
                      <a:endParaRPr lang="zh-TW" altLang="en-US" sz="3200" dirty="0">
                        <a:latin typeface="標楷體" pitchFamily="65" charset="-120"/>
                        <a:ea typeface="標楷體" pitchFamily="65" charset="-120"/>
                      </a:endParaRPr>
                    </a:p>
                  </a:txBody>
                  <a:tcPr/>
                </a:tc>
                <a:tc hMerge="1">
                  <a:txBody>
                    <a:bodyPr/>
                    <a:lstStyle/>
                    <a:p>
                      <a:endParaRPr lang="zh-TW" altLang="en-US"/>
                    </a:p>
                  </a:txBody>
                  <a:tcPr/>
                </a:tc>
                <a:extLst>
                  <a:ext uri="{0D108BD9-81ED-4DB2-BD59-A6C34878D82A}">
                    <a16:rowId xmlns:a16="http://schemas.microsoft.com/office/drawing/2014/main" val="10000"/>
                  </a:ext>
                </a:extLst>
              </a:tr>
              <a:tr h="442975">
                <a:tc>
                  <a:txBody>
                    <a:bodyPr/>
                    <a:lstStyle/>
                    <a:p>
                      <a:pPr algn="ctr"/>
                      <a:r>
                        <a:rPr lang="zh-TW" altLang="en-US" sz="2400" dirty="0"/>
                        <a:t>運動績優獨招</a:t>
                      </a:r>
                      <a:r>
                        <a:rPr lang="en-US" altLang="zh-TW" sz="2400" dirty="0"/>
                        <a:t>(</a:t>
                      </a:r>
                      <a:r>
                        <a:rPr lang="zh-TW" altLang="en-US" sz="2400" dirty="0"/>
                        <a:t>體中</a:t>
                      </a:r>
                      <a:r>
                        <a:rPr lang="en-US" altLang="zh-TW" sz="2400" dirty="0"/>
                        <a:t>)</a:t>
                      </a:r>
                      <a:endParaRPr lang="zh-TW" altLang="en-US" sz="2400" dirty="0">
                        <a:latin typeface="標楷體" pitchFamily="65" charset="-120"/>
                        <a:ea typeface="標楷體" pitchFamily="65" charset="-120"/>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t>實用技能學程</a:t>
                      </a:r>
                      <a:r>
                        <a:rPr lang="en-US" altLang="zh-TW" sz="2400" dirty="0"/>
                        <a:t>(</a:t>
                      </a:r>
                      <a:r>
                        <a:rPr lang="zh-TW" altLang="en-US" sz="2400" dirty="0"/>
                        <a:t>花商</a:t>
                      </a:r>
                      <a:r>
                        <a:rPr lang="en-US" altLang="zh-TW" sz="2400" dirty="0"/>
                        <a:t>)</a:t>
                      </a:r>
                      <a:endParaRPr lang="zh-TW" altLang="en-US" sz="2400" dirty="0">
                        <a:latin typeface="標楷體" pitchFamily="65" charset="-120"/>
                        <a:ea typeface="標楷體" pitchFamily="65" charset="-120"/>
                      </a:endParaRPr>
                    </a:p>
                  </a:txBody>
                  <a:tcPr anchor="ctr">
                    <a:solidFill>
                      <a:srgbClr val="FFFF00"/>
                    </a:solidFill>
                  </a:tcPr>
                </a:tc>
                <a:extLst>
                  <a:ext uri="{0D108BD9-81ED-4DB2-BD59-A6C34878D82A}">
                    <a16:rowId xmlns:a16="http://schemas.microsoft.com/office/drawing/2014/main" val="10001"/>
                  </a:ext>
                </a:extLst>
              </a:tr>
              <a:tr h="517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t>運動績優甄試</a:t>
                      </a:r>
                      <a:endParaRPr lang="zh-TW" altLang="en-US" sz="2400"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t>建教合作班</a:t>
                      </a:r>
                      <a:r>
                        <a:rPr lang="en-US" altLang="zh-TW" sz="2400" dirty="0"/>
                        <a:t>(</a:t>
                      </a:r>
                      <a:r>
                        <a:rPr lang="zh-TW" altLang="en-US" sz="2400" dirty="0"/>
                        <a:t>上騰</a:t>
                      </a:r>
                      <a:r>
                        <a:rPr lang="en-US" altLang="zh-TW" sz="2400" dirty="0"/>
                        <a:t>)</a:t>
                      </a:r>
                      <a:endParaRPr lang="zh-TW" altLang="en-US" sz="2400" dirty="0">
                        <a:latin typeface="標楷體" pitchFamily="65" charset="-120"/>
                        <a:ea typeface="標楷體" pitchFamily="65" charset="-120"/>
                      </a:endParaRPr>
                    </a:p>
                  </a:txBody>
                  <a:tcPr anchor="ctr">
                    <a:solidFill>
                      <a:srgbClr val="FFFF00"/>
                    </a:solidFill>
                  </a:tcPr>
                </a:tc>
                <a:extLst>
                  <a:ext uri="{0D108BD9-81ED-4DB2-BD59-A6C34878D82A}">
                    <a16:rowId xmlns:a16="http://schemas.microsoft.com/office/drawing/2014/main" val="10002"/>
                  </a:ext>
                </a:extLst>
              </a:tr>
              <a:tr h="517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t>運動績優甄審</a:t>
                      </a:r>
                      <a:endParaRPr lang="zh-TW" altLang="en-US" sz="2400"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t>身心障礙學生適性輔導就學安置</a:t>
                      </a:r>
                      <a:r>
                        <a:rPr lang="en-US" altLang="zh-TW" sz="2400" dirty="0"/>
                        <a:t>(</a:t>
                      </a:r>
                      <a:r>
                        <a:rPr lang="zh-TW" altLang="en-US" sz="2400" dirty="0"/>
                        <a:t>花特主辦</a:t>
                      </a:r>
                      <a:r>
                        <a:rPr lang="en-US" altLang="zh-TW" sz="2400" dirty="0"/>
                        <a:t>)</a:t>
                      </a:r>
                      <a:endParaRPr lang="zh-TW" altLang="en-US" sz="2400" dirty="0">
                        <a:latin typeface="標楷體" pitchFamily="65" charset="-120"/>
                        <a:ea typeface="標楷體" pitchFamily="65" charset="-120"/>
                      </a:endParaRPr>
                    </a:p>
                  </a:txBody>
                  <a:tcPr anchor="ctr">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84711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編號版面配置區 5"/>
          <p:cNvSpPr>
            <a:spLocks noGrp="1"/>
          </p:cNvSpPr>
          <p:nvPr>
            <p:ph type="sldNum" sz="quarter" idx="12"/>
          </p:nvPr>
        </p:nvSpPr>
        <p:spPr bwMode="auto">
          <a:xfrm>
            <a:off x="6553200" y="6592888"/>
            <a:ext cx="2133600" cy="365125"/>
          </a:xfrm>
          <a:noFill/>
          <a:ln>
            <a:miter lim="800000"/>
            <a:headEnd/>
            <a:tailEnd/>
          </a:ln>
        </p:spPr>
        <p:txBody>
          <a:bodyPr/>
          <a:lstStyle/>
          <a:p>
            <a:fld id="{BB7550DF-53C0-4FE6-A9CE-313D92019634}" type="slidenum">
              <a:rPr lang="zh-TW" altLang="en-US" sz="1400" b="1" smtClean="0">
                <a:solidFill>
                  <a:schemeClr val="tx1"/>
                </a:solidFill>
              </a:rPr>
              <a:pPr/>
              <a:t>35</a:t>
            </a:fld>
            <a:endParaRPr lang="en-US" altLang="zh-TW" b="1">
              <a:solidFill>
                <a:schemeClr val="tx1"/>
              </a:solidFill>
            </a:endParaRPr>
          </a:p>
        </p:txBody>
      </p:sp>
      <p:sp>
        <p:nvSpPr>
          <p:cNvPr id="3" name="文字版面配置區 2"/>
          <p:cNvSpPr>
            <a:spLocks noGrp="1"/>
          </p:cNvSpPr>
          <p:nvPr>
            <p:ph type="body" idx="1"/>
          </p:nvPr>
        </p:nvSpPr>
        <p:spPr>
          <a:xfrm>
            <a:off x="0" y="1557338"/>
            <a:ext cx="9144000" cy="3527425"/>
          </a:xfrm>
        </p:spPr>
        <p:txBody>
          <a:bodyPr rtlCol="0">
            <a:noAutofit/>
          </a:bodyPr>
          <a:lstStyle/>
          <a:p>
            <a:pPr fontAlgn="auto">
              <a:lnSpc>
                <a:spcPct val="150000"/>
              </a:lnSpc>
              <a:spcBef>
                <a:spcPts val="0"/>
              </a:spcBef>
              <a:spcAft>
                <a:spcPts val="0"/>
              </a:spcAft>
              <a:defRPr/>
            </a:pPr>
            <a:r>
              <a:rPr lang="en-US" altLang="zh-TW" sz="15000" b="1" dirty="0">
                <a:solidFill>
                  <a:srgbClr val="000099"/>
                </a:solidFill>
                <a:latin typeface="Times New Roman" pitchFamily="18" charset="0"/>
                <a:ea typeface="標楷體" pitchFamily="65" charset="-120"/>
                <a:cs typeface="Times New Roman" pitchFamily="18" charset="0"/>
              </a:rPr>
              <a:t>Q</a:t>
            </a:r>
            <a:r>
              <a:rPr lang="zh-TW" altLang="en-US" sz="15000" b="1" dirty="0">
                <a:solidFill>
                  <a:srgbClr val="000099"/>
                </a:solidFill>
                <a:latin typeface="Times New Roman" pitchFamily="18" charset="0"/>
                <a:ea typeface="標楷體" pitchFamily="65" charset="-120"/>
                <a:cs typeface="Times New Roman" pitchFamily="18" charset="0"/>
              </a:rPr>
              <a:t>：</a:t>
            </a:r>
            <a:endParaRPr lang="en-US" altLang="zh-TW" sz="15000" b="1" dirty="0">
              <a:solidFill>
                <a:srgbClr val="000099"/>
              </a:solidFill>
              <a:latin typeface="Times New Roman" pitchFamily="18" charset="0"/>
              <a:ea typeface="標楷體" pitchFamily="65" charset="-120"/>
              <a:cs typeface="Times New Roman" pitchFamily="18" charset="0"/>
            </a:endParaRPr>
          </a:p>
          <a:p>
            <a:pPr fontAlgn="auto">
              <a:lnSpc>
                <a:spcPct val="150000"/>
              </a:lnSpc>
              <a:spcBef>
                <a:spcPts val="0"/>
              </a:spcBef>
              <a:spcAft>
                <a:spcPts val="0"/>
              </a:spcAft>
              <a:defRPr/>
            </a:pPr>
            <a:r>
              <a:rPr lang="zh-TW" altLang="en-US" sz="4400" b="1" dirty="0">
                <a:solidFill>
                  <a:srgbClr val="000099"/>
                </a:solidFill>
                <a:latin typeface="Times New Roman" pitchFamily="18" charset="0"/>
                <a:ea typeface="標楷體" pitchFamily="65" charset="-120"/>
                <a:cs typeface="Times New Roman" pitchFamily="18" charset="0"/>
              </a:rPr>
              <a:t>花蓮區高中職有哪些入學管道？</a:t>
            </a:r>
            <a:endParaRPr lang="en-US" altLang="zh-TW" sz="4400" b="1" dirty="0">
              <a:solidFill>
                <a:srgbClr val="000099"/>
              </a:solidFill>
              <a:latin typeface="Times New Roman" pitchFamily="18" charset="0"/>
              <a:ea typeface="標楷體" pitchFamily="65" charset="-12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611560" y="764704"/>
            <a:ext cx="79928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latin typeface="標楷體" pitchFamily="65" charset="-120"/>
                <a:ea typeface="標楷體" pitchFamily="65" charset="-120"/>
              </a:rPr>
              <a:t>108</a:t>
            </a:r>
            <a:r>
              <a:rPr lang="zh-TW" altLang="en-US" sz="2800" dirty="0">
                <a:latin typeface="標楷體" pitchFamily="65" charset="-120"/>
                <a:ea typeface="標楷體" pitchFamily="65" charset="-120"/>
              </a:rPr>
              <a:t>學年度花蓮區高中職免試入學管道</a:t>
            </a:r>
          </a:p>
        </p:txBody>
      </p:sp>
      <p:graphicFrame>
        <p:nvGraphicFramePr>
          <p:cNvPr id="25" name="表格 24"/>
          <p:cNvGraphicFramePr>
            <a:graphicFrameLocks noGrp="1"/>
          </p:cNvGraphicFramePr>
          <p:nvPr>
            <p:extLst>
              <p:ext uri="{D42A27DB-BD31-4B8C-83A1-F6EECF244321}">
                <p14:modId xmlns:p14="http://schemas.microsoft.com/office/powerpoint/2010/main" val="1771872509"/>
              </p:ext>
            </p:extLst>
          </p:nvPr>
        </p:nvGraphicFramePr>
        <p:xfrm>
          <a:off x="1115616" y="1628800"/>
          <a:ext cx="7128792" cy="4907280"/>
        </p:xfrm>
        <a:graphic>
          <a:graphicData uri="http://schemas.openxmlformats.org/drawingml/2006/table">
            <a:tbl>
              <a:tblPr bandRow="1">
                <a:tableStyleId>{21E4AEA4-8DFA-4A89-87EB-49C32662AFE0}</a:tableStyleId>
              </a:tblPr>
              <a:tblGrid>
                <a:gridCol w="7128792">
                  <a:extLst>
                    <a:ext uri="{9D8B030D-6E8A-4147-A177-3AD203B41FA5}">
                      <a16:colId xmlns:a16="http://schemas.microsoft.com/office/drawing/2014/main" val="20000"/>
                    </a:ext>
                  </a:extLst>
                </a:gridCol>
              </a:tblGrid>
              <a:tr h="4475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0000FF"/>
                          </a:solidFill>
                          <a:latin typeface="標楷體" pitchFamily="65" charset="-120"/>
                          <a:ea typeface="標楷體" pitchFamily="65" charset="-120"/>
                        </a:rPr>
                        <a:t>技優甄審入學</a:t>
                      </a:r>
                      <a:br>
                        <a:rPr lang="en-US" altLang="zh-TW" sz="2800" b="1" dirty="0">
                          <a:solidFill>
                            <a:srgbClr val="0000FF"/>
                          </a:solidFill>
                          <a:latin typeface="標楷體" pitchFamily="65" charset="-120"/>
                          <a:ea typeface="標楷體" pitchFamily="65" charset="-120"/>
                        </a:rPr>
                      </a:br>
                      <a:r>
                        <a:rPr lang="en-US" altLang="zh-TW" sz="2800" b="1" dirty="0">
                          <a:solidFill>
                            <a:srgbClr val="0000FF"/>
                          </a:solidFill>
                          <a:latin typeface="標楷體" pitchFamily="65" charset="-120"/>
                          <a:ea typeface="標楷體" pitchFamily="65" charset="-120"/>
                        </a:rPr>
                        <a:t>(</a:t>
                      </a:r>
                      <a:r>
                        <a:rPr lang="zh-TW" altLang="en-US" sz="2800" b="1" dirty="0">
                          <a:solidFill>
                            <a:srgbClr val="0000FF"/>
                          </a:solidFill>
                          <a:latin typeface="標楷體" pitchFamily="65" charset="-120"/>
                          <a:ea typeface="標楷體" pitchFamily="65" charset="-120"/>
                        </a:rPr>
                        <a:t>花工、花商、花農、光復、玉里、上騰</a:t>
                      </a:r>
                      <a:r>
                        <a:rPr lang="en-US" altLang="zh-TW" sz="2800" b="1" dirty="0">
                          <a:solidFill>
                            <a:srgbClr val="0000FF"/>
                          </a:solidFill>
                          <a:latin typeface="標楷體" pitchFamily="65" charset="-120"/>
                          <a:ea typeface="標楷體" pitchFamily="65" charset="-120"/>
                        </a:rPr>
                        <a:t>)</a:t>
                      </a:r>
                      <a:endParaRPr lang="zh-TW" altLang="en-US" sz="2800" b="1" dirty="0">
                        <a:solidFill>
                          <a:srgbClr val="0000FF"/>
                        </a:solidFill>
                        <a:latin typeface="標楷體" pitchFamily="65" charset="-120"/>
                        <a:ea typeface="標楷體" pitchFamily="65" charset="-120"/>
                      </a:endParaRPr>
                    </a:p>
                  </a:txBody>
                  <a:tcPr/>
                </a:tc>
                <a:extLst>
                  <a:ext uri="{0D108BD9-81ED-4DB2-BD59-A6C34878D82A}">
                    <a16:rowId xmlns:a16="http://schemas.microsoft.com/office/drawing/2014/main" val="10001"/>
                  </a:ext>
                </a:extLst>
              </a:tr>
              <a:tr h="447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strike="noStrike" kern="1200" baseline="0" dirty="0">
                          <a:solidFill>
                            <a:srgbClr val="0000FF"/>
                          </a:solidFill>
                          <a:latin typeface="標楷體" pitchFamily="65" charset="-120"/>
                          <a:ea typeface="標楷體" pitchFamily="65" charset="-120"/>
                          <a:cs typeface="+mn-cs"/>
                        </a:rPr>
                        <a:t>直升入學</a:t>
                      </a:r>
                      <a:r>
                        <a:rPr lang="en-US" altLang="zh-TW" sz="2800" b="1" strike="noStrike" kern="1200" baseline="0" dirty="0">
                          <a:solidFill>
                            <a:srgbClr val="0000FF"/>
                          </a:solidFill>
                          <a:latin typeface="標楷體" pitchFamily="65" charset="-120"/>
                          <a:ea typeface="標楷體" pitchFamily="65" charset="-120"/>
                          <a:cs typeface="+mn-cs"/>
                        </a:rPr>
                        <a:t>(</a:t>
                      </a:r>
                      <a:r>
                        <a:rPr lang="zh-TW" altLang="en-US" sz="2800" b="1" strike="noStrike" kern="1200" baseline="0" dirty="0">
                          <a:solidFill>
                            <a:srgbClr val="0000FF"/>
                          </a:solidFill>
                          <a:latin typeface="標楷體" pitchFamily="65" charset="-120"/>
                          <a:ea typeface="標楷體" pitchFamily="65" charset="-120"/>
                          <a:cs typeface="+mn-cs"/>
                        </a:rPr>
                        <a:t>海星、慈中</a:t>
                      </a:r>
                      <a:r>
                        <a:rPr lang="en-US" altLang="zh-TW" sz="2800" b="1" strike="noStrike" kern="1200" baseline="0" dirty="0">
                          <a:solidFill>
                            <a:srgbClr val="0000FF"/>
                          </a:solidFill>
                          <a:latin typeface="標楷體" pitchFamily="65" charset="-120"/>
                          <a:ea typeface="標楷體" pitchFamily="65" charset="-120"/>
                          <a:cs typeface="+mn-cs"/>
                        </a:rPr>
                        <a:t>)</a:t>
                      </a:r>
                      <a:endParaRPr lang="zh-TW" altLang="en-US" sz="2800" b="1" strike="noStrike" kern="1200" baseline="0" dirty="0">
                        <a:solidFill>
                          <a:srgbClr val="0000FF"/>
                        </a:solidFill>
                        <a:latin typeface="標楷體" pitchFamily="65" charset="-120"/>
                        <a:ea typeface="標楷體" pitchFamily="65" charset="-120"/>
                        <a:cs typeface="+mn-cs"/>
                      </a:endParaRPr>
                    </a:p>
                  </a:txBody>
                  <a:tcPr/>
                </a:tc>
                <a:extLst>
                  <a:ext uri="{0D108BD9-81ED-4DB2-BD59-A6C34878D82A}">
                    <a16:rowId xmlns:a16="http://schemas.microsoft.com/office/drawing/2014/main" val="10002"/>
                  </a:ext>
                </a:extLst>
              </a:tr>
              <a:tr h="447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FF0000"/>
                          </a:solidFill>
                          <a:latin typeface="標楷體" pitchFamily="65" charset="-120"/>
                          <a:ea typeface="標楷體" pitchFamily="65" charset="-120"/>
                          <a:hlinkClick r:id="rId3"/>
                        </a:rPr>
                        <a:t>學習區完全免試</a:t>
                      </a:r>
                      <a:r>
                        <a:rPr lang="en-US" altLang="zh-TW" sz="2800" b="1" dirty="0">
                          <a:solidFill>
                            <a:srgbClr val="FF0000"/>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花工、花農</a:t>
                      </a:r>
                      <a:r>
                        <a:rPr lang="zh-TW" altLang="en-US" sz="2800" b="1" strike="noStrike" baseline="0" dirty="0">
                          <a:solidFill>
                            <a:srgbClr val="FF0000"/>
                          </a:solidFill>
                          <a:latin typeface="標楷體" pitchFamily="65" charset="-120"/>
                          <a:ea typeface="標楷體" pitchFamily="65" charset="-120"/>
                        </a:rPr>
                        <a:t>、光復、玉里、海星、四維、上騰</a:t>
                      </a:r>
                      <a:r>
                        <a:rPr lang="en-US" altLang="zh-TW" sz="2800" b="1" dirty="0">
                          <a:solidFill>
                            <a:srgbClr val="FF0000"/>
                          </a:solidFill>
                          <a:latin typeface="標楷體" pitchFamily="65" charset="-120"/>
                          <a:ea typeface="標楷體" pitchFamily="65" charset="-120"/>
                        </a:rPr>
                        <a:t>)</a:t>
                      </a:r>
                    </a:p>
                  </a:txBody>
                  <a:tcPr/>
                </a:tc>
                <a:extLst>
                  <a:ext uri="{0D108BD9-81ED-4DB2-BD59-A6C34878D82A}">
                    <a16:rowId xmlns:a16="http://schemas.microsoft.com/office/drawing/2014/main" val="10004"/>
                  </a:ext>
                </a:extLst>
              </a:tr>
              <a:tr h="447571">
                <a:tc>
                  <a:txBody>
                    <a:bodyPr/>
                    <a:lstStyle/>
                    <a:p>
                      <a:pPr algn="ctr"/>
                      <a:r>
                        <a:rPr lang="zh-TW" altLang="en-US" sz="2800" dirty="0">
                          <a:latin typeface="標楷體" pitchFamily="65" charset="-120"/>
                          <a:ea typeface="標楷體" pitchFamily="65" charset="-120"/>
                        </a:rPr>
                        <a:t>五專優先免試入學</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全國一區、電腦分發</a:t>
                      </a:r>
                      <a:r>
                        <a:rPr lang="en-US" altLang="zh-TW" sz="2800" dirty="0">
                          <a:latin typeface="標楷體" pitchFamily="65" charset="-120"/>
                          <a:ea typeface="標楷體" pitchFamily="65" charset="-120"/>
                        </a:rPr>
                        <a:t>)</a:t>
                      </a:r>
                    </a:p>
                  </a:txBody>
                  <a:tcPr/>
                </a:tc>
                <a:extLst>
                  <a:ext uri="{0D108BD9-81ED-4DB2-BD59-A6C34878D82A}">
                    <a16:rowId xmlns:a16="http://schemas.microsoft.com/office/drawing/2014/main" val="10005"/>
                  </a:ext>
                </a:extLst>
              </a:tr>
              <a:tr h="447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0000FF"/>
                          </a:solidFill>
                          <a:latin typeface="標楷體" pitchFamily="65" charset="-120"/>
                          <a:ea typeface="標楷體" pitchFamily="65" charset="-120"/>
                        </a:rPr>
                        <a:t>花蓮高中職免試入學</a:t>
                      </a:r>
                      <a:r>
                        <a:rPr lang="en-US" altLang="zh-TW" sz="2800" b="1" dirty="0">
                          <a:solidFill>
                            <a:srgbClr val="0000FF"/>
                          </a:solidFill>
                          <a:latin typeface="標楷體" pitchFamily="65" charset="-120"/>
                          <a:ea typeface="標楷體" pitchFamily="65" charset="-120"/>
                        </a:rPr>
                        <a:t> </a:t>
                      </a:r>
                      <a:r>
                        <a:rPr lang="en-US" altLang="zh-TW" sz="2800" b="1" dirty="0">
                          <a:solidFill>
                            <a:srgbClr val="FF0000"/>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跨區者，須辦變更就學區</a:t>
                      </a:r>
                      <a:r>
                        <a:rPr lang="en-US" altLang="zh-TW" sz="2800" b="1" dirty="0">
                          <a:solidFill>
                            <a:srgbClr val="FF0000"/>
                          </a:solidFill>
                          <a:latin typeface="標楷體" pitchFamily="65" charset="-120"/>
                          <a:ea typeface="標楷體" pitchFamily="65" charset="-120"/>
                        </a:rPr>
                        <a:t>)</a:t>
                      </a:r>
                      <a:endParaRPr lang="zh-TW" altLang="en-US" sz="2000" b="1" dirty="0">
                        <a:solidFill>
                          <a:srgbClr val="FF0000"/>
                        </a:solidFill>
                        <a:latin typeface="標楷體" pitchFamily="65" charset="-120"/>
                        <a:ea typeface="標楷體" pitchFamily="65" charset="-120"/>
                      </a:endParaRPr>
                    </a:p>
                  </a:txBody>
                  <a:tcPr/>
                </a:tc>
                <a:extLst>
                  <a:ext uri="{0D108BD9-81ED-4DB2-BD59-A6C34878D82A}">
                    <a16:rowId xmlns:a16="http://schemas.microsoft.com/office/drawing/2014/main" val="10003"/>
                  </a:ext>
                </a:extLst>
              </a:tr>
              <a:tr h="4475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標楷體" pitchFamily="65" charset="-120"/>
                          <a:ea typeface="標楷體" pitchFamily="65" charset="-120"/>
                        </a:rPr>
                        <a:t>五專聯合免試</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分北中南區報名</a:t>
                      </a:r>
                      <a:r>
                        <a:rPr lang="en-US" altLang="zh-TW" sz="2800" dirty="0">
                          <a:latin typeface="標楷體" pitchFamily="65" charset="-120"/>
                          <a:ea typeface="標楷體" pitchFamily="65" charset="-120"/>
                        </a:rPr>
                        <a:t>)</a:t>
                      </a:r>
                    </a:p>
                  </a:txBody>
                  <a:tcPr/>
                </a:tc>
                <a:extLst>
                  <a:ext uri="{0D108BD9-81ED-4DB2-BD59-A6C34878D82A}">
                    <a16:rowId xmlns:a16="http://schemas.microsoft.com/office/drawing/2014/main" val="10006"/>
                  </a:ext>
                </a:extLst>
              </a:tr>
              <a:tr h="447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0000FF"/>
                          </a:solidFill>
                          <a:latin typeface="標楷體" pitchFamily="65" charset="-120"/>
                          <a:ea typeface="標楷體" pitchFamily="65" charset="-120"/>
                          <a:cs typeface="+mn-cs"/>
                        </a:rPr>
                        <a:t>實用技能學程</a:t>
                      </a:r>
                      <a:r>
                        <a:rPr lang="en-US" altLang="zh-TW" sz="2800" b="1" kern="1200" dirty="0">
                          <a:solidFill>
                            <a:srgbClr val="0000FF"/>
                          </a:solidFill>
                          <a:latin typeface="標楷體" pitchFamily="65" charset="-120"/>
                          <a:ea typeface="標楷體" pitchFamily="65" charset="-120"/>
                          <a:cs typeface="+mn-cs"/>
                        </a:rPr>
                        <a:t>(</a:t>
                      </a:r>
                      <a:r>
                        <a:rPr lang="zh-TW" altLang="en-US" sz="2800" b="1" kern="1200" dirty="0">
                          <a:solidFill>
                            <a:srgbClr val="0000FF"/>
                          </a:solidFill>
                          <a:latin typeface="標楷體" pitchFamily="65" charset="-120"/>
                          <a:ea typeface="標楷體" pitchFamily="65" charset="-120"/>
                          <a:cs typeface="+mn-cs"/>
                        </a:rPr>
                        <a:t>花商</a:t>
                      </a:r>
                      <a:r>
                        <a:rPr lang="en-US" altLang="zh-TW" sz="2800" b="1" kern="1200" dirty="0">
                          <a:solidFill>
                            <a:srgbClr val="0000FF"/>
                          </a:solidFill>
                          <a:latin typeface="標楷體" pitchFamily="65" charset="-120"/>
                          <a:ea typeface="標楷體" pitchFamily="65" charset="-120"/>
                          <a:cs typeface="+mn-cs"/>
                        </a:rPr>
                        <a:t>)</a:t>
                      </a:r>
                      <a:endParaRPr lang="zh-TW" altLang="en-US" sz="2800" b="1" kern="1200" dirty="0">
                        <a:solidFill>
                          <a:srgbClr val="0000FF"/>
                        </a:solidFill>
                        <a:latin typeface="標楷體" pitchFamily="65" charset="-120"/>
                        <a:ea typeface="標楷體" pitchFamily="65" charset="-120"/>
                        <a:cs typeface="+mn-cs"/>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925762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0" y="764704"/>
            <a:ext cx="79928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latin typeface="標楷體" pitchFamily="65" charset="-120"/>
                <a:ea typeface="標楷體" pitchFamily="65" charset="-120"/>
              </a:rPr>
              <a:t>108</a:t>
            </a:r>
            <a:r>
              <a:rPr lang="zh-TW" altLang="en-US" sz="2800" dirty="0">
                <a:latin typeface="標楷體" pitchFamily="65" charset="-120"/>
                <a:ea typeface="標楷體" pitchFamily="65" charset="-120"/>
              </a:rPr>
              <a:t>學年度花蓮適性入學其他管道</a:t>
            </a:r>
          </a:p>
        </p:txBody>
      </p:sp>
      <p:graphicFrame>
        <p:nvGraphicFramePr>
          <p:cNvPr id="6" name="表格 5"/>
          <p:cNvGraphicFramePr>
            <a:graphicFrameLocks noGrp="1"/>
          </p:cNvGraphicFramePr>
          <p:nvPr>
            <p:extLst>
              <p:ext uri="{D42A27DB-BD31-4B8C-83A1-F6EECF244321}">
                <p14:modId xmlns:p14="http://schemas.microsoft.com/office/powerpoint/2010/main" val="1375860619"/>
              </p:ext>
            </p:extLst>
          </p:nvPr>
        </p:nvGraphicFramePr>
        <p:xfrm>
          <a:off x="1547664" y="1844824"/>
          <a:ext cx="6096000" cy="3505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標楷體" pitchFamily="65" charset="-120"/>
                          <a:ea typeface="標楷體" pitchFamily="65" charset="-120"/>
                        </a:rPr>
                        <a:t>特色招生</a:t>
                      </a:r>
                      <a:endParaRPr lang="zh-TW" altLang="en-US" sz="3200" dirty="0"/>
                    </a:p>
                  </a:txBody>
                  <a:tcPr>
                    <a:solidFill>
                      <a:schemeClr val="accent6">
                        <a:lumMod val="75000"/>
                      </a:schemeClr>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0000FF"/>
                          </a:solidFill>
                          <a:latin typeface="標楷體" pitchFamily="65" charset="-120"/>
                          <a:ea typeface="標楷體" pitchFamily="65" charset="-120"/>
                        </a:rPr>
                        <a:t>藝才班甄選入學</a:t>
                      </a:r>
                      <a:endParaRPr lang="zh-TW" altLang="en-US" sz="2800" b="1" dirty="0">
                        <a:solidFill>
                          <a:srgbClr val="0000FF"/>
                        </a:solidFill>
                      </a:endParaRPr>
                    </a:p>
                  </a:txBody>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0000FF"/>
                          </a:solidFill>
                          <a:latin typeface="標楷體" pitchFamily="65" charset="-120"/>
                          <a:ea typeface="標楷體" pitchFamily="65" charset="-120"/>
                        </a:rPr>
                        <a:t>體育班甄選入學</a:t>
                      </a:r>
                      <a:endParaRPr lang="zh-TW" altLang="en-US" sz="2800" b="1" dirty="0">
                        <a:solidFill>
                          <a:srgbClr val="0000FF"/>
                        </a:solidFill>
                      </a:endParaRPr>
                    </a:p>
                  </a:txBody>
                  <a:tcPr/>
                </a:tc>
                <a:extLst>
                  <a:ext uri="{0D108BD9-81ED-4DB2-BD59-A6C34878D82A}">
                    <a16:rowId xmlns:a16="http://schemas.microsoft.com/office/drawing/2014/main" val="100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strike="dblStrike" baseline="0" dirty="0">
                          <a:latin typeface="標楷體" pitchFamily="65" charset="-120"/>
                          <a:ea typeface="標楷體" pitchFamily="65" charset="-120"/>
                        </a:rPr>
                        <a:t>科學班甄選入學</a:t>
                      </a:r>
                      <a:endParaRPr lang="en-US" altLang="zh-TW" sz="2800" strike="dblStrike" baseline="0" dirty="0">
                        <a:latin typeface="標楷體" pitchFamily="65" charset="-120"/>
                        <a:ea typeface="標楷體"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strike="noStrike" baseline="0" dirty="0">
                          <a:solidFill>
                            <a:srgbClr val="FF0000"/>
                          </a:solidFill>
                          <a:latin typeface="標楷體" pitchFamily="65" charset="-120"/>
                          <a:ea typeface="標楷體" pitchFamily="65" charset="-120"/>
                        </a:rPr>
                        <a:t>(</a:t>
                      </a:r>
                      <a:r>
                        <a:rPr lang="zh-TW" altLang="en-US" sz="2800" b="1" strike="noStrike" baseline="0" dirty="0">
                          <a:solidFill>
                            <a:srgbClr val="FF0000"/>
                          </a:solidFill>
                          <a:latin typeface="標楷體" pitchFamily="65" charset="-120"/>
                          <a:ea typeface="標楷體" pitchFamily="65" charset="-120"/>
                        </a:rPr>
                        <a:t>花蓮區無，但可報考其他縣市</a:t>
                      </a:r>
                      <a:r>
                        <a:rPr lang="en-US" altLang="zh-TW" sz="2800" b="1" strike="noStrike" baseline="0" dirty="0">
                          <a:solidFill>
                            <a:srgbClr val="FF0000"/>
                          </a:solidFill>
                          <a:latin typeface="標楷體" pitchFamily="65" charset="-120"/>
                          <a:ea typeface="標楷體" pitchFamily="65" charset="-120"/>
                        </a:rPr>
                        <a:t>)</a:t>
                      </a:r>
                      <a:endParaRPr lang="zh-TW" altLang="en-US" sz="2800" b="1" strike="noStrike" baseline="0" dirty="0">
                        <a:solidFill>
                          <a:srgbClr val="FF0000"/>
                        </a:solidFill>
                        <a:latin typeface="標楷體" pitchFamily="65" charset="-120"/>
                        <a:ea typeface="標楷體" pitchFamily="65" charset="-12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strike="noStrike" baseline="0" dirty="0">
                          <a:latin typeface="標楷體" pitchFamily="65" charset="-120"/>
                          <a:ea typeface="標楷體" pitchFamily="65" charset="-120"/>
                        </a:rPr>
                        <a:t>專業群科甄選入學</a:t>
                      </a:r>
                      <a:endParaRPr lang="en-US" altLang="zh-TW" sz="2800" strike="noStrike" baseline="0" dirty="0">
                        <a:latin typeface="標楷體" pitchFamily="65" charset="-120"/>
                        <a:ea typeface="標楷體"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strike="noStrike" baseline="0" dirty="0">
                          <a:solidFill>
                            <a:srgbClr val="FF0000"/>
                          </a:solidFill>
                          <a:latin typeface="標楷體" pitchFamily="65" charset="-120"/>
                          <a:ea typeface="標楷體" pitchFamily="65" charset="-120"/>
                        </a:rPr>
                        <a:t>(</a:t>
                      </a:r>
                      <a:r>
                        <a:rPr lang="zh-TW" altLang="en-US" sz="2800" b="1" strike="noStrike" baseline="0" dirty="0">
                          <a:solidFill>
                            <a:srgbClr val="FF0000"/>
                          </a:solidFill>
                          <a:latin typeface="標楷體" pitchFamily="65" charset="-120"/>
                          <a:ea typeface="標楷體" pitchFamily="65" charset="-120"/>
                        </a:rPr>
                        <a:t>花蓮高農</a:t>
                      </a:r>
                      <a:r>
                        <a:rPr lang="en-US" altLang="zh-TW" sz="2800" b="1" strike="noStrike" baseline="0" dirty="0">
                          <a:solidFill>
                            <a:srgbClr val="FF0000"/>
                          </a:solidFill>
                          <a:latin typeface="標楷體" pitchFamily="65" charset="-120"/>
                          <a:ea typeface="標楷體" pitchFamily="65" charset="-120"/>
                        </a:rPr>
                        <a:t>)</a:t>
                      </a:r>
                      <a:endParaRPr lang="zh-TW" altLang="en-US" sz="2000" b="1" strike="noStrike" baseline="0" dirty="0">
                        <a:solidFill>
                          <a:srgbClr val="FF0000"/>
                        </a:solidFill>
                        <a:latin typeface="標楷體" pitchFamily="65" charset="-120"/>
                        <a:ea typeface="標楷體" pitchFamily="65" charset="-120"/>
                      </a:endParaRPr>
                    </a:p>
                  </a:txBody>
                  <a:tcPr/>
                </a:tc>
                <a:extLst>
                  <a:ext uri="{0D108BD9-81ED-4DB2-BD59-A6C34878D82A}">
                    <a16:rowId xmlns:a16="http://schemas.microsoft.com/office/drawing/2014/main" val="10004"/>
                  </a:ext>
                </a:extLst>
              </a:tr>
            </a:tbl>
          </a:graphicData>
        </a:graphic>
      </p:graphicFrame>
      <p:graphicFrame>
        <p:nvGraphicFramePr>
          <p:cNvPr id="5" name="表格 4"/>
          <p:cNvGraphicFramePr>
            <a:graphicFrameLocks noGrp="1"/>
          </p:cNvGraphicFramePr>
          <p:nvPr/>
        </p:nvGraphicFramePr>
        <p:xfrm>
          <a:off x="1475656" y="5661248"/>
          <a:ext cx="6240016" cy="579120"/>
        </p:xfrm>
        <a:graphic>
          <a:graphicData uri="http://schemas.openxmlformats.org/drawingml/2006/table">
            <a:tbl>
              <a:tblPr firstRow="1" bandRow="1">
                <a:tableStyleId>{5C22544A-7EE6-4342-B048-85BDC9FD1C3A}</a:tableStyleId>
              </a:tblPr>
              <a:tblGrid>
                <a:gridCol w="6240016">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標楷體" pitchFamily="65" charset="-120"/>
                          <a:ea typeface="標楷體" pitchFamily="65" charset="-120"/>
                        </a:rPr>
                        <a:t>身心障礙學生適性輔導就學安置</a:t>
                      </a:r>
                    </a:p>
                  </a:txBody>
                  <a:tcPr>
                    <a:solidFill>
                      <a:schemeClr val="accent6">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073958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8"/>
          <p:cNvSpPr>
            <a:spLocks noGrp="1" noChangeArrowheads="1"/>
          </p:cNvSpPr>
          <p:nvPr>
            <p:ph type="title" idx="4294967295"/>
          </p:nvPr>
        </p:nvSpPr>
        <p:spPr>
          <a:xfrm>
            <a:off x="250824" y="621755"/>
            <a:ext cx="8424863" cy="936625"/>
          </a:xfrm>
        </p:spPr>
        <p:txBody>
          <a:bodyPr rtlCol="0">
            <a:noAutofit/>
          </a:bodyPr>
          <a:lstStyle/>
          <a:p>
            <a:pPr eaLnBrk="1" fontAlgn="auto" hangingPunct="1">
              <a:spcBef>
                <a:spcPts val="3600"/>
              </a:spcBef>
              <a:spcAft>
                <a:spcPts val="1800"/>
              </a:spcAft>
              <a:defRPr/>
            </a:pPr>
            <a:r>
              <a:rPr lang="zh-TW" altLang="en-US" dirty="0">
                <a:effectLst>
                  <a:outerShdw blurRad="38100" dist="38100" dir="2700000" algn="tl">
                    <a:srgbClr val="000000">
                      <a:alpha val="43137"/>
                    </a:srgbClr>
                  </a:outerShdw>
                </a:effectLst>
                <a:latin typeface="標楷體" pitchFamily="65" charset="-120"/>
                <a:ea typeface="標楷體" pitchFamily="65" charset="-120"/>
              </a:rPr>
              <a:t>十二年國教入學方式</a:t>
            </a:r>
            <a:r>
              <a:rPr lang="zh-TW" altLang="en-US" u="sng" dirty="0">
                <a:effectLst>
                  <a:outerShdw blurRad="38100" dist="38100" dir="2700000" algn="tl">
                    <a:srgbClr val="000000">
                      <a:alpha val="43137"/>
                    </a:srgbClr>
                  </a:outerShdw>
                </a:effectLst>
                <a:latin typeface="標楷體" pitchFamily="65" charset="-120"/>
                <a:ea typeface="標楷體" pitchFamily="65" charset="-120"/>
              </a:rPr>
              <a:t>核心精神</a:t>
            </a:r>
            <a:r>
              <a:rPr lang="zh-TW" altLang="en-US" dirty="0">
                <a:effectLst>
                  <a:outerShdw blurRad="38100" dist="38100" dir="2700000" algn="tl">
                    <a:srgbClr val="000000">
                      <a:alpha val="43137"/>
                    </a:srgbClr>
                  </a:outerShdw>
                </a:effectLst>
                <a:latin typeface="標楷體" pitchFamily="65" charset="-120"/>
                <a:ea typeface="標楷體" pitchFamily="65" charset="-120"/>
              </a:rPr>
              <a:t>：</a:t>
            </a:r>
            <a:endParaRPr lang="zh-TW" altLang="en-US" sz="3600"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5" name="Rectangle 18"/>
          <p:cNvSpPr txBox="1">
            <a:spLocks noChangeArrowheads="1"/>
          </p:cNvSpPr>
          <p:nvPr/>
        </p:nvSpPr>
        <p:spPr bwMode="auto">
          <a:xfrm>
            <a:off x="719137" y="1556792"/>
            <a:ext cx="7381875" cy="2351088"/>
          </a:xfrm>
          <a:prstGeom prst="rect">
            <a:avLst/>
          </a:prstGeom>
          <a:noFill/>
          <a:ln>
            <a:noFill/>
          </a:ln>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lnSpc>
                <a:spcPts val="1000"/>
              </a:lnSpc>
              <a:spcBef>
                <a:spcPts val="3000"/>
              </a:spcBef>
              <a:spcAft>
                <a:spcPts val="1800"/>
              </a:spcAft>
              <a:defRPr/>
            </a:pP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選你所</a:t>
            </a:r>
            <a:r>
              <a:rPr lang="zh-TW" altLang="en-US" sz="40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a:t>
            </a:r>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、愛你所選</a:t>
            </a:r>
            <a:endParaRPr lang="en-US" altLang="zh-TW"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fontAlgn="auto">
              <a:lnSpc>
                <a:spcPts val="1000"/>
              </a:lnSpc>
              <a:spcBef>
                <a:spcPts val="3000"/>
              </a:spcBef>
              <a:spcAft>
                <a:spcPts val="1800"/>
              </a:spcAft>
              <a:defRPr/>
            </a:pPr>
            <a:r>
              <a:rPr lang="zh-TW" altLang="en-US" sz="3600" b="1" dirty="0">
                <a:solidFill>
                  <a:srgbClr val="000099"/>
                </a:solidFill>
                <a:latin typeface="標楷體" pitchFamily="65" charset="-120"/>
                <a:ea typeface="標楷體" pitchFamily="65" charset="-120"/>
              </a:rPr>
              <a:t>適性輔導</a:t>
            </a:r>
            <a:r>
              <a:rPr lang="en-US" altLang="zh-TW" sz="3600" b="1" dirty="0">
                <a:solidFill>
                  <a:srgbClr val="CC0099"/>
                </a:solidFill>
                <a:effectLst>
                  <a:outerShdw blurRad="38100" dist="38100" dir="2700000" algn="tl">
                    <a:srgbClr val="000000">
                      <a:alpha val="43137"/>
                    </a:srgbClr>
                  </a:outerShdw>
                </a:effectLst>
                <a:latin typeface="標楷體" pitchFamily="65" charset="-120"/>
                <a:ea typeface="標楷體" pitchFamily="65" charset="-120"/>
                <a:sym typeface="Wingdings" pitchFamily="2" charset="2"/>
              </a:rPr>
              <a:t></a:t>
            </a:r>
            <a:r>
              <a:rPr lang="zh-TW" altLang="en-US" sz="3600" b="1" dirty="0">
                <a:solidFill>
                  <a:srgbClr val="000099"/>
                </a:solidFill>
                <a:latin typeface="標楷體" pitchFamily="65" charset="-120"/>
                <a:ea typeface="標楷體" pitchFamily="65" charset="-120"/>
              </a:rPr>
              <a:t>適性入學</a:t>
            </a:r>
            <a:r>
              <a:rPr lang="en-US" altLang="zh-TW" sz="3600" b="1" dirty="0">
                <a:solidFill>
                  <a:srgbClr val="CC0099"/>
                </a:solidFill>
                <a:effectLst>
                  <a:outerShdw blurRad="38100" dist="38100" dir="2700000" algn="tl">
                    <a:srgbClr val="000000">
                      <a:alpha val="43137"/>
                    </a:srgbClr>
                  </a:outerShdw>
                </a:effectLst>
                <a:latin typeface="標楷體" pitchFamily="65" charset="-120"/>
                <a:ea typeface="標楷體" pitchFamily="65" charset="-120"/>
                <a:sym typeface="Wingdings" pitchFamily="2" charset="2"/>
              </a:rPr>
              <a:t></a:t>
            </a:r>
            <a:r>
              <a:rPr lang="zh-TW" altLang="en-US" sz="3600" b="1" dirty="0">
                <a:solidFill>
                  <a:srgbClr val="000099"/>
                </a:solidFill>
                <a:latin typeface="標楷體" pitchFamily="65" charset="-120"/>
                <a:ea typeface="標楷體" pitchFamily="65" charset="-120"/>
                <a:sym typeface="Wingdings" pitchFamily="2" charset="2"/>
              </a:rPr>
              <a:t>適性揚才</a:t>
            </a:r>
            <a:endParaRPr lang="en-US" altLang="zh-TW" sz="3600" b="1" dirty="0">
              <a:solidFill>
                <a:srgbClr val="000099"/>
              </a:solidFill>
              <a:latin typeface="標楷體" pitchFamily="65" charset="-120"/>
              <a:ea typeface="標楷體" pitchFamily="65" charset="-120"/>
            </a:endParaRPr>
          </a:p>
          <a:p>
            <a:pPr fontAlgn="auto">
              <a:lnSpc>
                <a:spcPts val="1000"/>
              </a:lnSpc>
              <a:spcBef>
                <a:spcPts val="3000"/>
              </a:spcBef>
              <a:spcAft>
                <a:spcPts val="1800"/>
              </a:spcAft>
              <a:defRPr/>
            </a:pPr>
            <a:r>
              <a:rPr lang="zh-TW" altLang="en-US" sz="3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成就每一個孩子</a:t>
            </a:r>
          </a:p>
        </p:txBody>
      </p:sp>
      <p:pic>
        <p:nvPicPr>
          <p:cNvPr id="6" name="圖片 5"/>
          <p:cNvPicPr>
            <a:picLocks noChangeAspect="1"/>
          </p:cNvPicPr>
          <p:nvPr/>
        </p:nvPicPr>
        <p:blipFill>
          <a:blip r:embed="rId3" cstate="screen"/>
          <a:srcRect/>
          <a:stretch>
            <a:fillRect/>
          </a:stretch>
        </p:blipFill>
        <p:spPr bwMode="auto">
          <a:xfrm>
            <a:off x="252412" y="3272880"/>
            <a:ext cx="1790700" cy="3479800"/>
          </a:xfrm>
          <a:prstGeom prst="rect">
            <a:avLst/>
          </a:prstGeom>
          <a:noFill/>
          <a:ln w="9525">
            <a:noFill/>
            <a:miter lim="800000"/>
            <a:headEnd/>
            <a:tailEnd/>
          </a:ln>
        </p:spPr>
      </p:pic>
      <p:sp>
        <p:nvSpPr>
          <p:cNvPr id="7" name="圓角矩形圖說文字 6"/>
          <p:cNvSpPr/>
          <p:nvPr/>
        </p:nvSpPr>
        <p:spPr>
          <a:xfrm>
            <a:off x="1830387" y="3933280"/>
            <a:ext cx="2449512" cy="1552575"/>
          </a:xfrm>
          <a:prstGeom prst="wedgeRoundRectCallout">
            <a:avLst>
              <a:gd name="adj1" fmla="val -57570"/>
              <a:gd name="adj2" fmla="val -15322"/>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a:solidFill>
                  <a:schemeClr val="tx2">
                    <a:lumMod val="60000"/>
                    <a:lumOff val="40000"/>
                  </a:schemeClr>
                </a:solidFill>
                <a:latin typeface="微軟正黑體" pitchFamily="34" charset="-120"/>
                <a:ea typeface="微軟正黑體" pitchFamily="34" charset="-120"/>
              </a:rPr>
              <a:t>大家都能選擇適合的學校與科組就讀哦！</a:t>
            </a:r>
          </a:p>
        </p:txBody>
      </p:sp>
      <p:pic>
        <p:nvPicPr>
          <p:cNvPr id="8" name="圖片 4"/>
          <p:cNvPicPr>
            <a:picLocks noChangeAspect="1"/>
          </p:cNvPicPr>
          <p:nvPr/>
        </p:nvPicPr>
        <p:blipFill>
          <a:blip r:embed="rId4" cstate="screen"/>
          <a:srcRect/>
          <a:stretch>
            <a:fillRect/>
          </a:stretch>
        </p:blipFill>
        <p:spPr bwMode="auto">
          <a:xfrm>
            <a:off x="7350124" y="2739480"/>
            <a:ext cx="1584325" cy="3933825"/>
          </a:xfrm>
          <a:prstGeom prst="rect">
            <a:avLst/>
          </a:prstGeom>
          <a:noFill/>
          <a:ln w="9525">
            <a:noFill/>
            <a:miter lim="800000"/>
            <a:headEnd/>
            <a:tailEnd/>
          </a:ln>
        </p:spPr>
      </p:pic>
      <p:sp>
        <p:nvSpPr>
          <p:cNvPr id="9" name="圓角矩形圖說文字 8"/>
          <p:cNvSpPr/>
          <p:nvPr/>
        </p:nvSpPr>
        <p:spPr>
          <a:xfrm>
            <a:off x="5076824" y="3604667"/>
            <a:ext cx="2001838" cy="1225550"/>
          </a:xfrm>
          <a:prstGeom prst="wedgeRoundRectCallout">
            <a:avLst>
              <a:gd name="adj1" fmla="val 64888"/>
              <a:gd name="adj2" fmla="val -19900"/>
              <a:gd name="adj3" fmla="val 16667"/>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a:solidFill>
                  <a:srgbClr val="7030A0"/>
                </a:solidFill>
                <a:latin typeface="微軟正黑體" pitchFamily="34" charset="-120"/>
                <a:ea typeface="微軟正黑體" pitchFamily="34" charset="-120"/>
              </a:rPr>
              <a:t>減輕考試壓力，快樂學習。</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5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nodeType="withGroup">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nodeType="withGroup">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二、免學費方案</a:t>
            </a:r>
            <a:endParaRPr kumimoji="0" lang="zh-TW" altLang="en-US" sz="44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2" y="2132856"/>
            <a:ext cx="9141748" cy="471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12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6"/>
          <p:cNvSpPr>
            <a:spLocks noChangeArrowheads="1"/>
          </p:cNvSpPr>
          <p:nvPr/>
        </p:nvSpPr>
        <p:spPr bwMode="auto">
          <a:xfrm>
            <a:off x="47625" y="836613"/>
            <a:ext cx="541338" cy="5603875"/>
          </a:xfrm>
          <a:prstGeom prst="rect">
            <a:avLst/>
          </a:prstGeom>
          <a:solidFill>
            <a:srgbClr val="FFCCFF"/>
          </a:solidFill>
          <a:ln w="25400" algn="ctr">
            <a:solidFill>
              <a:srgbClr val="FF33CC"/>
            </a:solidFill>
            <a:round/>
            <a:headEnd/>
            <a:tailEnd/>
          </a:ln>
        </p:spPr>
        <p:txBody>
          <a:bodyPr vert="eaVert" anchor="ctr"/>
          <a:lstStyle/>
          <a:p>
            <a:pPr>
              <a:lnSpc>
                <a:spcPts val="2600"/>
              </a:lnSpc>
            </a:pPr>
            <a:r>
              <a:rPr lang="en-US" altLang="zh-TW" sz="2800" b="1">
                <a:solidFill>
                  <a:srgbClr val="C00000"/>
                </a:solidFill>
                <a:latin typeface="標楷體" pitchFamily="65" charset="-120"/>
                <a:ea typeface="標楷體" pitchFamily="65" charset="-120"/>
                <a:sym typeface="Wingdings" pitchFamily="2" charset="2"/>
              </a:rPr>
              <a:t></a:t>
            </a:r>
            <a:r>
              <a:rPr lang="zh-TW" altLang="en-US" sz="2800" b="1">
                <a:latin typeface="Cataneo BT" pitchFamily="66" charset="0"/>
                <a:ea typeface="標楷體" pitchFamily="65" charset="-120"/>
                <a:sym typeface="Wingdings" pitchFamily="2" charset="2"/>
              </a:rPr>
              <a:t>產學攜手合作（各級學制）</a:t>
            </a:r>
            <a:r>
              <a:rPr lang="en-US" altLang="zh-TW" sz="2800" b="1">
                <a:latin typeface="Cataneo BT" pitchFamily="66" charset="0"/>
                <a:ea typeface="標楷體" pitchFamily="65" charset="-120"/>
              </a:rPr>
              <a:t>-3</a:t>
            </a:r>
          </a:p>
        </p:txBody>
      </p:sp>
      <p:sp>
        <p:nvSpPr>
          <p:cNvPr id="12291" name="五邊形 6"/>
          <p:cNvSpPr>
            <a:spLocks noChangeArrowheads="1"/>
          </p:cNvSpPr>
          <p:nvPr/>
        </p:nvSpPr>
        <p:spPr bwMode="auto">
          <a:xfrm flipH="1">
            <a:off x="2268538" y="188913"/>
            <a:ext cx="6875462" cy="576262"/>
          </a:xfrm>
          <a:prstGeom prst="homePlate">
            <a:avLst>
              <a:gd name="adj" fmla="val 49989"/>
            </a:avLst>
          </a:prstGeom>
          <a:solidFill>
            <a:srgbClr val="FFFF99"/>
          </a:solidFill>
          <a:ln w="25400" algn="ctr">
            <a:solidFill>
              <a:srgbClr val="FFC000"/>
            </a:solidFill>
            <a:round/>
            <a:headEnd/>
            <a:tailEnd/>
          </a:ln>
        </p:spPr>
        <p:txBody>
          <a:bodyPr anchor="ctr" anchorCtr="1"/>
          <a:lstStyle/>
          <a:p>
            <a:pPr algn="ctr"/>
            <a:r>
              <a:rPr lang="zh-TW" altLang="en-US" sz="3200" b="1" dirty="0">
                <a:latin typeface="Cataneo BT" pitchFamily="66" charset="0"/>
                <a:ea typeface="標楷體" pitchFamily="65" charset="-120"/>
                <a:sym typeface="Wingdings" pitchFamily="2" charset="2"/>
              </a:rPr>
              <a:t>多元的國中畢業生進路</a:t>
            </a:r>
            <a:endParaRPr lang="en-US" altLang="zh-TW" sz="3200" b="1" dirty="0">
              <a:latin typeface="Cataneo BT" pitchFamily="66" charset="0"/>
              <a:ea typeface="標楷體" pitchFamily="65" charset="-120"/>
            </a:endParaRPr>
          </a:p>
        </p:txBody>
      </p:sp>
      <p:grpSp>
        <p:nvGrpSpPr>
          <p:cNvPr id="2" name="Group 101"/>
          <p:cNvGrpSpPr>
            <a:grpSpLocks/>
          </p:cNvGrpSpPr>
          <p:nvPr/>
        </p:nvGrpSpPr>
        <p:grpSpPr bwMode="auto">
          <a:xfrm>
            <a:off x="611188" y="908050"/>
            <a:ext cx="8064500" cy="5616575"/>
            <a:chOff x="521" y="436"/>
            <a:chExt cx="4762" cy="3755"/>
          </a:xfrm>
        </p:grpSpPr>
        <p:grpSp>
          <p:nvGrpSpPr>
            <p:cNvPr id="3" name="Group 36"/>
            <p:cNvGrpSpPr>
              <a:grpSpLocks/>
            </p:cNvGrpSpPr>
            <p:nvPr/>
          </p:nvGrpSpPr>
          <p:grpSpPr bwMode="auto">
            <a:xfrm>
              <a:off x="979" y="890"/>
              <a:ext cx="3307" cy="142"/>
              <a:chOff x="1701" y="1842"/>
              <a:chExt cx="2041" cy="318"/>
            </a:xfrm>
          </p:grpSpPr>
          <p:sp>
            <p:nvSpPr>
              <p:cNvPr id="194" name="Line 37"/>
              <p:cNvSpPr>
                <a:spLocks noChangeShapeType="1"/>
              </p:cNvSpPr>
              <p:nvPr/>
            </p:nvSpPr>
            <p:spPr bwMode="auto">
              <a:xfrm>
                <a:off x="1701" y="1843"/>
                <a:ext cx="0" cy="318"/>
              </a:xfrm>
              <a:prstGeom prst="line">
                <a:avLst/>
              </a:prstGeom>
              <a:noFill/>
              <a:ln w="19050">
                <a:solidFill>
                  <a:schemeClr val="tx2"/>
                </a:solidFill>
                <a:round/>
                <a:headEnd/>
                <a:tailEnd/>
              </a:ln>
              <a:extLst/>
            </p:spPr>
            <p:txBody>
              <a:bodyPr/>
              <a:lstStyle/>
              <a:p>
                <a:pPr>
                  <a:defRPr/>
                </a:pPr>
                <a:endParaRPr lang="zh-TW" altLang="en-US" sz="3200">
                  <a:latin typeface="+mn-ea"/>
                  <a:ea typeface="+mn-ea"/>
                </a:endParaRPr>
              </a:p>
            </p:txBody>
          </p:sp>
          <p:sp>
            <p:nvSpPr>
              <p:cNvPr id="195" name="Line 38"/>
              <p:cNvSpPr>
                <a:spLocks noChangeShapeType="1"/>
              </p:cNvSpPr>
              <p:nvPr/>
            </p:nvSpPr>
            <p:spPr bwMode="auto">
              <a:xfrm>
                <a:off x="1701" y="2161"/>
                <a:ext cx="2041" cy="0"/>
              </a:xfrm>
              <a:prstGeom prst="line">
                <a:avLst/>
              </a:prstGeom>
              <a:noFill/>
              <a:ln w="19050">
                <a:solidFill>
                  <a:schemeClr val="tx2"/>
                </a:solidFill>
                <a:round/>
                <a:headEnd/>
                <a:tailEnd/>
              </a:ln>
              <a:extLst/>
            </p:spPr>
            <p:txBody>
              <a:bodyPr/>
              <a:lstStyle/>
              <a:p>
                <a:pPr>
                  <a:defRPr/>
                </a:pPr>
                <a:endParaRPr lang="zh-TW" altLang="en-US" sz="3200">
                  <a:latin typeface="+mn-ea"/>
                  <a:ea typeface="+mn-ea"/>
                </a:endParaRPr>
              </a:p>
            </p:txBody>
          </p:sp>
          <p:sp>
            <p:nvSpPr>
              <p:cNvPr id="196" name="Line 39"/>
              <p:cNvSpPr>
                <a:spLocks noChangeShapeType="1"/>
              </p:cNvSpPr>
              <p:nvPr/>
            </p:nvSpPr>
            <p:spPr bwMode="auto">
              <a:xfrm flipV="1">
                <a:off x="3742" y="1843"/>
                <a:ext cx="0" cy="318"/>
              </a:xfrm>
              <a:prstGeom prst="line">
                <a:avLst/>
              </a:prstGeom>
              <a:noFill/>
              <a:ln w="19050">
                <a:solidFill>
                  <a:schemeClr val="tx2"/>
                </a:solidFill>
                <a:round/>
                <a:headEnd/>
                <a:tailEnd/>
              </a:ln>
              <a:extLst/>
            </p:spPr>
            <p:txBody>
              <a:bodyPr/>
              <a:lstStyle/>
              <a:p>
                <a:pPr>
                  <a:defRPr/>
                </a:pPr>
                <a:endParaRPr lang="zh-TW" altLang="en-US" sz="3200">
                  <a:latin typeface="+mn-ea"/>
                  <a:ea typeface="+mn-ea"/>
                </a:endParaRPr>
              </a:p>
            </p:txBody>
          </p:sp>
        </p:grpSp>
        <p:sp>
          <p:nvSpPr>
            <p:cNvPr id="104" name="Rectangle 10"/>
            <p:cNvSpPr>
              <a:spLocks noChangeArrowheads="1"/>
            </p:cNvSpPr>
            <p:nvPr/>
          </p:nvSpPr>
          <p:spPr bwMode="auto">
            <a:xfrm>
              <a:off x="613" y="2220"/>
              <a:ext cx="228" cy="123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p>
              <a:pPr>
                <a:defRPr/>
              </a:pPr>
              <a:r>
                <a:rPr lang="en-US" altLang="zh-TW" sz="1400" dirty="0">
                  <a:latin typeface="+mn-ea"/>
                  <a:ea typeface="+mn-ea"/>
                </a:rPr>
                <a:t>        </a:t>
              </a:r>
              <a:r>
                <a:rPr lang="zh-TW" altLang="en-US" sz="1600" dirty="0">
                  <a:solidFill>
                    <a:srgbClr val="9900CC"/>
                  </a:solidFill>
                  <a:latin typeface="Comic Sans MS" pitchFamily="66" charset="0"/>
                  <a:ea typeface="標楷體" pitchFamily="65" charset="-120"/>
                </a:rPr>
                <a:t>五專前</a:t>
              </a:r>
              <a:r>
                <a:rPr lang="en-US" altLang="zh-TW" sz="1600" dirty="0">
                  <a:solidFill>
                    <a:srgbClr val="9900CC"/>
                  </a:solidFill>
                  <a:latin typeface="Comic Sans MS" pitchFamily="66" charset="0"/>
                  <a:ea typeface="標楷體" pitchFamily="65" charset="-120"/>
                </a:rPr>
                <a:t>3</a:t>
              </a:r>
              <a:r>
                <a:rPr lang="zh-TW" altLang="en-US" sz="1600" dirty="0">
                  <a:solidFill>
                    <a:srgbClr val="9900CC"/>
                  </a:solidFill>
                  <a:latin typeface="Comic Sans MS" pitchFamily="66" charset="0"/>
                  <a:ea typeface="標楷體" pitchFamily="65" charset="-120"/>
                </a:rPr>
                <a:t>年階段</a:t>
              </a:r>
            </a:p>
          </p:txBody>
        </p:sp>
        <p:sp>
          <p:nvSpPr>
            <p:cNvPr id="12295" name="Rectangle 11"/>
            <p:cNvSpPr>
              <a:spLocks noChangeArrowheads="1"/>
            </p:cNvSpPr>
            <p:nvPr/>
          </p:nvSpPr>
          <p:spPr bwMode="auto">
            <a:xfrm>
              <a:off x="613" y="2123"/>
              <a:ext cx="228" cy="369"/>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r>
                <a:rPr lang="zh-TW" altLang="en-US" sz="1600">
                  <a:solidFill>
                    <a:srgbClr val="FFFF66"/>
                  </a:solidFill>
                  <a:latin typeface="Comic Sans MS" pitchFamily="66" charset="0"/>
                  <a:ea typeface="標楷體" pitchFamily="65" charset="-120"/>
                </a:rPr>
                <a:t>五專</a:t>
              </a:r>
            </a:p>
            <a:p>
              <a:r>
                <a:rPr lang="zh-TW" altLang="en-US" sz="1600">
                  <a:solidFill>
                    <a:srgbClr val="FFFF66"/>
                  </a:solidFill>
                  <a:latin typeface="Comic Sans MS" pitchFamily="66" charset="0"/>
                  <a:ea typeface="標楷體" pitchFamily="65" charset="-120"/>
                </a:rPr>
                <a:t>後</a:t>
              </a:r>
              <a:r>
                <a:rPr lang="en-US" altLang="zh-TW" sz="1600">
                  <a:solidFill>
                    <a:srgbClr val="FFFF66"/>
                  </a:solidFill>
                  <a:latin typeface="Comic Sans MS" pitchFamily="66" charset="0"/>
                  <a:ea typeface="標楷體" pitchFamily="65" charset="-120"/>
                </a:rPr>
                <a:t>2</a:t>
              </a:r>
              <a:r>
                <a:rPr lang="zh-TW" altLang="en-US" sz="1600">
                  <a:solidFill>
                    <a:srgbClr val="FFFF66"/>
                  </a:solidFill>
                  <a:latin typeface="Comic Sans MS" pitchFamily="66" charset="0"/>
                  <a:ea typeface="標楷體" pitchFamily="65" charset="-120"/>
                </a:rPr>
                <a:t>年</a:t>
              </a:r>
            </a:p>
          </p:txBody>
        </p:sp>
        <p:sp>
          <p:nvSpPr>
            <p:cNvPr id="12296" name="Rectangle 12"/>
            <p:cNvSpPr>
              <a:spLocks noChangeArrowheads="1"/>
            </p:cNvSpPr>
            <p:nvPr/>
          </p:nvSpPr>
          <p:spPr bwMode="auto">
            <a:xfrm>
              <a:off x="932" y="2115"/>
              <a:ext cx="229" cy="370"/>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r>
                <a:rPr lang="zh-TW" altLang="en-US" sz="1600">
                  <a:solidFill>
                    <a:srgbClr val="FFFF66"/>
                  </a:solidFill>
                  <a:latin typeface="標楷體" pitchFamily="65" charset="-120"/>
                  <a:ea typeface="標楷體" pitchFamily="65" charset="-120"/>
                </a:rPr>
                <a:t>二專</a:t>
              </a:r>
            </a:p>
            <a:p>
              <a:r>
                <a:rPr lang="zh-TW" altLang="en-US" sz="1600">
                  <a:solidFill>
                    <a:srgbClr val="FFFF66"/>
                  </a:solidFill>
                  <a:latin typeface="標楷體" pitchFamily="65" charset="-120"/>
                  <a:ea typeface="標楷體" pitchFamily="65" charset="-120"/>
                </a:rPr>
                <a:t>階段</a:t>
              </a:r>
            </a:p>
          </p:txBody>
        </p:sp>
        <p:sp>
          <p:nvSpPr>
            <p:cNvPr id="12297" name="Rectangle 13"/>
            <p:cNvSpPr>
              <a:spLocks noChangeArrowheads="1"/>
            </p:cNvSpPr>
            <p:nvPr/>
          </p:nvSpPr>
          <p:spPr bwMode="auto">
            <a:xfrm>
              <a:off x="613" y="1351"/>
              <a:ext cx="548" cy="458"/>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pPr algn="ctr"/>
              <a:r>
                <a:rPr lang="zh-TW" altLang="en-US" sz="2000">
                  <a:solidFill>
                    <a:srgbClr val="FFFF66"/>
                  </a:solidFill>
                  <a:latin typeface="標楷體" pitchFamily="65" charset="-120"/>
                  <a:ea typeface="標楷體" pitchFamily="65" charset="-120"/>
                </a:rPr>
                <a:t>二技</a:t>
              </a:r>
            </a:p>
            <a:p>
              <a:pPr algn="ctr"/>
              <a:r>
                <a:rPr lang="zh-TW" altLang="en-US" sz="2000">
                  <a:solidFill>
                    <a:srgbClr val="FFFF66"/>
                  </a:solidFill>
                  <a:latin typeface="標楷體" pitchFamily="65" charset="-120"/>
                  <a:ea typeface="標楷體" pitchFamily="65" charset="-120"/>
                </a:rPr>
                <a:t>階段</a:t>
              </a:r>
            </a:p>
          </p:txBody>
        </p:sp>
        <p:sp>
          <p:nvSpPr>
            <p:cNvPr id="12298" name="Rectangle 14"/>
            <p:cNvSpPr>
              <a:spLocks noChangeArrowheads="1"/>
            </p:cNvSpPr>
            <p:nvPr/>
          </p:nvSpPr>
          <p:spPr bwMode="auto">
            <a:xfrm>
              <a:off x="550" y="3825"/>
              <a:ext cx="2972" cy="366"/>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p>
              <a:pPr algn="ctr"/>
              <a:r>
                <a:rPr lang="zh-TW" altLang="en-US" sz="2800">
                  <a:latin typeface="標楷體" pitchFamily="65" charset="-120"/>
                  <a:ea typeface="標楷體" pitchFamily="65" charset="-120"/>
                </a:rPr>
                <a:t>國中</a:t>
              </a:r>
            </a:p>
          </p:txBody>
        </p:sp>
        <p:sp>
          <p:nvSpPr>
            <p:cNvPr id="12299" name="Rectangle 15"/>
            <p:cNvSpPr>
              <a:spLocks noChangeArrowheads="1"/>
            </p:cNvSpPr>
            <p:nvPr/>
          </p:nvSpPr>
          <p:spPr bwMode="auto">
            <a:xfrm>
              <a:off x="3569" y="3825"/>
              <a:ext cx="1130" cy="366"/>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p>
              <a:pPr algn="ctr"/>
              <a:r>
                <a:rPr lang="zh-TW" altLang="en-US">
                  <a:latin typeface="標楷體" pitchFamily="65" charset="-120"/>
                  <a:ea typeface="標楷體" pitchFamily="65" charset="-120"/>
                </a:rPr>
                <a:t>國中技藝教育學程</a:t>
              </a:r>
            </a:p>
          </p:txBody>
        </p:sp>
        <p:sp>
          <p:nvSpPr>
            <p:cNvPr id="12300" name="Rectangle 16"/>
            <p:cNvSpPr>
              <a:spLocks noChangeArrowheads="1"/>
            </p:cNvSpPr>
            <p:nvPr/>
          </p:nvSpPr>
          <p:spPr bwMode="auto">
            <a:xfrm>
              <a:off x="932" y="2805"/>
              <a:ext cx="408" cy="651"/>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p>
              <a:r>
                <a:rPr lang="zh-TW" altLang="en-US" sz="1600" dirty="0">
                  <a:solidFill>
                    <a:srgbClr val="9900CC"/>
                  </a:solidFill>
                  <a:latin typeface="標楷體" pitchFamily="65" charset="-120"/>
                  <a:ea typeface="標楷體" pitchFamily="65" charset="-120"/>
                </a:rPr>
                <a:t>高職階段</a:t>
              </a:r>
            </a:p>
          </p:txBody>
        </p:sp>
        <p:sp>
          <p:nvSpPr>
            <p:cNvPr id="12301" name="Rectangle 17"/>
            <p:cNvSpPr>
              <a:spLocks noChangeArrowheads="1"/>
            </p:cNvSpPr>
            <p:nvPr/>
          </p:nvSpPr>
          <p:spPr bwMode="auto">
            <a:xfrm>
              <a:off x="1206" y="1351"/>
              <a:ext cx="229" cy="1141"/>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r>
                <a:rPr lang="zh-TW" altLang="en-US" sz="2000">
                  <a:solidFill>
                    <a:srgbClr val="FFFF66"/>
                  </a:solidFill>
                  <a:latin typeface="標楷體" pitchFamily="65" charset="-120"/>
                  <a:ea typeface="標楷體" pitchFamily="65" charset="-120"/>
                </a:rPr>
                <a:t>四</a:t>
              </a:r>
            </a:p>
            <a:p>
              <a:r>
                <a:rPr lang="zh-TW" altLang="en-US" sz="2000">
                  <a:solidFill>
                    <a:srgbClr val="FFFF66"/>
                  </a:solidFill>
                  <a:latin typeface="標楷體" pitchFamily="65" charset="-120"/>
                  <a:ea typeface="標楷體" pitchFamily="65" charset="-120"/>
                </a:rPr>
                <a:t>技</a:t>
              </a:r>
            </a:p>
            <a:p>
              <a:r>
                <a:rPr lang="zh-TW" altLang="en-US" sz="2000">
                  <a:solidFill>
                    <a:srgbClr val="FFFF66"/>
                  </a:solidFill>
                  <a:latin typeface="標楷體" pitchFamily="65" charset="-120"/>
                  <a:ea typeface="標楷體" pitchFamily="65" charset="-120"/>
                </a:rPr>
                <a:t>階</a:t>
              </a:r>
            </a:p>
            <a:p>
              <a:r>
                <a:rPr lang="zh-TW" altLang="en-US" sz="2000">
                  <a:solidFill>
                    <a:srgbClr val="FFFF66"/>
                  </a:solidFill>
                  <a:latin typeface="標楷體" pitchFamily="65" charset="-120"/>
                  <a:ea typeface="標楷體" pitchFamily="65" charset="-120"/>
                </a:rPr>
                <a:t>段</a:t>
              </a:r>
            </a:p>
          </p:txBody>
        </p:sp>
        <p:sp>
          <p:nvSpPr>
            <p:cNvPr id="12302" name="Rectangle 18"/>
            <p:cNvSpPr>
              <a:spLocks noChangeArrowheads="1"/>
            </p:cNvSpPr>
            <p:nvPr/>
          </p:nvSpPr>
          <p:spPr bwMode="auto">
            <a:xfrm>
              <a:off x="1435" y="2120"/>
              <a:ext cx="274" cy="1334"/>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p>
              <a:r>
                <a:rPr lang="zh-TW" altLang="en-US" sz="2000">
                  <a:latin typeface="標楷體" pitchFamily="65" charset="-120"/>
                  <a:ea typeface="標楷體" pitchFamily="65" charset="-120"/>
                </a:rPr>
                <a:t>一般五專班</a:t>
              </a:r>
            </a:p>
          </p:txBody>
        </p:sp>
        <p:sp>
          <p:nvSpPr>
            <p:cNvPr id="12303" name="Rectangle 19"/>
            <p:cNvSpPr>
              <a:spLocks noChangeArrowheads="1"/>
            </p:cNvSpPr>
            <p:nvPr/>
          </p:nvSpPr>
          <p:spPr bwMode="auto">
            <a:xfrm>
              <a:off x="1756" y="2814"/>
              <a:ext cx="548" cy="64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p>
              <a:r>
                <a:rPr lang="zh-TW" altLang="en-US">
                  <a:solidFill>
                    <a:srgbClr val="009900"/>
                  </a:solidFill>
                  <a:latin typeface="標楷體" pitchFamily="65" charset="-120"/>
                  <a:ea typeface="標楷體" pitchFamily="65" charset="-120"/>
                </a:rPr>
                <a:t>建教</a:t>
              </a:r>
            </a:p>
            <a:p>
              <a:r>
                <a:rPr lang="zh-TW" altLang="en-US">
                  <a:solidFill>
                    <a:srgbClr val="009900"/>
                  </a:solidFill>
                  <a:latin typeface="標楷體" pitchFamily="65" charset="-120"/>
                  <a:ea typeface="標楷體" pitchFamily="65" charset="-120"/>
                </a:rPr>
                <a:t>合作班</a:t>
              </a:r>
            </a:p>
          </p:txBody>
        </p:sp>
        <p:sp>
          <p:nvSpPr>
            <p:cNvPr id="12304" name="Rectangle 20"/>
            <p:cNvSpPr>
              <a:spLocks noChangeArrowheads="1"/>
            </p:cNvSpPr>
            <p:nvPr/>
          </p:nvSpPr>
          <p:spPr bwMode="auto">
            <a:xfrm>
              <a:off x="1756" y="2112"/>
              <a:ext cx="548" cy="382"/>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r>
                <a:rPr lang="zh-TW" altLang="en-US" sz="1600">
                  <a:solidFill>
                    <a:schemeClr val="bg1"/>
                  </a:solidFill>
                  <a:latin typeface="標楷體" pitchFamily="65" charset="-120"/>
                  <a:ea typeface="標楷體" pitchFamily="65" charset="-120"/>
                </a:rPr>
                <a:t>雙軌旗艦</a:t>
              </a:r>
            </a:p>
            <a:p>
              <a:r>
                <a:rPr lang="zh-TW" altLang="en-US" sz="1600">
                  <a:solidFill>
                    <a:schemeClr val="bg1"/>
                  </a:solidFill>
                  <a:latin typeface="標楷體" pitchFamily="65" charset="-120"/>
                  <a:ea typeface="標楷體" pitchFamily="65" charset="-120"/>
                </a:rPr>
                <a:t>二專班</a:t>
              </a:r>
            </a:p>
          </p:txBody>
        </p:sp>
        <p:sp>
          <p:nvSpPr>
            <p:cNvPr id="12305" name="Rectangle 21"/>
            <p:cNvSpPr>
              <a:spLocks noChangeArrowheads="1"/>
            </p:cNvSpPr>
            <p:nvPr/>
          </p:nvSpPr>
          <p:spPr bwMode="auto">
            <a:xfrm>
              <a:off x="2382" y="2814"/>
              <a:ext cx="288" cy="64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p>
              <a:r>
                <a:rPr lang="zh-TW" altLang="en-US" sz="1600">
                  <a:latin typeface="標楷體" pitchFamily="65" charset="-120"/>
                  <a:ea typeface="標楷體" pitchFamily="65" charset="-120"/>
                </a:rPr>
                <a:t>雙軌旗艦</a:t>
              </a:r>
            </a:p>
            <a:p>
              <a:r>
                <a:rPr lang="zh-TW" altLang="en-US" sz="1600">
                  <a:latin typeface="標楷體" pitchFamily="65" charset="-120"/>
                  <a:ea typeface="標楷體" pitchFamily="65" charset="-120"/>
                </a:rPr>
                <a:t>高職班</a:t>
              </a:r>
            </a:p>
          </p:txBody>
        </p:sp>
        <p:sp>
          <p:nvSpPr>
            <p:cNvPr id="12306" name="Rectangle 22"/>
            <p:cNvSpPr>
              <a:spLocks noChangeArrowheads="1"/>
            </p:cNvSpPr>
            <p:nvPr/>
          </p:nvSpPr>
          <p:spPr bwMode="auto">
            <a:xfrm>
              <a:off x="2715" y="2814"/>
              <a:ext cx="473" cy="64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p>
              <a:r>
                <a:rPr lang="zh-TW" altLang="en-US">
                  <a:solidFill>
                    <a:srgbClr val="9900CC"/>
                  </a:solidFill>
                  <a:latin typeface="標楷體" pitchFamily="65" charset="-120"/>
                  <a:ea typeface="標楷體" pitchFamily="65" charset="-120"/>
                </a:rPr>
                <a:t>實用技能</a:t>
              </a:r>
            </a:p>
            <a:p>
              <a:r>
                <a:rPr lang="zh-TW" altLang="en-US">
                  <a:solidFill>
                    <a:srgbClr val="9900CC"/>
                  </a:solidFill>
                  <a:latin typeface="標楷體" pitchFamily="65" charset="-120"/>
                  <a:ea typeface="標楷體" pitchFamily="65" charset="-120"/>
                </a:rPr>
                <a:t>學程</a:t>
              </a:r>
            </a:p>
          </p:txBody>
        </p:sp>
        <p:sp>
          <p:nvSpPr>
            <p:cNvPr id="12308" name="Rectangle 24"/>
            <p:cNvSpPr>
              <a:spLocks noChangeArrowheads="1"/>
            </p:cNvSpPr>
            <p:nvPr/>
          </p:nvSpPr>
          <p:spPr bwMode="auto">
            <a:xfrm>
              <a:off x="2369" y="2096"/>
              <a:ext cx="549" cy="396"/>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p>
              <a:pPr algn="ctr"/>
              <a:r>
                <a:rPr lang="zh-TW" altLang="en-US" sz="1600">
                  <a:latin typeface="標楷體" pitchFamily="65" charset="-120"/>
                  <a:ea typeface="標楷體" pitchFamily="65" charset="-120"/>
                </a:rPr>
                <a:t>一般</a:t>
              </a:r>
            </a:p>
            <a:p>
              <a:pPr algn="ctr"/>
              <a:r>
                <a:rPr lang="zh-TW" altLang="en-US" sz="1600">
                  <a:latin typeface="標楷體" pitchFamily="65" charset="-120"/>
                  <a:ea typeface="標楷體" pitchFamily="65" charset="-120"/>
                </a:rPr>
                <a:t>二專班</a:t>
              </a:r>
            </a:p>
          </p:txBody>
        </p:sp>
        <p:sp>
          <p:nvSpPr>
            <p:cNvPr id="12309" name="Rectangle 26"/>
            <p:cNvSpPr>
              <a:spLocks noChangeArrowheads="1"/>
            </p:cNvSpPr>
            <p:nvPr/>
          </p:nvSpPr>
          <p:spPr bwMode="auto">
            <a:xfrm>
              <a:off x="1565" y="1351"/>
              <a:ext cx="336" cy="458"/>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pPr algn="ctr"/>
              <a:r>
                <a:rPr lang="zh-TW" altLang="en-US" sz="1600">
                  <a:solidFill>
                    <a:schemeClr val="bg1"/>
                  </a:solidFill>
                  <a:latin typeface="標楷體" pitchFamily="65" charset="-120"/>
                  <a:ea typeface="標楷體" pitchFamily="65" charset="-120"/>
                </a:rPr>
                <a:t>雙軌</a:t>
              </a:r>
            </a:p>
            <a:p>
              <a:pPr algn="ctr"/>
              <a:r>
                <a:rPr lang="zh-TW" altLang="en-US" sz="1600">
                  <a:solidFill>
                    <a:schemeClr val="bg1"/>
                  </a:solidFill>
                  <a:latin typeface="標楷體" pitchFamily="65" charset="-120"/>
                  <a:ea typeface="標楷體" pitchFamily="65" charset="-120"/>
                </a:rPr>
                <a:t>旗艦</a:t>
              </a:r>
            </a:p>
            <a:p>
              <a:pPr algn="ctr"/>
              <a:r>
                <a:rPr lang="zh-TW" altLang="en-US" sz="1600">
                  <a:solidFill>
                    <a:schemeClr val="bg1"/>
                  </a:solidFill>
                  <a:latin typeface="標楷體" pitchFamily="65" charset="-120"/>
                  <a:ea typeface="標楷體" pitchFamily="65" charset="-120"/>
                </a:rPr>
                <a:t>二技班</a:t>
              </a:r>
            </a:p>
          </p:txBody>
        </p:sp>
        <p:sp>
          <p:nvSpPr>
            <p:cNvPr id="12310" name="Rectangle 27"/>
            <p:cNvSpPr>
              <a:spLocks noChangeArrowheads="1"/>
            </p:cNvSpPr>
            <p:nvPr/>
          </p:nvSpPr>
          <p:spPr bwMode="auto">
            <a:xfrm>
              <a:off x="2018" y="1351"/>
              <a:ext cx="880" cy="45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p>
              <a:pPr algn="ctr"/>
              <a:r>
                <a:rPr lang="zh-TW" altLang="en-US" sz="2000">
                  <a:latin typeface="標楷體" pitchFamily="65" charset="-120"/>
                  <a:ea typeface="標楷體" pitchFamily="65" charset="-120"/>
                </a:rPr>
                <a:t>一般</a:t>
              </a:r>
            </a:p>
            <a:p>
              <a:pPr algn="ctr"/>
              <a:r>
                <a:rPr lang="zh-TW" altLang="en-US" sz="2000">
                  <a:latin typeface="標楷體" pitchFamily="65" charset="-120"/>
                  <a:ea typeface="標楷體" pitchFamily="65" charset="-120"/>
                </a:rPr>
                <a:t>二技班</a:t>
              </a:r>
            </a:p>
          </p:txBody>
        </p:sp>
        <p:sp>
          <p:nvSpPr>
            <p:cNvPr id="12311" name="Rectangle 28"/>
            <p:cNvSpPr>
              <a:spLocks noChangeArrowheads="1"/>
            </p:cNvSpPr>
            <p:nvPr/>
          </p:nvSpPr>
          <p:spPr bwMode="auto">
            <a:xfrm>
              <a:off x="2998" y="1351"/>
              <a:ext cx="357" cy="1141"/>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p>
              <a:r>
                <a:rPr lang="zh-TW" altLang="en-US">
                  <a:solidFill>
                    <a:schemeClr val="bg1"/>
                  </a:solidFill>
                  <a:latin typeface="標楷體" pitchFamily="65" charset="-120"/>
                  <a:ea typeface="標楷體" pitchFamily="65" charset="-120"/>
                </a:rPr>
                <a:t>雙軌旗艦四技班</a:t>
              </a:r>
            </a:p>
          </p:txBody>
        </p:sp>
        <p:sp>
          <p:nvSpPr>
            <p:cNvPr id="12312" name="Rectangle 29"/>
            <p:cNvSpPr>
              <a:spLocks noChangeArrowheads="1"/>
            </p:cNvSpPr>
            <p:nvPr/>
          </p:nvSpPr>
          <p:spPr bwMode="auto">
            <a:xfrm>
              <a:off x="3429" y="1351"/>
              <a:ext cx="1206" cy="1141"/>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p>
              <a:pPr algn="ctr"/>
              <a:r>
                <a:rPr lang="zh-TW" altLang="en-US" sz="2000">
                  <a:latin typeface="標楷體" pitchFamily="65" charset="-120"/>
                  <a:ea typeface="標楷體" pitchFamily="65" charset="-120"/>
                </a:rPr>
                <a:t>大學學士班</a:t>
              </a:r>
            </a:p>
            <a:p>
              <a:pPr algn="ctr"/>
              <a:r>
                <a:rPr lang="zh-TW" altLang="en-US" sz="2000">
                  <a:latin typeface="標楷體" pitchFamily="65" charset="-120"/>
                  <a:ea typeface="標楷體" pitchFamily="65" charset="-120"/>
                </a:rPr>
                <a:t>（含四技）</a:t>
              </a:r>
            </a:p>
          </p:txBody>
        </p:sp>
        <p:sp>
          <p:nvSpPr>
            <p:cNvPr id="12313" name="Rectangle 30"/>
            <p:cNvSpPr>
              <a:spLocks noChangeArrowheads="1"/>
            </p:cNvSpPr>
            <p:nvPr/>
          </p:nvSpPr>
          <p:spPr bwMode="auto">
            <a:xfrm>
              <a:off x="613" y="619"/>
              <a:ext cx="1188" cy="323"/>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p>
              <a:r>
                <a:rPr lang="zh-TW" altLang="en-US" sz="2600">
                  <a:solidFill>
                    <a:schemeClr val="bg1"/>
                  </a:solidFill>
                  <a:latin typeface="標楷體" pitchFamily="65" charset="-120"/>
                  <a:ea typeface="標楷體" pitchFamily="65" charset="-120"/>
                </a:rPr>
                <a:t>產業碩士專班</a:t>
              </a:r>
            </a:p>
          </p:txBody>
        </p:sp>
        <p:sp>
          <p:nvSpPr>
            <p:cNvPr id="12314" name="Rectangle 31"/>
            <p:cNvSpPr>
              <a:spLocks noChangeArrowheads="1"/>
            </p:cNvSpPr>
            <p:nvPr/>
          </p:nvSpPr>
          <p:spPr bwMode="auto">
            <a:xfrm>
              <a:off x="2030" y="573"/>
              <a:ext cx="2743" cy="321"/>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p>
              <a:pPr algn="ctr"/>
              <a:r>
                <a:rPr lang="zh-TW" altLang="en-US" sz="2600">
                  <a:latin typeface="標楷體" pitchFamily="65" charset="-120"/>
                  <a:ea typeface="標楷體" pitchFamily="65" charset="-120"/>
                </a:rPr>
                <a:t>一般碩士專班</a:t>
              </a:r>
            </a:p>
          </p:txBody>
        </p:sp>
        <p:sp>
          <p:nvSpPr>
            <p:cNvPr id="125" name="AutoShape 32"/>
            <p:cNvSpPr>
              <a:spLocks noChangeArrowheads="1"/>
            </p:cNvSpPr>
            <p:nvPr/>
          </p:nvSpPr>
          <p:spPr bwMode="auto">
            <a:xfrm>
              <a:off x="983" y="2494"/>
              <a:ext cx="179" cy="255"/>
            </a:xfrm>
            <a:prstGeom prst="upArrow">
              <a:avLst>
                <a:gd name="adj1" fmla="val 49833"/>
                <a:gd name="adj2" fmla="val 80654"/>
              </a:avLst>
            </a:prstGeom>
            <a:solidFill>
              <a:schemeClr val="accent1"/>
            </a:solidFill>
            <a:ln w="9525" algn="ctr">
              <a:solidFill>
                <a:srgbClr val="006600"/>
              </a:solidFill>
              <a:miter lim="800000"/>
              <a:headEnd/>
              <a:tailEnd/>
            </a:ln>
          </p:spPr>
          <p:txBody>
            <a:bodyPr wrap="none" anchor="ctr"/>
            <a:lstStyle/>
            <a:p>
              <a:pPr>
                <a:defRPr/>
              </a:pPr>
              <a:endParaRPr lang="zh-TW" altLang="en-US" sz="2400">
                <a:latin typeface="+mn-ea"/>
                <a:ea typeface="+mn-ea"/>
              </a:endParaRPr>
            </a:p>
          </p:txBody>
        </p:sp>
        <p:sp>
          <p:nvSpPr>
            <p:cNvPr id="12316" name="Rectangle 33"/>
            <p:cNvSpPr>
              <a:spLocks noChangeArrowheads="1"/>
            </p:cNvSpPr>
            <p:nvPr/>
          </p:nvSpPr>
          <p:spPr bwMode="auto">
            <a:xfrm>
              <a:off x="4872" y="637"/>
              <a:ext cx="411" cy="1834"/>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p>
              <a:r>
                <a:rPr lang="zh-TW" altLang="en-US" sz="2400">
                  <a:solidFill>
                    <a:schemeClr val="bg1"/>
                  </a:solidFill>
                  <a:latin typeface="標楷體" pitchFamily="65" charset="-120"/>
                  <a:ea typeface="標楷體" pitchFamily="65" charset="-120"/>
                </a:rPr>
                <a:t>高等教育（含技職）</a:t>
              </a:r>
            </a:p>
          </p:txBody>
        </p:sp>
        <p:sp>
          <p:nvSpPr>
            <p:cNvPr id="12317" name="Rectangle 34"/>
            <p:cNvSpPr>
              <a:spLocks noChangeArrowheads="1"/>
            </p:cNvSpPr>
            <p:nvPr/>
          </p:nvSpPr>
          <p:spPr bwMode="auto">
            <a:xfrm>
              <a:off x="4872" y="2760"/>
              <a:ext cx="411" cy="686"/>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p>
              <a:r>
                <a:rPr lang="zh-TW" altLang="en-US" sz="2000">
                  <a:latin typeface="標楷體" pitchFamily="65" charset="-120"/>
                  <a:ea typeface="標楷體" pitchFamily="65" charset="-120"/>
                </a:rPr>
                <a:t>中等教育</a:t>
              </a:r>
            </a:p>
          </p:txBody>
        </p:sp>
        <p:sp>
          <p:nvSpPr>
            <p:cNvPr id="12318" name="Rectangle 35"/>
            <p:cNvSpPr>
              <a:spLocks noChangeArrowheads="1"/>
            </p:cNvSpPr>
            <p:nvPr/>
          </p:nvSpPr>
          <p:spPr bwMode="auto">
            <a:xfrm>
              <a:off x="4864" y="3766"/>
              <a:ext cx="411" cy="402"/>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p>
              <a:r>
                <a:rPr lang="zh-TW" altLang="en-US" sz="2400">
                  <a:latin typeface="標楷體" pitchFamily="65" charset="-120"/>
                  <a:ea typeface="標楷體" pitchFamily="65" charset="-120"/>
                </a:rPr>
                <a:t>國民</a:t>
              </a:r>
            </a:p>
            <a:p>
              <a:r>
                <a:rPr lang="zh-TW" altLang="en-US" sz="2400">
                  <a:latin typeface="標楷體" pitchFamily="65" charset="-120"/>
                  <a:ea typeface="標楷體" pitchFamily="65" charset="-120"/>
                </a:rPr>
                <a:t>教育</a:t>
              </a:r>
            </a:p>
          </p:txBody>
        </p:sp>
        <p:sp>
          <p:nvSpPr>
            <p:cNvPr id="129" name="AutoShape 40"/>
            <p:cNvSpPr>
              <a:spLocks noChangeArrowheads="1"/>
            </p:cNvSpPr>
            <p:nvPr/>
          </p:nvSpPr>
          <p:spPr bwMode="auto">
            <a:xfrm>
              <a:off x="2761" y="802"/>
              <a:ext cx="366" cy="13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p>
              <a:pPr>
                <a:defRPr/>
              </a:pPr>
              <a:endParaRPr lang="zh-TW" altLang="en-US" sz="2400">
                <a:latin typeface="+mn-ea"/>
                <a:ea typeface="+mn-ea"/>
              </a:endParaRPr>
            </a:p>
          </p:txBody>
        </p:sp>
        <p:grpSp>
          <p:nvGrpSpPr>
            <p:cNvPr id="4" name="Group 41"/>
            <p:cNvGrpSpPr>
              <a:grpSpLocks/>
            </p:cNvGrpSpPr>
            <p:nvPr/>
          </p:nvGrpSpPr>
          <p:grpSpPr bwMode="auto">
            <a:xfrm>
              <a:off x="979" y="1167"/>
              <a:ext cx="3337" cy="92"/>
              <a:chOff x="1066" y="889"/>
              <a:chExt cx="3312" cy="92"/>
            </a:xfrm>
          </p:grpSpPr>
          <p:sp>
            <p:nvSpPr>
              <p:cNvPr id="186" name="Line 42"/>
              <p:cNvSpPr>
                <a:spLocks noChangeShapeType="1"/>
              </p:cNvSpPr>
              <p:nvPr/>
            </p:nvSpPr>
            <p:spPr bwMode="auto">
              <a:xfrm rot="10800000">
                <a:off x="4378" y="889"/>
                <a:ext cx="0" cy="84"/>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87" name="Line 43"/>
              <p:cNvSpPr>
                <a:spLocks noChangeShapeType="1"/>
              </p:cNvSpPr>
              <p:nvPr/>
            </p:nvSpPr>
            <p:spPr bwMode="auto">
              <a:xfrm rot="10800000">
                <a:off x="1066" y="892"/>
                <a:ext cx="3307" cy="0"/>
              </a:xfrm>
              <a:prstGeom prst="line">
                <a:avLst/>
              </a:prstGeom>
              <a:noFill/>
              <a:ln w="19050">
                <a:solidFill>
                  <a:schemeClr val="tx2"/>
                </a:solidFill>
                <a:round/>
                <a:headEnd/>
                <a:tailEnd/>
              </a:ln>
              <a:extLst/>
            </p:spPr>
            <p:txBody>
              <a:bodyPr/>
              <a:lstStyle/>
              <a:p>
                <a:pPr>
                  <a:defRPr/>
                </a:pPr>
                <a:endParaRPr lang="zh-TW" altLang="en-US" sz="3200">
                  <a:latin typeface="+mn-ea"/>
                  <a:ea typeface="+mn-ea"/>
                </a:endParaRPr>
              </a:p>
            </p:txBody>
          </p:sp>
          <p:sp>
            <p:nvSpPr>
              <p:cNvPr id="188" name="Line 44"/>
              <p:cNvSpPr>
                <a:spLocks noChangeShapeType="1"/>
              </p:cNvSpPr>
              <p:nvPr/>
            </p:nvSpPr>
            <p:spPr bwMode="auto">
              <a:xfrm rot="10800000" flipV="1">
                <a:off x="1066" y="892"/>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89" name="Line 45"/>
              <p:cNvSpPr>
                <a:spLocks noChangeShapeType="1"/>
              </p:cNvSpPr>
              <p:nvPr/>
            </p:nvSpPr>
            <p:spPr bwMode="auto">
              <a:xfrm rot="10800000" flipV="1">
                <a:off x="1457" y="892"/>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90" name="Line 46"/>
              <p:cNvSpPr>
                <a:spLocks noChangeShapeType="1"/>
              </p:cNvSpPr>
              <p:nvPr/>
            </p:nvSpPr>
            <p:spPr bwMode="auto">
              <a:xfrm rot="10800000" flipV="1">
                <a:off x="1869" y="892"/>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91" name="Line 47"/>
              <p:cNvSpPr>
                <a:spLocks noChangeShapeType="1"/>
              </p:cNvSpPr>
              <p:nvPr/>
            </p:nvSpPr>
            <p:spPr bwMode="auto">
              <a:xfrm rot="10800000" flipV="1">
                <a:off x="2303" y="892"/>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92" name="Line 48"/>
              <p:cNvSpPr>
                <a:spLocks noChangeShapeType="1"/>
              </p:cNvSpPr>
              <p:nvPr/>
            </p:nvSpPr>
            <p:spPr bwMode="auto">
              <a:xfrm rot="10800000" flipV="1">
                <a:off x="2801" y="892"/>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93" name="Line 49"/>
              <p:cNvSpPr>
                <a:spLocks noChangeShapeType="1"/>
              </p:cNvSpPr>
              <p:nvPr/>
            </p:nvSpPr>
            <p:spPr bwMode="auto">
              <a:xfrm rot="10800000" flipV="1">
                <a:off x="3306" y="892"/>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grpSp>
          <p:nvGrpSpPr>
            <p:cNvPr id="5" name="Group 50"/>
            <p:cNvGrpSpPr>
              <a:grpSpLocks/>
            </p:cNvGrpSpPr>
            <p:nvPr/>
          </p:nvGrpSpPr>
          <p:grpSpPr bwMode="auto">
            <a:xfrm>
              <a:off x="1686" y="1799"/>
              <a:ext cx="960" cy="92"/>
              <a:chOff x="1792" y="1479"/>
              <a:chExt cx="952" cy="92"/>
            </a:xfrm>
          </p:grpSpPr>
          <p:grpSp>
            <p:nvGrpSpPr>
              <p:cNvPr id="6" name="Group 51"/>
              <p:cNvGrpSpPr>
                <a:grpSpLocks/>
              </p:cNvGrpSpPr>
              <p:nvPr/>
            </p:nvGrpSpPr>
            <p:grpSpPr bwMode="auto">
              <a:xfrm>
                <a:off x="1792" y="1480"/>
                <a:ext cx="952" cy="91"/>
                <a:chOff x="1701" y="1842"/>
                <a:chExt cx="2041" cy="318"/>
              </a:xfrm>
            </p:grpSpPr>
            <p:sp>
              <p:nvSpPr>
                <p:cNvPr id="183" name="Line 52"/>
                <p:cNvSpPr>
                  <a:spLocks noChangeShapeType="1"/>
                </p:cNvSpPr>
                <p:nvPr/>
              </p:nvSpPr>
              <p:spPr bwMode="auto">
                <a:xfrm>
                  <a:off x="1701" y="1841"/>
                  <a:ext cx="0" cy="315"/>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84" name="Line 53"/>
                <p:cNvSpPr>
                  <a:spLocks noChangeShapeType="1"/>
                </p:cNvSpPr>
                <p:nvPr/>
              </p:nvSpPr>
              <p:spPr bwMode="auto">
                <a:xfrm>
                  <a:off x="1701" y="2160"/>
                  <a:ext cx="2041" cy="0"/>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85" name="Line 54"/>
                <p:cNvSpPr>
                  <a:spLocks noChangeShapeType="1"/>
                </p:cNvSpPr>
                <p:nvPr/>
              </p:nvSpPr>
              <p:spPr bwMode="auto">
                <a:xfrm flipV="1">
                  <a:off x="3742" y="1841"/>
                  <a:ext cx="0" cy="315"/>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sp>
            <p:nvSpPr>
              <p:cNvPr id="182" name="Line 55"/>
              <p:cNvSpPr>
                <a:spLocks noChangeShapeType="1"/>
              </p:cNvSpPr>
              <p:nvPr/>
            </p:nvSpPr>
            <p:spPr bwMode="auto">
              <a:xfrm rot="10800000" flipV="1">
                <a:off x="2200" y="1479"/>
                <a:ext cx="0" cy="89"/>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grpSp>
          <p:nvGrpSpPr>
            <p:cNvPr id="7" name="Group 56"/>
            <p:cNvGrpSpPr>
              <a:grpSpLocks/>
            </p:cNvGrpSpPr>
            <p:nvPr/>
          </p:nvGrpSpPr>
          <p:grpSpPr bwMode="auto">
            <a:xfrm>
              <a:off x="1671" y="1969"/>
              <a:ext cx="1047" cy="103"/>
              <a:chOff x="1792" y="1751"/>
              <a:chExt cx="952" cy="91"/>
            </a:xfrm>
          </p:grpSpPr>
          <p:grpSp>
            <p:nvGrpSpPr>
              <p:cNvPr id="8" name="Group 57"/>
              <p:cNvGrpSpPr>
                <a:grpSpLocks/>
              </p:cNvGrpSpPr>
              <p:nvPr/>
            </p:nvGrpSpPr>
            <p:grpSpPr bwMode="auto">
              <a:xfrm rot="10800000">
                <a:off x="1792" y="1751"/>
                <a:ext cx="952" cy="91"/>
                <a:chOff x="1701" y="1842"/>
                <a:chExt cx="2041" cy="318"/>
              </a:xfrm>
            </p:grpSpPr>
            <p:sp>
              <p:nvSpPr>
                <p:cNvPr id="178" name="Line 58"/>
                <p:cNvSpPr>
                  <a:spLocks noChangeShapeType="1"/>
                </p:cNvSpPr>
                <p:nvPr/>
              </p:nvSpPr>
              <p:spPr bwMode="auto">
                <a:xfrm>
                  <a:off x="1699" y="1843"/>
                  <a:ext cx="0" cy="318"/>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79" name="Line 59"/>
                <p:cNvSpPr>
                  <a:spLocks noChangeShapeType="1"/>
                </p:cNvSpPr>
                <p:nvPr/>
              </p:nvSpPr>
              <p:spPr bwMode="auto">
                <a:xfrm>
                  <a:off x="1711" y="2165"/>
                  <a:ext cx="2041" cy="0"/>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80" name="Line 60"/>
                <p:cNvSpPr>
                  <a:spLocks noChangeShapeType="1"/>
                </p:cNvSpPr>
                <p:nvPr/>
              </p:nvSpPr>
              <p:spPr bwMode="auto">
                <a:xfrm flipV="1">
                  <a:off x="3742" y="1843"/>
                  <a:ext cx="0" cy="318"/>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sp>
            <p:nvSpPr>
              <p:cNvPr id="177" name="Line 61"/>
              <p:cNvSpPr>
                <a:spLocks noChangeShapeType="1"/>
              </p:cNvSpPr>
              <p:nvPr/>
            </p:nvSpPr>
            <p:spPr bwMode="auto">
              <a:xfrm rot="10800000" flipV="1">
                <a:off x="2200" y="1751"/>
                <a:ext cx="0" cy="93"/>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grpSp>
          <p:nvGrpSpPr>
            <p:cNvPr id="9" name="Group 62"/>
            <p:cNvGrpSpPr>
              <a:grpSpLocks/>
            </p:cNvGrpSpPr>
            <p:nvPr/>
          </p:nvGrpSpPr>
          <p:grpSpPr bwMode="auto">
            <a:xfrm>
              <a:off x="1984" y="2494"/>
              <a:ext cx="2103" cy="92"/>
              <a:chOff x="2064" y="2250"/>
              <a:chExt cx="2086" cy="91"/>
            </a:xfrm>
          </p:grpSpPr>
          <p:grpSp>
            <p:nvGrpSpPr>
              <p:cNvPr id="10" name="Group 63"/>
              <p:cNvGrpSpPr>
                <a:grpSpLocks/>
              </p:cNvGrpSpPr>
              <p:nvPr/>
            </p:nvGrpSpPr>
            <p:grpSpPr bwMode="auto">
              <a:xfrm>
                <a:off x="2064" y="2250"/>
                <a:ext cx="2086" cy="91"/>
                <a:chOff x="1701" y="1842"/>
                <a:chExt cx="2041" cy="318"/>
              </a:xfrm>
            </p:grpSpPr>
            <p:sp>
              <p:nvSpPr>
                <p:cNvPr id="173" name="Line 64"/>
                <p:cNvSpPr>
                  <a:spLocks noChangeShapeType="1"/>
                </p:cNvSpPr>
                <p:nvPr/>
              </p:nvSpPr>
              <p:spPr bwMode="auto">
                <a:xfrm>
                  <a:off x="1701" y="1838"/>
                  <a:ext cx="0" cy="323"/>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74" name="Line 65"/>
                <p:cNvSpPr>
                  <a:spLocks noChangeShapeType="1"/>
                </p:cNvSpPr>
                <p:nvPr/>
              </p:nvSpPr>
              <p:spPr bwMode="auto">
                <a:xfrm>
                  <a:off x="1701" y="2161"/>
                  <a:ext cx="2041" cy="0"/>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75" name="Line 66"/>
                <p:cNvSpPr>
                  <a:spLocks noChangeShapeType="1"/>
                </p:cNvSpPr>
                <p:nvPr/>
              </p:nvSpPr>
              <p:spPr bwMode="auto">
                <a:xfrm flipV="1">
                  <a:off x="3742" y="1838"/>
                  <a:ext cx="0" cy="323"/>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sp>
            <p:nvSpPr>
              <p:cNvPr id="171"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72"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grpSp>
          <p:nvGrpSpPr>
            <p:cNvPr id="11" name="Group 69"/>
            <p:cNvGrpSpPr>
              <a:grpSpLocks/>
            </p:cNvGrpSpPr>
            <p:nvPr/>
          </p:nvGrpSpPr>
          <p:grpSpPr bwMode="auto">
            <a:xfrm>
              <a:off x="1984" y="2677"/>
              <a:ext cx="2103" cy="47"/>
              <a:chOff x="2064" y="2477"/>
              <a:chExt cx="2086" cy="92"/>
            </a:xfrm>
          </p:grpSpPr>
          <p:grpSp>
            <p:nvGrpSpPr>
              <p:cNvPr id="12" name="Group 70"/>
              <p:cNvGrpSpPr>
                <a:grpSpLocks/>
              </p:cNvGrpSpPr>
              <p:nvPr/>
            </p:nvGrpSpPr>
            <p:grpSpPr bwMode="auto">
              <a:xfrm rot="10800000">
                <a:off x="2064" y="2478"/>
                <a:ext cx="2086" cy="90"/>
                <a:chOff x="1701" y="1842"/>
                <a:chExt cx="2041" cy="318"/>
              </a:xfrm>
            </p:grpSpPr>
            <p:sp>
              <p:nvSpPr>
                <p:cNvPr id="167" name="Line 71"/>
                <p:cNvSpPr>
                  <a:spLocks noChangeShapeType="1"/>
                </p:cNvSpPr>
                <p:nvPr/>
              </p:nvSpPr>
              <p:spPr bwMode="auto">
                <a:xfrm>
                  <a:off x="1697" y="1785"/>
                  <a:ext cx="0" cy="433"/>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68" name="Line 72"/>
                <p:cNvSpPr>
                  <a:spLocks noChangeShapeType="1"/>
                </p:cNvSpPr>
                <p:nvPr/>
              </p:nvSpPr>
              <p:spPr bwMode="auto">
                <a:xfrm>
                  <a:off x="1711" y="2145"/>
                  <a:ext cx="2041" cy="0"/>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69" name="Line 73"/>
                <p:cNvSpPr>
                  <a:spLocks noChangeShapeType="1"/>
                </p:cNvSpPr>
                <p:nvPr/>
              </p:nvSpPr>
              <p:spPr bwMode="auto">
                <a:xfrm flipV="1">
                  <a:off x="3742" y="1785"/>
                  <a:ext cx="0" cy="433"/>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sp>
            <p:nvSpPr>
              <p:cNvPr id="165" name="Line 74"/>
              <p:cNvSpPr>
                <a:spLocks noChangeShapeType="1"/>
              </p:cNvSpPr>
              <p:nvPr/>
            </p:nvSpPr>
            <p:spPr bwMode="auto">
              <a:xfrm rot="10800000" flipV="1">
                <a:off x="2653" y="2476"/>
                <a:ext cx="0" cy="93"/>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66" name="Line 75"/>
              <p:cNvSpPr>
                <a:spLocks noChangeShapeType="1"/>
              </p:cNvSpPr>
              <p:nvPr/>
            </p:nvSpPr>
            <p:spPr bwMode="auto">
              <a:xfrm rot="10800000" flipV="1">
                <a:off x="3061" y="2476"/>
                <a:ext cx="0" cy="93"/>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grpSp>
          <p:nvGrpSpPr>
            <p:cNvPr id="13" name="Group 76"/>
            <p:cNvGrpSpPr>
              <a:grpSpLocks/>
            </p:cNvGrpSpPr>
            <p:nvPr/>
          </p:nvGrpSpPr>
          <p:grpSpPr bwMode="auto">
            <a:xfrm>
              <a:off x="840" y="3454"/>
              <a:ext cx="3613" cy="92"/>
              <a:chOff x="793" y="3294"/>
              <a:chExt cx="3584" cy="91"/>
            </a:xfrm>
          </p:grpSpPr>
          <p:grpSp>
            <p:nvGrpSpPr>
              <p:cNvPr id="14" name="Group 77"/>
              <p:cNvGrpSpPr>
                <a:grpSpLocks/>
              </p:cNvGrpSpPr>
              <p:nvPr/>
            </p:nvGrpSpPr>
            <p:grpSpPr bwMode="auto">
              <a:xfrm>
                <a:off x="793" y="3294"/>
                <a:ext cx="3584" cy="91"/>
                <a:chOff x="1701" y="1842"/>
                <a:chExt cx="2041" cy="318"/>
              </a:xfrm>
            </p:grpSpPr>
            <p:sp>
              <p:nvSpPr>
                <p:cNvPr id="161" name="Line 78"/>
                <p:cNvSpPr>
                  <a:spLocks noChangeShapeType="1"/>
                </p:cNvSpPr>
                <p:nvPr/>
              </p:nvSpPr>
              <p:spPr bwMode="auto">
                <a:xfrm>
                  <a:off x="1701" y="1843"/>
                  <a:ext cx="0" cy="312"/>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62" name="Line 79"/>
                <p:cNvSpPr>
                  <a:spLocks noChangeShapeType="1"/>
                </p:cNvSpPr>
                <p:nvPr/>
              </p:nvSpPr>
              <p:spPr bwMode="auto">
                <a:xfrm>
                  <a:off x="1701" y="2159"/>
                  <a:ext cx="2041" cy="0"/>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63" name="Line 80"/>
                <p:cNvSpPr>
                  <a:spLocks noChangeShapeType="1"/>
                </p:cNvSpPr>
                <p:nvPr/>
              </p:nvSpPr>
              <p:spPr bwMode="auto">
                <a:xfrm flipV="1">
                  <a:off x="3742" y="1843"/>
                  <a:ext cx="0" cy="312"/>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sp>
            <p:nvSpPr>
              <p:cNvPr id="156" name="Line 81"/>
              <p:cNvSpPr>
                <a:spLocks noChangeShapeType="1"/>
              </p:cNvSpPr>
              <p:nvPr/>
            </p:nvSpPr>
            <p:spPr bwMode="auto">
              <a:xfrm rot="10800000" flipV="1">
                <a:off x="1202" y="3294"/>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57" name="Line 82"/>
              <p:cNvSpPr>
                <a:spLocks noChangeShapeType="1"/>
              </p:cNvSpPr>
              <p:nvPr/>
            </p:nvSpPr>
            <p:spPr bwMode="auto">
              <a:xfrm rot="10800000" flipV="1">
                <a:off x="1655" y="3294"/>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58" name="Line 83"/>
              <p:cNvSpPr>
                <a:spLocks noChangeShapeType="1"/>
              </p:cNvSpPr>
              <p:nvPr/>
            </p:nvSpPr>
            <p:spPr bwMode="auto">
              <a:xfrm rot="10800000" flipV="1">
                <a:off x="2064" y="3294"/>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59" name="Line 84"/>
              <p:cNvSpPr>
                <a:spLocks noChangeShapeType="1"/>
              </p:cNvSpPr>
              <p:nvPr/>
            </p:nvSpPr>
            <p:spPr bwMode="auto">
              <a:xfrm rot="10800000" flipV="1">
                <a:off x="2608" y="3294"/>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60" name="Line 85"/>
              <p:cNvSpPr>
                <a:spLocks noChangeShapeType="1"/>
              </p:cNvSpPr>
              <p:nvPr/>
            </p:nvSpPr>
            <p:spPr bwMode="auto">
              <a:xfrm rot="10800000" flipV="1">
                <a:off x="3016" y="3294"/>
                <a:ext cx="0" cy="81"/>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grpSp>
          <p:nvGrpSpPr>
            <p:cNvPr id="15" name="Group 86"/>
            <p:cNvGrpSpPr>
              <a:grpSpLocks/>
            </p:cNvGrpSpPr>
            <p:nvPr/>
          </p:nvGrpSpPr>
          <p:grpSpPr bwMode="auto">
            <a:xfrm rot="10800000">
              <a:off x="985" y="3666"/>
              <a:ext cx="3468" cy="109"/>
              <a:chOff x="1701" y="1842"/>
              <a:chExt cx="2041" cy="318"/>
            </a:xfrm>
          </p:grpSpPr>
          <p:sp>
            <p:nvSpPr>
              <p:cNvPr id="152" name="Line 87"/>
              <p:cNvSpPr>
                <a:spLocks noChangeShapeType="1"/>
              </p:cNvSpPr>
              <p:nvPr/>
            </p:nvSpPr>
            <p:spPr bwMode="auto">
              <a:xfrm>
                <a:off x="1703" y="1842"/>
                <a:ext cx="0" cy="319"/>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53" name="Line 88"/>
              <p:cNvSpPr>
                <a:spLocks noChangeShapeType="1"/>
              </p:cNvSpPr>
              <p:nvPr/>
            </p:nvSpPr>
            <p:spPr bwMode="auto">
              <a:xfrm>
                <a:off x="1704" y="2130"/>
                <a:ext cx="2041" cy="0"/>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54" name="Line 89"/>
              <p:cNvSpPr>
                <a:spLocks noChangeShapeType="1"/>
              </p:cNvSpPr>
              <p:nvPr/>
            </p:nvSpPr>
            <p:spPr bwMode="auto">
              <a:xfrm flipV="1">
                <a:off x="3745" y="1842"/>
                <a:ext cx="0" cy="319"/>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grpSp>
        <p:sp>
          <p:nvSpPr>
            <p:cNvPr id="137" name="AutoShape 90"/>
            <p:cNvSpPr>
              <a:spLocks noChangeArrowheads="1"/>
            </p:cNvSpPr>
            <p:nvPr/>
          </p:nvSpPr>
          <p:spPr bwMode="auto">
            <a:xfrm>
              <a:off x="2484" y="3530"/>
              <a:ext cx="367" cy="13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p>
              <a:pPr>
                <a:defRPr/>
              </a:pPr>
              <a:endParaRPr lang="zh-TW" altLang="en-US" sz="2400">
                <a:latin typeface="+mn-ea"/>
                <a:ea typeface="+mn-ea"/>
              </a:endParaRPr>
            </a:p>
          </p:txBody>
        </p:sp>
        <p:sp>
          <p:nvSpPr>
            <p:cNvPr id="138" name="AutoShape 91"/>
            <p:cNvSpPr>
              <a:spLocks noChangeArrowheads="1"/>
            </p:cNvSpPr>
            <p:nvPr/>
          </p:nvSpPr>
          <p:spPr bwMode="auto">
            <a:xfrm>
              <a:off x="1208" y="2494"/>
              <a:ext cx="180" cy="254"/>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p>
              <a:pPr>
                <a:defRPr/>
              </a:pPr>
              <a:endParaRPr lang="zh-TW" altLang="en-US" sz="2400">
                <a:latin typeface="+mn-ea"/>
                <a:ea typeface="+mn-ea"/>
              </a:endParaRPr>
            </a:p>
          </p:txBody>
        </p:sp>
        <p:sp>
          <p:nvSpPr>
            <p:cNvPr id="139" name="Rectangle 92"/>
            <p:cNvSpPr>
              <a:spLocks noChangeArrowheads="1"/>
            </p:cNvSpPr>
            <p:nvPr/>
          </p:nvSpPr>
          <p:spPr bwMode="auto">
            <a:xfrm>
              <a:off x="521" y="1169"/>
              <a:ext cx="914" cy="2437"/>
            </a:xfrm>
            <a:prstGeom prst="rect">
              <a:avLst/>
            </a:prstGeom>
            <a:noFill/>
            <a:ln w="28575">
              <a:solidFill>
                <a:srgbClr val="FF0000"/>
              </a:solidFill>
              <a:prstDash val="sysDot"/>
              <a:miter lim="800000"/>
              <a:headEnd/>
              <a:tailEnd/>
            </a:ln>
            <a:extLst/>
          </p:spPr>
          <p:txBody>
            <a:bodyPr wrap="none" anchor="ctr"/>
            <a:lstStyle/>
            <a:p>
              <a:pPr>
                <a:defRPr/>
              </a:pPr>
              <a:endParaRPr lang="zh-TW" altLang="en-US" sz="2400">
                <a:latin typeface="+mn-ea"/>
                <a:ea typeface="+mn-ea"/>
              </a:endParaRPr>
            </a:p>
          </p:txBody>
        </p:sp>
        <p:sp>
          <p:nvSpPr>
            <p:cNvPr id="12330" name="Text Box 93"/>
            <p:cNvSpPr txBox="1">
              <a:spLocks noChangeArrowheads="1"/>
            </p:cNvSpPr>
            <p:nvPr/>
          </p:nvSpPr>
          <p:spPr bwMode="auto">
            <a:xfrm>
              <a:off x="610" y="1009"/>
              <a:ext cx="731" cy="267"/>
            </a:xfrm>
            <a:prstGeom prst="rect">
              <a:avLst/>
            </a:prstGeom>
            <a:solidFill>
              <a:srgbClr val="FF0000"/>
            </a:solidFill>
            <a:ln w="9525">
              <a:solidFill>
                <a:srgbClr val="FF0000"/>
              </a:solidFill>
              <a:miter lim="800000"/>
              <a:headEnd/>
              <a:tailEnd/>
            </a:ln>
          </p:spPr>
          <p:txBody>
            <a:bodyPr>
              <a:spAutoFit/>
            </a:bodyPr>
            <a:lstStyle/>
            <a:p>
              <a:pPr>
                <a:spcBef>
                  <a:spcPct val="50000"/>
                </a:spcBef>
              </a:pPr>
              <a:r>
                <a:rPr lang="zh-TW" altLang="en-US" sz="2000" b="1">
                  <a:solidFill>
                    <a:srgbClr val="FFFFFF"/>
                  </a:solidFill>
                  <a:latin typeface="標楷體" pitchFamily="65" charset="-120"/>
                  <a:ea typeface="標楷體" pitchFamily="65" charset="-120"/>
                </a:rPr>
                <a:t>產學攜手</a:t>
              </a:r>
            </a:p>
          </p:txBody>
        </p:sp>
        <p:sp>
          <p:nvSpPr>
            <p:cNvPr id="141" name="AutoShape 94"/>
            <p:cNvSpPr>
              <a:spLocks noChangeArrowheads="1"/>
            </p:cNvSpPr>
            <p:nvPr/>
          </p:nvSpPr>
          <p:spPr bwMode="auto">
            <a:xfrm>
              <a:off x="707" y="1809"/>
              <a:ext cx="180" cy="274"/>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p>
              <a:pPr>
                <a:defRPr/>
              </a:pPr>
              <a:endParaRPr lang="zh-TW" altLang="en-US" sz="2400">
                <a:latin typeface="+mn-ea"/>
                <a:ea typeface="+mn-ea"/>
              </a:endParaRPr>
            </a:p>
          </p:txBody>
        </p:sp>
        <p:sp>
          <p:nvSpPr>
            <p:cNvPr id="142" name="AutoShape 95"/>
            <p:cNvSpPr>
              <a:spLocks noChangeArrowheads="1"/>
            </p:cNvSpPr>
            <p:nvPr/>
          </p:nvSpPr>
          <p:spPr bwMode="auto">
            <a:xfrm>
              <a:off x="958" y="1809"/>
              <a:ext cx="180" cy="274"/>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p>
              <a:pPr>
                <a:defRPr/>
              </a:pPr>
              <a:endParaRPr lang="zh-TW" altLang="en-US" sz="2400">
                <a:latin typeface="+mn-ea"/>
                <a:ea typeface="+mn-ea"/>
              </a:endParaRPr>
            </a:p>
          </p:txBody>
        </p:sp>
        <p:sp>
          <p:nvSpPr>
            <p:cNvPr id="143" name="AutoShape 96"/>
            <p:cNvSpPr>
              <a:spLocks noChangeArrowheads="1"/>
            </p:cNvSpPr>
            <p:nvPr/>
          </p:nvSpPr>
          <p:spPr bwMode="auto">
            <a:xfrm>
              <a:off x="1944" y="1860"/>
              <a:ext cx="366" cy="13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p>
              <a:pPr>
                <a:defRPr/>
              </a:pPr>
              <a:endParaRPr lang="zh-TW" altLang="en-US" sz="2400">
                <a:latin typeface="+mn-ea"/>
                <a:ea typeface="+mn-ea"/>
              </a:endParaRPr>
            </a:p>
          </p:txBody>
        </p:sp>
        <p:sp>
          <p:nvSpPr>
            <p:cNvPr id="144" name="AutoShape 97"/>
            <p:cNvSpPr>
              <a:spLocks noChangeArrowheads="1"/>
            </p:cNvSpPr>
            <p:nvPr/>
          </p:nvSpPr>
          <p:spPr bwMode="auto">
            <a:xfrm>
              <a:off x="2799" y="2554"/>
              <a:ext cx="367" cy="12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p>
              <a:pPr>
                <a:defRPr/>
              </a:pPr>
              <a:endParaRPr lang="zh-TW" altLang="en-US" sz="2400">
                <a:latin typeface="+mn-ea"/>
                <a:ea typeface="+mn-ea"/>
              </a:endParaRPr>
            </a:p>
          </p:txBody>
        </p:sp>
        <p:sp>
          <p:nvSpPr>
            <p:cNvPr id="145" name="Rectangle 101"/>
            <p:cNvSpPr>
              <a:spLocks noChangeArrowheads="1"/>
            </p:cNvSpPr>
            <p:nvPr/>
          </p:nvSpPr>
          <p:spPr bwMode="auto">
            <a:xfrm>
              <a:off x="566" y="436"/>
              <a:ext cx="1417" cy="549"/>
            </a:xfrm>
            <a:prstGeom prst="rect">
              <a:avLst/>
            </a:prstGeom>
            <a:noFill/>
            <a:ln w="28575">
              <a:solidFill>
                <a:srgbClr val="FF0000"/>
              </a:solidFill>
              <a:prstDash val="sysDot"/>
              <a:miter lim="800000"/>
              <a:headEnd/>
              <a:tailEnd/>
            </a:ln>
            <a:extLst/>
          </p:spPr>
          <p:txBody>
            <a:bodyPr wrap="none" anchor="ctr"/>
            <a:lstStyle/>
            <a:p>
              <a:pPr>
                <a:defRPr/>
              </a:pPr>
              <a:endParaRPr lang="zh-TW" altLang="en-US" sz="2400">
                <a:latin typeface="+mn-ea"/>
                <a:ea typeface="+mn-ea"/>
              </a:endParaRPr>
            </a:p>
          </p:txBody>
        </p:sp>
        <p:sp>
          <p:nvSpPr>
            <p:cNvPr id="146" name="Rectangle 102"/>
            <p:cNvSpPr>
              <a:spLocks noChangeArrowheads="1"/>
            </p:cNvSpPr>
            <p:nvPr/>
          </p:nvSpPr>
          <p:spPr bwMode="auto">
            <a:xfrm>
              <a:off x="2000" y="933"/>
              <a:ext cx="1878" cy="274"/>
            </a:xfrm>
            <a:prstGeom prst="rect">
              <a:avLst/>
            </a:prstGeom>
            <a:noFill/>
            <a:ln w="28575">
              <a:solidFill>
                <a:srgbClr val="FF0000"/>
              </a:solidFill>
              <a:prstDash val="sysDot"/>
              <a:miter lim="800000"/>
              <a:headEnd/>
              <a:tailEnd/>
            </a:ln>
            <a:extLst/>
          </p:spPr>
          <p:txBody>
            <a:bodyPr wrap="none" anchor="ctr"/>
            <a:lstStyle/>
            <a:p>
              <a:pPr>
                <a:defRPr/>
              </a:pPr>
              <a:endParaRPr lang="zh-TW" altLang="en-US" sz="2400">
                <a:latin typeface="+mn-ea"/>
                <a:ea typeface="+mn-ea"/>
              </a:endParaRPr>
            </a:p>
          </p:txBody>
        </p:sp>
        <p:sp>
          <p:nvSpPr>
            <p:cNvPr id="12337" name="Text Box 104"/>
            <p:cNvSpPr txBox="1">
              <a:spLocks noChangeArrowheads="1"/>
            </p:cNvSpPr>
            <p:nvPr/>
          </p:nvSpPr>
          <p:spPr bwMode="auto">
            <a:xfrm>
              <a:off x="2020" y="966"/>
              <a:ext cx="1813" cy="226"/>
            </a:xfrm>
            <a:prstGeom prst="rect">
              <a:avLst/>
            </a:prstGeom>
            <a:solidFill>
              <a:srgbClr val="FF0000"/>
            </a:solidFill>
            <a:ln w="9525">
              <a:solidFill>
                <a:srgbClr val="FF0000"/>
              </a:solidFill>
              <a:miter lim="800000"/>
              <a:headEnd/>
              <a:tailEnd/>
            </a:ln>
          </p:spPr>
          <p:txBody>
            <a:bodyPr>
              <a:spAutoFit/>
            </a:bodyPr>
            <a:lstStyle/>
            <a:p>
              <a:pPr algn="ctr">
                <a:lnSpc>
                  <a:spcPct val="80000"/>
                </a:lnSpc>
              </a:pPr>
              <a:r>
                <a:rPr lang="zh-TW" altLang="en-US" sz="2000" b="1">
                  <a:solidFill>
                    <a:srgbClr val="FFFFFF"/>
                  </a:solidFill>
                  <a:latin typeface="標楷體" pitchFamily="65" charset="-120"/>
                  <a:ea typeface="標楷體" pitchFamily="65" charset="-120"/>
                </a:rPr>
                <a:t>強化大專學生實習策略</a:t>
              </a:r>
            </a:p>
          </p:txBody>
        </p:sp>
        <p:sp>
          <p:nvSpPr>
            <p:cNvPr id="12338" name="Text Box 105"/>
            <p:cNvSpPr txBox="1">
              <a:spLocks noChangeArrowheads="1"/>
            </p:cNvSpPr>
            <p:nvPr/>
          </p:nvSpPr>
          <p:spPr bwMode="auto">
            <a:xfrm>
              <a:off x="4014" y="1013"/>
              <a:ext cx="699" cy="210"/>
            </a:xfrm>
            <a:prstGeom prst="rect">
              <a:avLst/>
            </a:prstGeom>
            <a:solidFill>
              <a:srgbClr val="FF0000"/>
            </a:solidFill>
            <a:ln w="9525">
              <a:solidFill>
                <a:srgbClr val="FF0000"/>
              </a:solidFill>
              <a:miter lim="800000"/>
              <a:headEnd/>
              <a:tailEnd/>
            </a:ln>
          </p:spPr>
          <p:txBody>
            <a:bodyPr>
              <a:spAutoFit/>
            </a:bodyPr>
            <a:lstStyle/>
            <a:p>
              <a:pPr algn="ctr">
                <a:lnSpc>
                  <a:spcPct val="80000"/>
                </a:lnSpc>
              </a:pPr>
              <a:r>
                <a:rPr lang="zh-TW" altLang="en-US" b="1">
                  <a:solidFill>
                    <a:srgbClr val="FFFFFF"/>
                  </a:solidFill>
                  <a:latin typeface="標楷體" pitchFamily="65" charset="-120"/>
                  <a:ea typeface="標楷體" pitchFamily="65" charset="-120"/>
                </a:rPr>
                <a:t>最後一哩</a:t>
              </a:r>
            </a:p>
          </p:txBody>
        </p:sp>
        <p:sp>
          <p:nvSpPr>
            <p:cNvPr id="149" name="Rectangle 106"/>
            <p:cNvSpPr>
              <a:spLocks noChangeArrowheads="1"/>
            </p:cNvSpPr>
            <p:nvPr/>
          </p:nvSpPr>
          <p:spPr bwMode="auto">
            <a:xfrm>
              <a:off x="3969" y="966"/>
              <a:ext cx="788" cy="292"/>
            </a:xfrm>
            <a:prstGeom prst="rect">
              <a:avLst/>
            </a:prstGeom>
            <a:noFill/>
            <a:ln w="28575">
              <a:solidFill>
                <a:srgbClr val="FF0000"/>
              </a:solidFill>
              <a:prstDash val="sysDot"/>
              <a:miter lim="800000"/>
              <a:headEnd/>
              <a:tailEnd/>
            </a:ln>
            <a:extLst/>
          </p:spPr>
          <p:txBody>
            <a:bodyPr wrap="none" anchor="ctr"/>
            <a:lstStyle/>
            <a:p>
              <a:pPr>
                <a:defRPr/>
              </a:pPr>
              <a:endParaRPr lang="zh-TW" altLang="en-US" sz="2400">
                <a:latin typeface="+mn-ea"/>
                <a:ea typeface="+mn-ea"/>
              </a:endParaRPr>
            </a:p>
          </p:txBody>
        </p:sp>
        <p:sp>
          <p:nvSpPr>
            <p:cNvPr id="12340" name="Rectangle 83"/>
            <p:cNvSpPr>
              <a:spLocks noChangeArrowheads="1"/>
            </p:cNvSpPr>
            <p:nvPr/>
          </p:nvSpPr>
          <p:spPr bwMode="auto">
            <a:xfrm>
              <a:off x="3240" y="2790"/>
              <a:ext cx="270" cy="673"/>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p>
              <a:r>
                <a:rPr lang="zh-TW" altLang="en-US" sz="1600">
                  <a:solidFill>
                    <a:srgbClr val="9900CC"/>
                  </a:solidFill>
                  <a:latin typeface="標楷體" pitchFamily="65" charset="-120"/>
                  <a:ea typeface="標楷體" pitchFamily="65" charset="-120"/>
                </a:rPr>
                <a:t>產業特殊</a:t>
              </a:r>
            </a:p>
            <a:p>
              <a:r>
                <a:rPr lang="zh-TW" altLang="en-US" sz="1600">
                  <a:solidFill>
                    <a:srgbClr val="9900CC"/>
                  </a:solidFill>
                  <a:latin typeface="標楷體" pitchFamily="65" charset="-120"/>
                  <a:ea typeface="標楷體" pitchFamily="65" charset="-120"/>
                </a:rPr>
                <a:t>需求</a:t>
              </a:r>
            </a:p>
          </p:txBody>
        </p:sp>
        <p:sp>
          <p:nvSpPr>
            <p:cNvPr id="151" name="Line 67"/>
            <p:cNvSpPr>
              <a:spLocks noChangeShapeType="1"/>
            </p:cNvSpPr>
            <p:nvPr/>
          </p:nvSpPr>
          <p:spPr bwMode="auto">
            <a:xfrm rot="10800000" flipV="1">
              <a:off x="3420" y="2655"/>
              <a:ext cx="0" cy="45"/>
            </a:xfrm>
            <a:prstGeom prst="line">
              <a:avLst/>
            </a:prstGeom>
            <a:noFill/>
            <a:ln w="19050">
              <a:solidFill>
                <a:schemeClr val="accent2"/>
              </a:solidFill>
              <a:round/>
              <a:headEnd/>
              <a:tailEnd/>
            </a:ln>
            <a:extLst/>
          </p:spPr>
          <p:txBody>
            <a:bodyPr/>
            <a:lstStyle/>
            <a:p>
              <a:pPr>
                <a:defRPr/>
              </a:pPr>
              <a:endParaRPr lang="zh-TW" altLang="en-US" sz="3200">
                <a:latin typeface="+mn-ea"/>
                <a:ea typeface="+mn-ea"/>
              </a:endParaRPr>
            </a:p>
          </p:txBody>
        </p:sp>
        <p:sp>
          <p:nvSpPr>
            <p:cNvPr id="12307" name="Rectangle 23"/>
            <p:cNvSpPr>
              <a:spLocks noChangeArrowheads="1"/>
            </p:cNvSpPr>
            <p:nvPr/>
          </p:nvSpPr>
          <p:spPr bwMode="auto">
            <a:xfrm>
              <a:off x="3555" y="2795"/>
              <a:ext cx="1080" cy="679"/>
            </a:xfrm>
            <a:prstGeom prst="rect">
              <a:avLst/>
            </a:prstGeom>
            <a:solidFill>
              <a:srgbClr val="00B0F0"/>
            </a:solidFill>
            <a:ln w="9525">
              <a:solidFill>
                <a:srgbClr val="CC0000"/>
              </a:solidFill>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p>
              <a:pPr algn="ctr"/>
              <a:r>
                <a:rPr lang="zh-TW" altLang="en-US" sz="2000" dirty="0">
                  <a:latin typeface="標楷體" pitchFamily="65" charset="-120"/>
                  <a:ea typeface="標楷體" pitchFamily="65" charset="-120"/>
                </a:rPr>
                <a:t>高中職</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編號版面配置區 1"/>
          <p:cNvSpPr>
            <a:spLocks noGrp="1"/>
          </p:cNvSpPr>
          <p:nvPr>
            <p:ph type="sldNum" sz="quarter" idx="12"/>
          </p:nvPr>
        </p:nvSpPr>
        <p:spPr bwMode="auto">
          <a:noFill/>
          <a:ln>
            <a:miter lim="800000"/>
            <a:headEnd/>
            <a:tailEnd/>
          </a:ln>
        </p:spPr>
        <p:txBody>
          <a:bodyPr/>
          <a:lstStyle/>
          <a:p>
            <a:fld id="{AA72AADF-D284-467B-AA71-243268A1D351}" type="slidenum">
              <a:rPr lang="zh-TW" altLang="en-US" smtClean="0">
                <a:ea typeface="新細明體" charset="-120"/>
              </a:rPr>
              <a:pPr/>
              <a:t>40</a:t>
            </a:fld>
            <a:endParaRPr lang="en-US" altLang="zh-TW">
              <a:ea typeface="新細明體"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733924348"/>
              </p:ext>
            </p:extLst>
          </p:nvPr>
        </p:nvGraphicFramePr>
        <p:xfrm>
          <a:off x="251520" y="2420888"/>
          <a:ext cx="8712968" cy="4248472"/>
        </p:xfrm>
        <a:graphic>
          <a:graphicData uri="http://schemas.openxmlformats.org/drawingml/2006/table">
            <a:tbl>
              <a:tblPr>
                <a:tableStyleId>{69C7853C-536D-4A76-A0AE-DD22124D55A5}</a:tableStyleId>
              </a:tblPr>
              <a:tblGrid>
                <a:gridCol w="3528392">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561975">
                <a:tc>
                  <a:txBody>
                    <a:bodyPr/>
                    <a:lstStyle/>
                    <a:p>
                      <a:pPr algn="ctr">
                        <a:lnSpc>
                          <a:spcPct val="150000"/>
                        </a:lnSpc>
                      </a:pPr>
                      <a:r>
                        <a:rPr lang="zh-TW" altLang="en-US" sz="2000" b="1" dirty="0">
                          <a:latin typeface="標楷體" panose="03000509000000000000" pitchFamily="65" charset="-120"/>
                          <a:ea typeface="標楷體" panose="03000509000000000000" pitchFamily="65" charset="-120"/>
                        </a:rPr>
                        <a:t>對象</a:t>
                      </a:r>
                    </a:p>
                  </a:txBody>
                  <a:tcPr marL="0" marR="0" marT="0" marB="0" anchor="ctr"/>
                </a:tc>
                <a:tc gridSpan="2">
                  <a:txBody>
                    <a:bodyPr/>
                    <a:lstStyle/>
                    <a:p>
                      <a:pPr algn="ctr">
                        <a:lnSpc>
                          <a:spcPct val="150000"/>
                        </a:lnSpc>
                      </a:pPr>
                      <a:r>
                        <a:rPr lang="en-US" altLang="zh-TW" sz="2000" b="1" dirty="0">
                          <a:latin typeface="標楷體" panose="03000509000000000000" pitchFamily="65" charset="-120"/>
                          <a:ea typeface="標楷體" panose="03000509000000000000" pitchFamily="65" charset="-120"/>
                        </a:rPr>
                        <a:t>105</a:t>
                      </a:r>
                      <a:r>
                        <a:rPr lang="zh-TW" altLang="en-US" sz="2000" b="1" dirty="0">
                          <a:latin typeface="標楷體" panose="03000509000000000000" pitchFamily="65" charset="-120"/>
                          <a:ea typeface="標楷體" panose="03000509000000000000" pitchFamily="65" charset="-120"/>
                        </a:rPr>
                        <a:t>學年度起（</a:t>
                      </a:r>
                      <a:r>
                        <a:rPr lang="en-US" altLang="zh-TW" sz="2000" b="1" dirty="0">
                          <a:latin typeface="標楷體" panose="03000509000000000000" pitchFamily="65" charset="-120"/>
                          <a:ea typeface="標楷體" panose="03000509000000000000" pitchFamily="65" charset="-120"/>
                        </a:rPr>
                        <a:t>105</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8</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日起）</a:t>
                      </a:r>
                    </a:p>
                  </a:txBody>
                  <a:tcPr marL="0" marR="0" marT="0" marB="0" anchor="ctr"/>
                </a:tc>
                <a:tc hMerge="1">
                  <a:txBody>
                    <a:bodyPr/>
                    <a:lstStyle/>
                    <a:p>
                      <a:endParaRPr lang="zh-TW" altLang="en-US"/>
                    </a:p>
                  </a:txBody>
                  <a:tcPr/>
                </a:tc>
                <a:extLst>
                  <a:ext uri="{0D108BD9-81ED-4DB2-BD59-A6C34878D82A}">
                    <a16:rowId xmlns:a16="http://schemas.microsoft.com/office/drawing/2014/main" val="10000"/>
                  </a:ext>
                </a:extLst>
              </a:tr>
              <a:tr h="1916300">
                <a:tc>
                  <a:txBody>
                    <a:bodyPr/>
                    <a:lstStyle/>
                    <a:p>
                      <a:pPr algn="ctr">
                        <a:lnSpc>
                          <a:spcPct val="100000"/>
                        </a:lnSpc>
                        <a:spcAft>
                          <a:spcPts val="1200"/>
                        </a:spcAft>
                      </a:pPr>
                      <a:r>
                        <a:rPr lang="zh-TW" altLang="en-US" sz="3200" b="1" dirty="0">
                          <a:solidFill>
                            <a:srgbClr val="0000FF"/>
                          </a:solidFill>
                          <a:latin typeface="標楷體" panose="03000509000000000000" pitchFamily="65" charset="-120"/>
                          <a:ea typeface="標楷體" panose="03000509000000000000" pitchFamily="65" charset="-120"/>
                        </a:rPr>
                        <a:t>高職</a:t>
                      </a:r>
                      <a:endParaRPr lang="en-US" altLang="zh-TW" sz="3200" b="1" dirty="0">
                        <a:solidFill>
                          <a:srgbClr val="0000FF"/>
                        </a:solidFill>
                        <a:latin typeface="標楷體" panose="03000509000000000000" pitchFamily="65" charset="-120"/>
                        <a:ea typeface="標楷體" panose="03000509000000000000" pitchFamily="65" charset="-120"/>
                      </a:endParaRPr>
                    </a:p>
                    <a:p>
                      <a:pPr marL="804863" indent="-804863" algn="l">
                        <a:lnSpc>
                          <a:spcPct val="100000"/>
                        </a:lnSpc>
                      </a:pPr>
                      <a:r>
                        <a:rPr lang="zh-TW" altLang="en-US" sz="2000" b="1" dirty="0">
                          <a:latin typeface="標楷體" panose="03000509000000000000" pitchFamily="65" charset="-120"/>
                          <a:ea typeface="標楷體" panose="03000509000000000000" pitchFamily="65" charset="-120"/>
                        </a:rPr>
                        <a:t>包括：綜合高中一年級與</a:t>
                      </a:r>
                      <a:endParaRPr lang="en-US" altLang="zh-TW" sz="2000" b="1" dirty="0">
                        <a:latin typeface="標楷體" panose="03000509000000000000" pitchFamily="65" charset="-120"/>
                        <a:ea typeface="標楷體" panose="03000509000000000000" pitchFamily="65" charset="-120"/>
                      </a:endParaRPr>
                    </a:p>
                    <a:p>
                      <a:pPr marL="804863" indent="-90488" algn="l">
                        <a:lnSpc>
                          <a:spcPct val="100000"/>
                        </a:lnSpc>
                      </a:pPr>
                      <a:r>
                        <a:rPr lang="zh-TW" altLang="en-US" sz="2000" b="1" dirty="0">
                          <a:latin typeface="標楷體" panose="03000509000000000000" pitchFamily="65" charset="-120"/>
                          <a:ea typeface="標楷體" panose="03000509000000000000" pitchFamily="65" charset="-120"/>
                        </a:rPr>
                        <a:t>二、三年級專門學程、</a:t>
                      </a:r>
                      <a:endParaRPr lang="en-US" altLang="zh-TW" sz="2000" b="1" dirty="0">
                        <a:latin typeface="標楷體" panose="03000509000000000000" pitchFamily="65" charset="-120"/>
                        <a:ea typeface="標楷體" panose="03000509000000000000" pitchFamily="65" charset="-120"/>
                      </a:endParaRPr>
                    </a:p>
                    <a:p>
                      <a:pPr marL="804863" indent="-90488" algn="l">
                        <a:lnSpc>
                          <a:spcPct val="100000"/>
                        </a:lnSpc>
                      </a:pPr>
                      <a:r>
                        <a:rPr lang="zh-TW" altLang="en-US" sz="2000" b="1" dirty="0">
                          <a:latin typeface="標楷體" panose="03000509000000000000" pitchFamily="65" charset="-120"/>
                          <a:ea typeface="標楷體" panose="03000509000000000000" pitchFamily="65" charset="-120"/>
                        </a:rPr>
                        <a:t>以及五專前三年</a:t>
                      </a:r>
                    </a:p>
                  </a:txBody>
                  <a:tcPr marL="0" marR="0" marT="0" marB="0" anchor="ctr"/>
                </a:tc>
                <a:tc gridSpan="2">
                  <a:txBody>
                    <a:bodyPr/>
                    <a:lstStyle/>
                    <a:p>
                      <a:pPr algn="ctr">
                        <a:lnSpc>
                          <a:spcPct val="150000"/>
                        </a:lnSpc>
                      </a:pPr>
                      <a:r>
                        <a:rPr lang="zh-TW" altLang="en-US" sz="3600" b="1" dirty="0">
                          <a:solidFill>
                            <a:srgbClr val="0000FF"/>
                          </a:solidFill>
                          <a:latin typeface="標楷體" panose="03000509000000000000" pitchFamily="65" charset="-120"/>
                          <a:ea typeface="標楷體" panose="03000509000000000000" pitchFamily="65" charset="-120"/>
                        </a:rPr>
                        <a:t>全面免學費</a:t>
                      </a:r>
                    </a:p>
                  </a:txBody>
                  <a:tcPr marL="0" marR="0" marT="0" marB="0" anchor="ctr"/>
                </a:tc>
                <a:tc hMerge="1">
                  <a:txBody>
                    <a:bodyPr/>
                    <a:lstStyle/>
                    <a:p>
                      <a:pPr algn="ctr"/>
                      <a:endParaRPr lang="zh-TW" altLang="en-US" sz="2000" b="1" dirty="0"/>
                    </a:p>
                  </a:txBody>
                  <a:tcPr marL="0" marR="0" marT="0" marB="0" anchor="ctr"/>
                </a:tc>
                <a:extLst>
                  <a:ext uri="{0D108BD9-81ED-4DB2-BD59-A6C34878D82A}">
                    <a16:rowId xmlns:a16="http://schemas.microsoft.com/office/drawing/2014/main" val="10001"/>
                  </a:ext>
                </a:extLst>
              </a:tr>
              <a:tr h="1770197">
                <a:tc>
                  <a:txBody>
                    <a:bodyPr/>
                    <a:lstStyle/>
                    <a:p>
                      <a:pPr algn="ctr">
                        <a:lnSpc>
                          <a:spcPct val="100000"/>
                        </a:lnSpc>
                        <a:spcAft>
                          <a:spcPts val="1200"/>
                        </a:spcAft>
                      </a:pPr>
                      <a:r>
                        <a:rPr lang="zh-TW" altLang="en-US" sz="3200" b="1" kern="1200" dirty="0">
                          <a:solidFill>
                            <a:srgbClr val="FF0000"/>
                          </a:solidFill>
                          <a:latin typeface="標楷體" panose="03000509000000000000" pitchFamily="65" charset="-120"/>
                          <a:ea typeface="標楷體" panose="03000509000000000000" pitchFamily="65" charset="-120"/>
                          <a:cs typeface="+mn-cs"/>
                        </a:rPr>
                        <a:t>高中</a:t>
                      </a:r>
                      <a:endParaRPr lang="en-US" altLang="zh-TW" sz="3200" b="1" kern="1200" dirty="0">
                        <a:solidFill>
                          <a:srgbClr val="FF0000"/>
                        </a:solidFill>
                        <a:latin typeface="標楷體" panose="03000509000000000000" pitchFamily="65" charset="-120"/>
                        <a:ea typeface="標楷體" panose="03000509000000000000" pitchFamily="65" charset="-120"/>
                        <a:cs typeface="+mn-cs"/>
                      </a:endParaRPr>
                    </a:p>
                    <a:p>
                      <a:pPr marL="804863" indent="-804863" algn="l">
                        <a:lnSpc>
                          <a:spcPct val="100000"/>
                        </a:lnSpc>
                      </a:pPr>
                      <a:r>
                        <a:rPr lang="zh-TW" altLang="en-US" sz="2000" b="1" dirty="0">
                          <a:latin typeface="標楷體" panose="03000509000000000000" pitchFamily="65" charset="-120"/>
                          <a:ea typeface="標楷體" panose="03000509000000000000" pitchFamily="65" charset="-120"/>
                        </a:rPr>
                        <a:t>包括：綜合高中二、三年級</a:t>
                      </a:r>
                      <a:endParaRPr lang="en-US" altLang="zh-TW" sz="2000" b="1" dirty="0">
                        <a:latin typeface="標楷體" panose="03000509000000000000" pitchFamily="65" charset="-120"/>
                        <a:ea typeface="標楷體" panose="03000509000000000000" pitchFamily="65" charset="-120"/>
                      </a:endParaRPr>
                    </a:p>
                    <a:p>
                      <a:pPr marL="804863" indent="4763" algn="l">
                        <a:lnSpc>
                          <a:spcPct val="100000"/>
                        </a:lnSpc>
                      </a:pPr>
                      <a:r>
                        <a:rPr lang="zh-TW" altLang="en-US" sz="2000" b="1" dirty="0">
                          <a:latin typeface="標楷體" panose="03000509000000000000" pitchFamily="65" charset="-120"/>
                          <a:ea typeface="標楷體" panose="03000509000000000000" pitchFamily="65" charset="-120"/>
                        </a:rPr>
                        <a:t>學術學程</a:t>
                      </a:r>
                    </a:p>
                  </a:txBody>
                  <a:tcPr marL="0" marR="0" marT="0" marB="0" anchor="ctr"/>
                </a:tc>
                <a:tc>
                  <a:txBody>
                    <a:bodyPr/>
                    <a:lstStyle/>
                    <a:p>
                      <a:pPr algn="ctr">
                        <a:lnSpc>
                          <a:spcPct val="150000"/>
                        </a:lnSpc>
                      </a:pPr>
                      <a:r>
                        <a:rPr lang="zh-TW" altLang="en-US" sz="2400" b="1" dirty="0">
                          <a:solidFill>
                            <a:srgbClr val="FF0000"/>
                          </a:solidFill>
                          <a:latin typeface="標楷體" panose="03000509000000000000" pitchFamily="65" charset="-120"/>
                          <a:ea typeface="標楷體" panose="03000509000000000000" pitchFamily="65" charset="-120"/>
                        </a:rPr>
                        <a:t>符合一定條件者，免學費</a:t>
                      </a:r>
                    </a:p>
                  </a:txBody>
                  <a:tcPr marL="0" marR="0" marT="0" marB="0" anchor="ctr"/>
                </a:tc>
                <a:tc>
                  <a:txBody>
                    <a:bodyPr/>
                    <a:lstStyle/>
                    <a:p>
                      <a:pPr algn="just">
                        <a:lnSpc>
                          <a:spcPct val="150000"/>
                        </a:lnSpc>
                      </a:pPr>
                      <a:r>
                        <a:rPr kumimoji="1" lang="zh-TW"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pitchFamily="18" charset="-120"/>
                        </a:rPr>
                        <a:t>符合一定條件者為</a:t>
                      </a:r>
                      <a:r>
                        <a:rPr kumimoji="1"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pitchFamily="18" charset="-120"/>
                        </a:rPr>
                        <a:t>：</a:t>
                      </a:r>
                      <a:r>
                        <a:rPr kumimoji="1" lang="zh-TW" altLang="zh-TW"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新細明體" pitchFamily="18" charset="-120"/>
                        </a:rPr>
                        <a:t>「家庭年所得總額新臺幣148萬元以下</a:t>
                      </a:r>
                      <a:r>
                        <a:rPr kumimoji="1" lang="zh-TW" altLang="zh-TW" sz="2000" b="0" i="0" u="none" strike="noStrike" cap="none" normalizeH="0" baseline="0" dirty="0">
                          <a:ln>
                            <a:noFill/>
                          </a:ln>
                          <a:solidFill>
                            <a:srgbClr val="333333"/>
                          </a:solidFill>
                          <a:effectLst/>
                          <a:latin typeface="標楷體" panose="03000509000000000000" pitchFamily="65" charset="-120"/>
                          <a:ea typeface="標楷體" panose="03000509000000000000" pitchFamily="65" charset="-120"/>
                          <a:cs typeface="新細明體" pitchFamily="18" charset="-120"/>
                        </a:rPr>
                        <a:t>」</a:t>
                      </a:r>
                      <a:endParaRPr lang="zh-TW" altLang="en-US" sz="2000" b="1" dirty="0">
                        <a:latin typeface="標楷體" panose="03000509000000000000" pitchFamily="65" charset="-120"/>
                        <a:ea typeface="標楷體" panose="03000509000000000000" pitchFamily="65" charset="-120"/>
                      </a:endParaRPr>
                    </a:p>
                  </a:txBody>
                  <a:tcPr marL="0" marR="0" marT="0" marB="0" anchor="ctr"/>
                </a:tc>
                <a:extLst>
                  <a:ext uri="{0D108BD9-81ED-4DB2-BD59-A6C34878D82A}">
                    <a16:rowId xmlns:a16="http://schemas.microsoft.com/office/drawing/2014/main" val="10002"/>
                  </a:ext>
                </a:extLst>
              </a:tr>
            </a:tbl>
          </a:graphicData>
        </a:graphic>
      </p:graphicFrame>
      <p:sp>
        <p:nvSpPr>
          <p:cNvPr id="55299" name="標題 2"/>
          <p:cNvSpPr txBox="1">
            <a:spLocks/>
          </p:cNvSpPr>
          <p:nvPr/>
        </p:nvSpPr>
        <p:spPr bwMode="auto">
          <a:xfrm>
            <a:off x="0" y="620713"/>
            <a:ext cx="9144000" cy="936625"/>
          </a:xfrm>
          <a:prstGeom prst="rect">
            <a:avLst/>
          </a:prstGeom>
          <a:noFill/>
          <a:ln w="9525">
            <a:noFill/>
            <a:miter lim="800000"/>
            <a:headEnd/>
            <a:tailEnd/>
          </a:ln>
        </p:spPr>
        <p:txBody>
          <a:bodyPr/>
          <a:lstStyle/>
          <a:p>
            <a:pPr algn="ctr"/>
            <a:r>
              <a:rPr lang="zh-TW" altLang="zh-TW" sz="3600" b="1" dirty="0">
                <a:solidFill>
                  <a:srgbClr val="FF0000"/>
                </a:solidFill>
                <a:latin typeface="標楷體" pitchFamily="65" charset="-120"/>
                <a:ea typeface="標楷體" pitchFamily="65" charset="-120"/>
              </a:rPr>
              <a:t>高級中等學校(含五專前三年)免學費</a:t>
            </a:r>
          </a:p>
        </p:txBody>
      </p:sp>
      <p:sp>
        <p:nvSpPr>
          <p:cNvPr id="55300" name="矩形 5"/>
          <p:cNvSpPr>
            <a:spLocks noChangeArrowheads="1"/>
          </p:cNvSpPr>
          <p:nvPr/>
        </p:nvSpPr>
        <p:spPr bwMode="auto">
          <a:xfrm>
            <a:off x="395288" y="1484313"/>
            <a:ext cx="8497887" cy="892552"/>
          </a:xfrm>
          <a:prstGeom prst="rect">
            <a:avLst/>
          </a:prstGeom>
          <a:noFill/>
          <a:ln w="9525">
            <a:noFill/>
            <a:miter lim="800000"/>
            <a:headEnd/>
            <a:tailEnd/>
          </a:ln>
        </p:spPr>
        <p:txBody>
          <a:bodyPr>
            <a:spAutoFit/>
          </a:bodyPr>
          <a:lstStyle/>
          <a:p>
            <a:pPr eaLnBrk="0" hangingPunct="0"/>
            <a:r>
              <a:rPr lang="zh-TW" altLang="zh-TW" sz="2400" b="1" dirty="0">
                <a:solidFill>
                  <a:srgbClr val="333333"/>
                </a:solidFill>
                <a:latin typeface="微軟正黑體" panose="020B0604030504040204" pitchFamily="34" charset="-120"/>
                <a:ea typeface="微軟正黑體" panose="020B0604030504040204" pitchFamily="34" charset="-120"/>
                <a:cs typeface="新細明體" charset="-120"/>
              </a:rPr>
              <a:t>實施</a:t>
            </a:r>
            <a:r>
              <a:rPr lang="zh-TW" altLang="zh-TW" sz="2400" b="1" dirty="0">
                <a:solidFill>
                  <a:srgbClr val="0000FF"/>
                </a:solidFill>
                <a:latin typeface="微軟正黑體" panose="020B0604030504040204" pitchFamily="34" charset="-120"/>
                <a:ea typeface="微軟正黑體" panose="020B0604030504040204" pitchFamily="34" charset="-120"/>
                <a:cs typeface="新細明體" charset="-120"/>
              </a:rPr>
              <a:t>就讀</a:t>
            </a:r>
            <a:r>
              <a:rPr lang="zh-TW" altLang="zh-TW" sz="2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charset="-120"/>
              </a:rPr>
              <a:t>高職</a:t>
            </a:r>
            <a:r>
              <a:rPr lang="zh-TW" altLang="zh-TW" sz="2400" b="1" dirty="0">
                <a:solidFill>
                  <a:srgbClr val="0000FF"/>
                </a:solidFill>
                <a:latin typeface="微軟正黑體" panose="020B0604030504040204" pitchFamily="34" charset="-120"/>
                <a:ea typeface="微軟正黑體" panose="020B0604030504040204" pitchFamily="34" charset="-120"/>
                <a:cs typeface="新細明體" charset="-120"/>
              </a:rPr>
              <a:t>者免學費</a:t>
            </a:r>
            <a:r>
              <a:rPr lang="zh-TW" altLang="zh-TW" sz="2400" b="1" dirty="0">
                <a:solidFill>
                  <a:srgbClr val="333333"/>
                </a:solidFill>
                <a:latin typeface="微軟正黑體" panose="020B0604030504040204" pitchFamily="34" charset="-120"/>
                <a:ea typeface="微軟正黑體" panose="020B0604030504040204" pitchFamily="34" charset="-120"/>
                <a:cs typeface="新細明體" charset="-120"/>
              </a:rPr>
              <a:t>，</a:t>
            </a:r>
            <a:r>
              <a:rPr lang="zh-TW" altLang="zh-TW" sz="2400" b="1" dirty="0">
                <a:solidFill>
                  <a:srgbClr val="FF0000"/>
                </a:solidFill>
                <a:latin typeface="微軟正黑體" panose="020B0604030504040204" pitchFamily="34" charset="-120"/>
                <a:ea typeface="微軟正黑體" panose="020B0604030504040204" pitchFamily="34" charset="-120"/>
                <a:cs typeface="新細明體" charset="-120"/>
              </a:rPr>
              <a:t>就讀</a:t>
            </a:r>
            <a:r>
              <a:rPr lang="zh-TW" altLang="zh-TW" sz="28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charset="-120"/>
              </a:rPr>
              <a:t>高中</a:t>
            </a:r>
            <a:r>
              <a:rPr lang="zh-TW" altLang="zh-TW" sz="2400" b="1" dirty="0">
                <a:solidFill>
                  <a:srgbClr val="FF0000"/>
                </a:solidFill>
                <a:latin typeface="微軟正黑體" panose="020B0604030504040204" pitchFamily="34" charset="-120"/>
                <a:ea typeface="微軟正黑體" panose="020B0604030504040204" pitchFamily="34" charset="-120"/>
                <a:cs typeface="新細明體" charset="-120"/>
              </a:rPr>
              <a:t>且符合一定條件者，亦免學費</a:t>
            </a:r>
            <a:r>
              <a:rPr lang="zh-TW" altLang="zh-TW" sz="2400" b="1" dirty="0">
                <a:solidFill>
                  <a:srgbClr val="333333"/>
                </a:solidFill>
                <a:latin typeface="微軟正黑體" panose="020B0604030504040204" pitchFamily="34" charset="-120"/>
                <a:ea typeface="微軟正黑體" panose="020B0604030504040204" pitchFamily="34" charset="-120"/>
                <a:cs typeface="新細明體" charset="-120"/>
              </a:rPr>
              <a:t>。</a:t>
            </a:r>
            <a:r>
              <a:rPr lang="zh-TW" altLang="en-US" sz="2400" b="1" u="sng" dirty="0">
                <a:solidFill>
                  <a:srgbClr val="0000FF"/>
                </a:solidFill>
                <a:latin typeface="微軟正黑體" panose="020B0604030504040204" pitchFamily="34" charset="-120"/>
                <a:ea typeface="微軟正黑體" panose="020B0604030504040204" pitchFamily="34" charset="-120"/>
                <a:cs typeface="新細明體" charset="-120"/>
              </a:rPr>
              <a:t>但</a:t>
            </a:r>
            <a:r>
              <a:rPr lang="zh-TW" altLang="en-US" sz="2400" b="1" dirty="0">
                <a:solidFill>
                  <a:srgbClr val="333333"/>
                </a:solidFill>
                <a:latin typeface="微軟正黑體" panose="020B0604030504040204" pitchFamily="34" charset="-120"/>
                <a:ea typeface="微軟正黑體" panose="020B0604030504040204" pitchFamily="34" charset="-120"/>
                <a:cs typeface="新細明體" charset="-120"/>
                <a:hlinkClick r:id="rId2" action="ppaction://hlinkfile"/>
              </a:rPr>
              <a:t>是要交雜費、書籍費等費用</a:t>
            </a:r>
            <a:endParaRPr lang="zh-TW" altLang="zh-TW" sz="1200" b="1" dirty="0">
              <a:latin typeface="微軟正黑體" panose="020B0604030504040204" pitchFamily="34" charset="-120"/>
              <a:ea typeface="微軟正黑體" panose="020B0604030504040204" pitchFamily="34" charset="-120"/>
              <a:cs typeface="新細明體" charset="-120"/>
            </a:endParaRPr>
          </a:p>
        </p:txBody>
      </p:sp>
    </p:spTree>
    <p:extLst>
      <p:ext uri="{BB962C8B-B14F-4D97-AF65-F5344CB8AC3E}">
        <p14:creationId xmlns:p14="http://schemas.microsoft.com/office/powerpoint/2010/main" val="3991731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免學費補充</a:t>
            </a:r>
          </a:p>
        </p:txBody>
      </p:sp>
      <p:sp>
        <p:nvSpPr>
          <p:cNvPr id="4" name="內容版面配置區 3"/>
          <p:cNvSpPr>
            <a:spLocks noGrp="1"/>
          </p:cNvSpPr>
          <p:nvPr>
            <p:ph idx="1"/>
          </p:nvPr>
        </p:nvSpPr>
        <p:spPr/>
        <p:txBody>
          <a:bodyPr/>
          <a:lstStyle/>
          <a:p>
            <a:r>
              <a:rPr lang="zh-TW" altLang="en-US" dirty="0"/>
              <a:t>就讀高中職要繳註冊費</a:t>
            </a:r>
            <a:r>
              <a:rPr lang="en-US" altLang="zh-TW" dirty="0"/>
              <a:t>(</a:t>
            </a:r>
            <a:r>
              <a:rPr lang="zh-TW" altLang="en-US" dirty="0"/>
              <a:t>書籍、雜費、平安保險費、冷氣使用費</a:t>
            </a:r>
            <a:r>
              <a:rPr lang="en-US" altLang="zh-TW" dirty="0"/>
              <a:t>…)</a:t>
            </a:r>
          </a:p>
          <a:p>
            <a:r>
              <a:rPr lang="zh-TW" altLang="en-US" dirty="0"/>
              <a:t>高中職免學費僅能使用一次。</a:t>
            </a:r>
            <a:r>
              <a:rPr lang="en-US" altLang="zh-TW" dirty="0"/>
              <a:t>(</a:t>
            </a:r>
            <a:r>
              <a:rPr lang="zh-TW" altLang="en-US" dirty="0"/>
              <a:t>重讀、重考就要繳費</a:t>
            </a:r>
            <a:r>
              <a:rPr lang="en-US" altLang="zh-TW" dirty="0"/>
              <a:t>)</a:t>
            </a:r>
          </a:p>
          <a:p>
            <a:r>
              <a:rPr lang="zh-TW" altLang="en-US" dirty="0"/>
              <a:t>免學費與原住民學費補助不重複領取。</a:t>
            </a:r>
            <a:endParaRPr lang="en-US" altLang="zh-TW" dirty="0"/>
          </a:p>
          <a:p>
            <a:r>
              <a:rPr lang="zh-TW" altLang="en-US" dirty="0"/>
              <a:t>各校均會設置獎助學金，只要小孩認真不用怕沒錢註冊。</a:t>
            </a:r>
          </a:p>
        </p:txBody>
      </p:sp>
      <p:sp>
        <p:nvSpPr>
          <p:cNvPr id="2" name="投影片編號版面配置區 1"/>
          <p:cNvSpPr>
            <a:spLocks noGrp="1"/>
          </p:cNvSpPr>
          <p:nvPr>
            <p:ph type="sldNum" sz="quarter" idx="12"/>
          </p:nvPr>
        </p:nvSpPr>
        <p:spPr/>
        <p:txBody>
          <a:bodyPr/>
          <a:lstStyle/>
          <a:p>
            <a:pPr>
              <a:defRPr/>
            </a:pPr>
            <a:fld id="{BB9199D3-8569-4C08-9BDA-497527D70E4F}" type="slidenum">
              <a:rPr lang="zh-TW" altLang="en-US" smtClean="0"/>
              <a:pPr>
                <a:defRPr/>
              </a:pPr>
              <a:t>41</a:t>
            </a:fld>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三、適性入學宣導網路資源說明</a:t>
            </a: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2" y="2132856"/>
            <a:ext cx="9141748" cy="471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507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6227" y="0"/>
            <a:ext cx="9144000"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ctrTitle"/>
          </p:nvPr>
        </p:nvSpPr>
        <p:spPr>
          <a:xfrm>
            <a:off x="611560" y="5721694"/>
            <a:ext cx="8316912" cy="1152128"/>
          </a:xfrm>
        </p:spPr>
        <p:txBody>
          <a:bodyPr>
            <a:normAutofit/>
          </a:bodyPr>
          <a:lstStyle/>
          <a:p>
            <a:pPr algn="r" eaLnBrk="1" hangingPunct="1"/>
            <a:r>
              <a:rPr kumimoji="0" lang="en-US" altLang="zh-TW" sz="4000" b="1" dirty="0">
                <a:solidFill>
                  <a:srgbClr val="0043C8"/>
                </a:solidFill>
                <a:effectLst>
                  <a:outerShdw blurRad="38100" dist="38100" dir="2700000" algn="tl">
                    <a:srgbClr val="C0C0C0"/>
                  </a:outerShdw>
                </a:effectLst>
              </a:rPr>
              <a:t>(</a:t>
            </a:r>
            <a:r>
              <a:rPr kumimoji="0" lang="en-US" altLang="en-US" sz="4000" b="1" dirty="0">
                <a:solidFill>
                  <a:srgbClr val="0043C8"/>
                </a:solidFill>
                <a:effectLst>
                  <a:outerShdw blurRad="38100" dist="38100" dir="2700000" algn="tl">
                    <a:srgbClr val="C0C0C0"/>
                  </a:outerShdw>
                </a:effectLst>
                <a:hlinkClick r:id="rId3"/>
              </a:rPr>
              <a:t>http://adapt.k12ea.gov.tw</a:t>
            </a:r>
            <a:r>
              <a:rPr kumimoji="0" lang="en-US" altLang="en-US" sz="4000" b="1" dirty="0">
                <a:solidFill>
                  <a:srgbClr val="0043C8"/>
                </a:solidFill>
                <a:effectLst>
                  <a:outerShdw blurRad="38100" dist="38100" dir="2700000" algn="tl">
                    <a:srgbClr val="C0C0C0"/>
                  </a:outerShdw>
                </a:effectLst>
              </a:rPr>
              <a:t>/</a:t>
            </a:r>
            <a:r>
              <a:rPr kumimoji="0" lang="en-US" altLang="zh-TW" sz="4000" b="1" dirty="0">
                <a:solidFill>
                  <a:srgbClr val="0043C8"/>
                </a:solidFill>
                <a:effectLst>
                  <a:outerShdw blurRad="38100" dist="38100" dir="2700000" algn="tl">
                    <a:srgbClr val="C0C0C0"/>
                  </a:outerShdw>
                </a:effectLst>
              </a:rPr>
              <a:t>)</a:t>
            </a:r>
            <a:endParaRPr kumimoji="0" lang="zh-TW" altLang="en-US" sz="4000" b="1" dirty="0">
              <a:solidFill>
                <a:srgbClr val="0043C8"/>
              </a:solidFill>
              <a:effectLst>
                <a:outerShdw blurRad="38100" dist="38100" dir="2700000" algn="tl">
                  <a:srgbClr val="C0C0C0"/>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圖片 1" descr="底">
            <a:hlinkClick r:id="rId2"/>
          </p:cNvPr>
          <p:cNvPicPr>
            <a:picLocks noGrp="1" noChangeAspect="1"/>
          </p:cNvPicPr>
          <p:nvPr isPhoto="1"/>
        </p:nvPicPr>
        <p:blipFill>
          <a:blip r:embed="rId3" cstate="screen">
            <a:extLst>
              <a:ext uri="{28A0092B-C50C-407E-A947-70E740481C1C}">
                <a14:useLocalDpi xmlns:a14="http://schemas.microsoft.com/office/drawing/2010/main"/>
              </a:ext>
            </a:extLst>
          </a:blip>
          <a:srcRect/>
          <a:stretch>
            <a:fillRect/>
          </a:stretch>
        </p:blipFill>
        <p:spPr bwMode="auto">
          <a:xfrm>
            <a:off x="0" y="1588"/>
            <a:ext cx="9144000" cy="6854825"/>
          </a:xfrm>
          <a:prstGeom prst="rect">
            <a:avLst/>
          </a:prstGeom>
          <a:noFill/>
          <a:ln w="9525">
            <a:noFill/>
            <a:miter lim="800000"/>
            <a:headEnd/>
            <a:tailEnd/>
          </a:ln>
        </p:spPr>
      </p:pic>
      <p:sp>
        <p:nvSpPr>
          <p:cNvPr id="3" name="文字方塊 2"/>
          <p:cNvSpPr txBox="1"/>
          <p:nvPr/>
        </p:nvSpPr>
        <p:spPr>
          <a:xfrm>
            <a:off x="179512" y="2132856"/>
            <a:ext cx="8712968" cy="110799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4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高中職及五專定位查詢系統</a:t>
            </a:r>
            <a:endParaRPr lang="en-US" altLang="zh-TW" sz="4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defRPr/>
            </a:pPr>
            <a:r>
              <a:rPr lang="en-US" altLang="zh-TW" sz="2200" b="1" dirty="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hlinkClick r:id="rId4"/>
              </a:rPr>
              <a:t>http://203.71.156.201/School_Query/Apps/School_Query.aspx</a:t>
            </a:r>
            <a:endParaRPr lang="en-US" altLang="zh-TW" sz="2200" b="1" dirty="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3795" name="Picture 2"/>
          <p:cNvPicPr>
            <a:picLocks noChangeAspect="1" noChangeArrowheads="1"/>
          </p:cNvPicPr>
          <p:nvPr/>
        </p:nvPicPr>
        <p:blipFill>
          <a:blip r:embed="rId5" cstate="screen"/>
          <a:srcRect/>
          <a:stretch>
            <a:fillRect/>
          </a:stretch>
        </p:blipFill>
        <p:spPr bwMode="auto">
          <a:xfrm>
            <a:off x="3900488" y="431800"/>
            <a:ext cx="1343025" cy="1590675"/>
          </a:xfrm>
          <a:prstGeom prst="rect">
            <a:avLst/>
          </a:prstGeom>
          <a:noFill/>
          <a:ln w="9525">
            <a:noFill/>
            <a:miter lim="800000"/>
            <a:headEnd/>
            <a:tailEnd/>
          </a:ln>
        </p:spPr>
      </p:pic>
      <p:pic>
        <p:nvPicPr>
          <p:cNvPr id="5" name="Picture 3" descr="C:\Users\MD570\Desktop\traffic_s-2.png"/>
          <p:cNvPicPr>
            <a:picLocks noChangeAspect="1" noChangeArrowheads="1"/>
          </p:cNvPicPr>
          <p:nvPr/>
        </p:nvPicPr>
        <p:blipFill>
          <a:blip r:embed="rId6" cstate="screen">
            <a:extLst/>
          </a:blip>
          <a:srcRect/>
          <a:stretch>
            <a:fillRect/>
          </a:stretch>
        </p:blipFill>
        <p:spPr bwMode="auto">
          <a:xfrm>
            <a:off x="16390" y="3732824"/>
            <a:ext cx="3168352" cy="3080552"/>
          </a:xfrm>
          <a:prstGeom prst="rect">
            <a:avLst/>
          </a:prstGeom>
          <a:noFill/>
          <a:effectLst>
            <a:softEdge rad="0"/>
          </a:effectLst>
          <a:extLst/>
        </p:spPr>
      </p:pic>
      <p:sp>
        <p:nvSpPr>
          <p:cNvPr id="33797" name="投影片編號版面配置區 15"/>
          <p:cNvSpPr>
            <a:spLocks noGrp="1"/>
          </p:cNvSpPr>
          <p:nvPr>
            <p:ph type="sldNum" sz="quarter" idx="12"/>
          </p:nvPr>
        </p:nvSpPr>
        <p:spPr bwMode="auto">
          <a:noFill/>
          <a:ln>
            <a:miter lim="800000"/>
            <a:headEnd/>
            <a:tailEnd/>
          </a:ln>
        </p:spPr>
        <p:txBody>
          <a:bodyPr/>
          <a:lstStyle/>
          <a:p>
            <a:fld id="{B972356A-9C7C-4E0F-96B1-124976CF905F}" type="slidenum">
              <a:rPr lang="zh-TW" altLang="en-US" smtClean="0">
                <a:ea typeface="新細明體" charset="-120"/>
              </a:rPr>
              <a:pPr/>
              <a:t>44</a:t>
            </a:fld>
            <a:endParaRPr lang="en-US" altLang="zh-TW">
              <a:ea typeface="新細明體" charset="-12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花蓮區免試入學網路資源</a:t>
            </a:r>
          </a:p>
        </p:txBody>
      </p:sp>
      <p:sp>
        <p:nvSpPr>
          <p:cNvPr id="4" name="內容版面配置區 3"/>
          <p:cNvSpPr>
            <a:spLocks noGrp="1"/>
          </p:cNvSpPr>
          <p:nvPr>
            <p:ph idx="1"/>
          </p:nvPr>
        </p:nvSpPr>
        <p:spPr>
          <a:effectLst>
            <a:glow rad="139700">
              <a:schemeClr val="accent3">
                <a:satMod val="175000"/>
                <a:alpha val="40000"/>
              </a:schemeClr>
            </a:glow>
          </a:effectLst>
        </p:spPr>
        <p:txBody>
          <a:bodyPr/>
          <a:lstStyle/>
          <a:p>
            <a:r>
              <a:rPr lang="zh-TW" altLang="en-US" dirty="0"/>
              <a:t>花蓮區免試入學委員會</a:t>
            </a:r>
            <a:endParaRPr lang="en-US" altLang="zh-TW" dirty="0"/>
          </a:p>
          <a:p>
            <a:pPr lvl="1"/>
            <a:r>
              <a:rPr lang="en-US" altLang="zh-TW" dirty="0">
                <a:hlinkClick r:id="rId2"/>
              </a:rPr>
              <a:t>https://12adapt.hlc.edu.tw/</a:t>
            </a:r>
            <a:endParaRPr lang="en-US" altLang="zh-TW" dirty="0"/>
          </a:p>
          <a:p>
            <a:r>
              <a:rPr lang="zh-TW" altLang="en-US" dirty="0"/>
              <a:t>教育處花蓮縣</a:t>
            </a:r>
            <a:r>
              <a:rPr lang="en-US" altLang="zh-TW" dirty="0"/>
              <a:t>12</a:t>
            </a:r>
            <a:r>
              <a:rPr lang="zh-TW" altLang="en-US" dirty="0"/>
              <a:t>年國教資訊網</a:t>
            </a:r>
            <a:endParaRPr lang="en-US" altLang="zh-TW" dirty="0"/>
          </a:p>
          <a:p>
            <a:pPr lvl="1"/>
            <a:r>
              <a:rPr lang="en-US" altLang="zh-TW" dirty="0">
                <a:hlinkClick r:id="rId3"/>
              </a:rPr>
              <a:t>http://12basic.hlc.edu.tw</a:t>
            </a:r>
            <a:endParaRPr lang="en-US" altLang="zh-TW" dirty="0"/>
          </a:p>
          <a:p>
            <a:r>
              <a:rPr lang="zh-TW" altLang="en-US" dirty="0"/>
              <a:t>關鍵字搜尋</a:t>
            </a:r>
            <a:endParaRPr lang="en-US" altLang="zh-TW" dirty="0"/>
          </a:p>
          <a:p>
            <a:pPr lvl="1"/>
            <a:r>
              <a:rPr lang="en-US" altLang="zh-TW" dirty="0">
                <a:solidFill>
                  <a:srgbClr val="FF0000"/>
                </a:solidFill>
              </a:rPr>
              <a:t>108</a:t>
            </a:r>
            <a:r>
              <a:rPr lang="zh-TW" altLang="en-US" dirty="0">
                <a:solidFill>
                  <a:srgbClr val="FF0000"/>
                </a:solidFill>
              </a:rPr>
              <a:t>花蓮免試入學</a:t>
            </a:r>
            <a:endParaRPr lang="en-US" altLang="zh-TW" dirty="0">
              <a:solidFill>
                <a:srgbClr val="FF0000"/>
              </a:solidFill>
            </a:endParaRPr>
          </a:p>
          <a:p>
            <a:r>
              <a:rPr lang="zh-TW" altLang="en-US" b="1" dirty="0"/>
              <a:t>講師</a:t>
            </a:r>
            <a:r>
              <a:rPr lang="en-US" altLang="zh-TW" b="1" dirty="0"/>
              <a:t>PPT</a:t>
            </a:r>
            <a:r>
              <a:rPr lang="zh-TW" altLang="en-US" b="1" dirty="0"/>
              <a:t>放置</a:t>
            </a:r>
            <a:endParaRPr lang="en-US" altLang="zh-TW" b="1" dirty="0"/>
          </a:p>
          <a:p>
            <a:pPr lvl="1"/>
            <a:r>
              <a:rPr lang="zh-TW" altLang="en-US" sz="2600" b="1" dirty="0">
                <a:solidFill>
                  <a:srgbClr val="FF0000"/>
                </a:solidFill>
                <a:effectLst>
                  <a:outerShdw blurRad="38100" dist="38100" dir="2700000" algn="tl">
                    <a:srgbClr val="000000">
                      <a:alpha val="43137"/>
                    </a:srgbClr>
                  </a:outerShdw>
                </a:effectLst>
              </a:rPr>
              <a:t>花蓮高農首頁</a:t>
            </a:r>
            <a:r>
              <a:rPr lang="en-US" altLang="zh-TW" sz="2600" b="1" dirty="0">
                <a:solidFill>
                  <a:srgbClr val="FF0000"/>
                </a:solidFill>
                <a:effectLst>
                  <a:outerShdw blurRad="38100" dist="38100" dir="2700000" algn="tl">
                    <a:srgbClr val="000000">
                      <a:alpha val="43137"/>
                    </a:srgbClr>
                  </a:outerShdw>
                </a:effectLst>
              </a:rPr>
              <a:t>-108</a:t>
            </a:r>
            <a:r>
              <a:rPr lang="zh-TW" altLang="en-US" sz="2600" b="1" dirty="0">
                <a:solidFill>
                  <a:srgbClr val="FF0000"/>
                </a:solidFill>
                <a:effectLst>
                  <a:outerShdw blurRad="38100" dist="38100" dir="2700000" algn="tl">
                    <a:srgbClr val="000000">
                      <a:alpha val="43137"/>
                    </a:srgbClr>
                  </a:outerShdw>
                </a:effectLst>
              </a:rPr>
              <a:t>學年度花蓮區免試入學委員會</a:t>
            </a:r>
            <a:endParaRPr lang="en-US" altLang="zh-TW" sz="2600" b="1" dirty="0">
              <a:solidFill>
                <a:srgbClr val="FF0000"/>
              </a:solidFill>
              <a:effectLst>
                <a:outerShdw blurRad="38100" dist="38100" dir="2700000" algn="tl">
                  <a:srgbClr val="000000">
                    <a:alpha val="43137"/>
                  </a:srgbClr>
                </a:outerShdw>
              </a:effectLst>
            </a:endParaRPr>
          </a:p>
          <a:p>
            <a:pPr lvl="1"/>
            <a:endParaRPr lang="en-US" altLang="zh-TW" dirty="0">
              <a:solidFill>
                <a:srgbClr val="FF0000"/>
              </a:solidFill>
            </a:endParaRPr>
          </a:p>
        </p:txBody>
      </p:sp>
      <p:sp>
        <p:nvSpPr>
          <p:cNvPr id="2" name="投影片編號版面配置區 1"/>
          <p:cNvSpPr>
            <a:spLocks noGrp="1"/>
          </p:cNvSpPr>
          <p:nvPr>
            <p:ph type="sldNum" sz="quarter" idx="12"/>
          </p:nvPr>
        </p:nvSpPr>
        <p:spPr/>
        <p:txBody>
          <a:bodyPr/>
          <a:lstStyle/>
          <a:p>
            <a:pPr>
              <a:defRPr/>
            </a:pPr>
            <a:fld id="{BB9199D3-8569-4C08-9BDA-497527D70E4F}" type="slidenum">
              <a:rPr lang="zh-TW" altLang="en-US" smtClean="0"/>
              <a:pPr>
                <a:defRPr/>
              </a:pPr>
              <a:t>45</a:t>
            </a:fld>
            <a:endParaRPr lang="zh-TW" altLang="en-US"/>
          </a:p>
        </p:txBody>
      </p:sp>
    </p:spTree>
    <p:extLst>
      <p:ext uri="{BB962C8B-B14F-4D97-AF65-F5344CB8AC3E}">
        <p14:creationId xmlns:p14="http://schemas.microsoft.com/office/powerpoint/2010/main" val="738467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編號版面配置區 5"/>
          <p:cNvSpPr>
            <a:spLocks noGrp="1"/>
          </p:cNvSpPr>
          <p:nvPr>
            <p:ph type="sldNum" sz="quarter" idx="12"/>
          </p:nvPr>
        </p:nvSpPr>
        <p:spPr bwMode="auto">
          <a:xfrm>
            <a:off x="6553200" y="6592888"/>
            <a:ext cx="2133600" cy="365125"/>
          </a:xfrm>
          <a:noFill/>
          <a:ln>
            <a:miter lim="800000"/>
            <a:headEnd/>
            <a:tailEnd/>
          </a:ln>
        </p:spPr>
        <p:txBody>
          <a:bodyPr/>
          <a:lstStyle/>
          <a:p>
            <a:fld id="{BB7550DF-53C0-4FE6-A9CE-313D92019634}" type="slidenum">
              <a:rPr lang="zh-TW" altLang="en-US" sz="1400" b="1" smtClean="0">
                <a:solidFill>
                  <a:schemeClr val="tx1"/>
                </a:solidFill>
              </a:rPr>
              <a:pPr/>
              <a:t>46</a:t>
            </a:fld>
            <a:endParaRPr lang="en-US" altLang="zh-TW" b="1">
              <a:solidFill>
                <a:schemeClr val="tx1"/>
              </a:solidFill>
            </a:endParaRPr>
          </a:p>
        </p:txBody>
      </p:sp>
      <p:sp>
        <p:nvSpPr>
          <p:cNvPr id="3" name="文字版面配置區 2"/>
          <p:cNvSpPr>
            <a:spLocks noGrp="1"/>
          </p:cNvSpPr>
          <p:nvPr>
            <p:ph type="body" idx="1"/>
          </p:nvPr>
        </p:nvSpPr>
        <p:spPr>
          <a:xfrm>
            <a:off x="0" y="1557338"/>
            <a:ext cx="9144000" cy="3527425"/>
          </a:xfrm>
        </p:spPr>
        <p:txBody>
          <a:bodyPr rtlCol="0">
            <a:noAutofit/>
          </a:bodyPr>
          <a:lstStyle/>
          <a:p>
            <a:pPr fontAlgn="auto">
              <a:lnSpc>
                <a:spcPct val="150000"/>
              </a:lnSpc>
              <a:spcBef>
                <a:spcPts val="0"/>
              </a:spcBef>
              <a:spcAft>
                <a:spcPts val="0"/>
              </a:spcAft>
              <a:defRPr/>
            </a:pPr>
            <a:r>
              <a:rPr lang="en-US" altLang="zh-TW" sz="15000" b="1" dirty="0">
                <a:solidFill>
                  <a:srgbClr val="000099"/>
                </a:solidFill>
                <a:latin typeface="Times New Roman" pitchFamily="18" charset="0"/>
                <a:ea typeface="標楷體" pitchFamily="65" charset="-120"/>
                <a:cs typeface="Times New Roman" pitchFamily="18" charset="0"/>
              </a:rPr>
              <a:t>Q</a:t>
            </a:r>
            <a:r>
              <a:rPr lang="zh-TW" altLang="en-US" sz="15000" b="1" dirty="0">
                <a:solidFill>
                  <a:srgbClr val="000099"/>
                </a:solidFill>
                <a:latin typeface="Times New Roman" pitchFamily="18" charset="0"/>
                <a:ea typeface="標楷體" pitchFamily="65" charset="-120"/>
                <a:cs typeface="Times New Roman" pitchFamily="18" charset="0"/>
              </a:rPr>
              <a:t>：</a:t>
            </a:r>
            <a:endParaRPr lang="en-US" altLang="zh-TW" sz="15000" b="1" dirty="0">
              <a:solidFill>
                <a:srgbClr val="000099"/>
              </a:solidFill>
              <a:latin typeface="Times New Roman" pitchFamily="18" charset="0"/>
              <a:ea typeface="標楷體" pitchFamily="65" charset="-120"/>
              <a:cs typeface="Times New Roman" pitchFamily="18" charset="0"/>
            </a:endParaRPr>
          </a:p>
          <a:p>
            <a:pPr fontAlgn="auto">
              <a:lnSpc>
                <a:spcPct val="150000"/>
              </a:lnSpc>
              <a:spcBef>
                <a:spcPts val="0"/>
              </a:spcBef>
              <a:spcAft>
                <a:spcPts val="0"/>
              </a:spcAft>
              <a:defRPr/>
            </a:pPr>
            <a:r>
              <a:rPr lang="zh-TW" altLang="en-US" sz="4400" b="1" dirty="0">
                <a:solidFill>
                  <a:srgbClr val="000099"/>
                </a:solidFill>
                <a:latin typeface="Times New Roman" pitchFamily="18" charset="0"/>
                <a:ea typeface="標楷體" pitchFamily="65" charset="-120"/>
                <a:cs typeface="Times New Roman" pitchFamily="18" charset="0"/>
              </a:rPr>
              <a:t>了解如何查詢高中職入學資料？</a:t>
            </a:r>
            <a:endParaRPr lang="en-US" altLang="zh-TW" sz="4400" b="1" dirty="0">
              <a:solidFill>
                <a:srgbClr val="000099"/>
              </a:solidFill>
              <a:latin typeface="Times New Roman" pitchFamily="18" charset="0"/>
              <a:ea typeface="標楷體" pitchFamily="65" charset="-12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四、國中教育會考</a:t>
            </a: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2" y="2132856"/>
            <a:ext cx="9141748" cy="471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010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編號版面配置區 5"/>
          <p:cNvSpPr>
            <a:spLocks noGrp="1"/>
          </p:cNvSpPr>
          <p:nvPr>
            <p:ph type="sldNum" sz="quarter" idx="12"/>
          </p:nvPr>
        </p:nvSpPr>
        <p:spPr bwMode="auto">
          <a:noFill/>
          <a:ln>
            <a:miter lim="800000"/>
            <a:headEnd/>
            <a:tailEnd/>
          </a:ln>
        </p:spPr>
        <p:txBody>
          <a:bodyPr/>
          <a:lstStyle/>
          <a:p>
            <a:fld id="{6E25F3E7-8DC7-40AB-BED5-CC8C49C3BB1B}" type="slidenum">
              <a:rPr lang="zh-TW" altLang="en-US" smtClean="0">
                <a:latin typeface="Arial" charset="0"/>
                <a:ea typeface="新細明體" charset="-120"/>
              </a:rPr>
              <a:pPr/>
              <a:t>48</a:t>
            </a:fld>
            <a:endParaRPr lang="en-US" altLang="zh-TW">
              <a:latin typeface="Arial" charset="0"/>
              <a:ea typeface="新細明體" charset="-120"/>
            </a:endParaRPr>
          </a:p>
        </p:txBody>
      </p:sp>
      <p:sp>
        <p:nvSpPr>
          <p:cNvPr id="6" name="圓角矩形 5"/>
          <p:cNvSpPr>
            <a:spLocks noChangeArrowheads="1"/>
          </p:cNvSpPr>
          <p:nvPr/>
        </p:nvSpPr>
        <p:spPr bwMode="auto">
          <a:xfrm>
            <a:off x="971550" y="5643563"/>
            <a:ext cx="7577138" cy="954087"/>
          </a:xfrm>
          <a:prstGeom prst="roundRect">
            <a:avLst>
              <a:gd name="adj" fmla="val 16667"/>
            </a:avLst>
          </a:prstGeom>
          <a:gradFill rotWithShape="1">
            <a:gsLst>
              <a:gs pos="0">
                <a:srgbClr val="ECAB81"/>
              </a:gs>
              <a:gs pos="17000">
                <a:srgbClr val="912A27"/>
              </a:gs>
              <a:gs pos="83000">
                <a:srgbClr val="A43B34"/>
              </a:gs>
              <a:gs pos="99001">
                <a:srgbClr val="FAC090"/>
              </a:gs>
              <a:gs pos="100000">
                <a:srgbClr val="FAC090"/>
              </a:gs>
            </a:gsLst>
            <a:lin ang="16200000"/>
          </a:gradFill>
          <a:ln w="9525">
            <a:solidFill>
              <a:srgbClr val="BE4B48"/>
            </a:solidFill>
            <a:round/>
            <a:headEnd/>
            <a:tailEnd/>
          </a:ln>
          <a:effectLst>
            <a:outerShdw blurRad="40000" dist="23000" dir="5400000" rotWithShape="0">
              <a:srgbClr val="000000">
                <a:alpha val="34999"/>
              </a:srgbClr>
            </a:outerShdw>
          </a:effectLst>
        </p:spPr>
        <p:txBody>
          <a:bodyPr anchor="ctr"/>
          <a:lstStyle/>
          <a:p>
            <a:pPr algn="ctr">
              <a:defRPr/>
            </a:pPr>
            <a:r>
              <a:rPr lang="zh-TW" altLang="zh-TW" sz="3200" b="1" dirty="0">
                <a:solidFill>
                  <a:schemeClr val="lt1"/>
                </a:solidFill>
                <a:latin typeface="標楷體" pitchFamily="65" charset="-120"/>
                <a:ea typeface="標楷體" pitchFamily="65" charset="-120"/>
              </a:rPr>
              <a:t>國中應屆畢業生都應參加，免報名費</a:t>
            </a:r>
            <a:endParaRPr lang="zh-TW" altLang="en-US" sz="3200" b="1" dirty="0">
              <a:latin typeface="標楷體" pitchFamily="65" charset="-120"/>
              <a:ea typeface="標楷體" pitchFamily="65" charset="-120"/>
            </a:endParaRPr>
          </a:p>
        </p:txBody>
      </p:sp>
      <p:sp>
        <p:nvSpPr>
          <p:cNvPr id="11" name="內容版面配置區 5"/>
          <p:cNvSpPr txBox="1">
            <a:spLocks/>
          </p:cNvSpPr>
          <p:nvPr/>
        </p:nvSpPr>
        <p:spPr bwMode="auto">
          <a:xfrm>
            <a:off x="366713" y="1125538"/>
            <a:ext cx="7445375" cy="830262"/>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endParaRPr lang="zh-TW" altLang="en-US" dirty="0">
              <a:effectLst>
                <a:outerShdw blurRad="38100" dist="38100" dir="2700000" algn="tl">
                  <a:srgbClr val="000000">
                    <a:alpha val="43137"/>
                  </a:srgbClr>
                </a:outerShdw>
              </a:effectLst>
            </a:endParaRPr>
          </a:p>
        </p:txBody>
      </p:sp>
      <p:graphicFrame>
        <p:nvGraphicFramePr>
          <p:cNvPr id="2" name="資料庫圖表 1"/>
          <p:cNvGraphicFramePr/>
          <p:nvPr>
            <p:extLst>
              <p:ext uri="{D42A27DB-BD31-4B8C-83A1-F6EECF244321}">
                <p14:modId xmlns:p14="http://schemas.microsoft.com/office/powerpoint/2010/main" val="3946952677"/>
              </p:ext>
            </p:extLst>
          </p:nvPr>
        </p:nvGraphicFramePr>
        <p:xfrm>
          <a:off x="366713" y="404664"/>
          <a:ext cx="8525767"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標題 2"/>
          <p:cNvSpPr txBox="1">
            <a:spLocks/>
          </p:cNvSpPr>
          <p:nvPr/>
        </p:nvSpPr>
        <p:spPr bwMode="auto">
          <a:xfrm>
            <a:off x="468313" y="620713"/>
            <a:ext cx="7416055" cy="7191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32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國中教育會考</a:t>
            </a:r>
            <a:r>
              <a:rPr lang="zh-TW" altLang="en-US" sz="3200" b="1" u="sng"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功能 </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 </a:t>
            </a:r>
            <a:r>
              <a:rPr lang="zh-TW" altLang="en-US" sz="32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維持學力水準</a:t>
            </a:r>
            <a:endParaRPr lang="zh-TW" altLang="en-US" sz="3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1DC25961-5EDF-4B25-B29F-E73BC44F0611}"/>
                                            </p:graphicEl>
                                          </p:spTgt>
                                        </p:tgtEl>
                                        <p:attrNameLst>
                                          <p:attrName>style.visibility</p:attrName>
                                        </p:attrNameLst>
                                      </p:cBhvr>
                                      <p:to>
                                        <p:strVal val="visible"/>
                                      </p:to>
                                    </p:set>
                                    <p:animEffect transition="in" filter="fade">
                                      <p:cBhvr>
                                        <p:cTn id="7" dur="1000"/>
                                        <p:tgtEl>
                                          <p:spTgt spid="2">
                                            <p:graphicEl>
                                              <a:dgm id="{1DC25961-5EDF-4B25-B29F-E73BC44F0611}"/>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graphicEl>
                                              <a:dgm id="{299B7A06-CDB5-4C89-B0BB-265B37CDB3D0}"/>
                                            </p:graphicEl>
                                          </p:spTgt>
                                        </p:tgtEl>
                                        <p:attrNameLst>
                                          <p:attrName>style.visibility</p:attrName>
                                        </p:attrNameLst>
                                      </p:cBhvr>
                                      <p:to>
                                        <p:strVal val="visible"/>
                                      </p:to>
                                    </p:set>
                                    <p:animEffect transition="in" filter="fade">
                                      <p:cBhvr>
                                        <p:cTn id="11" dur="1000"/>
                                        <p:tgtEl>
                                          <p:spTgt spid="2">
                                            <p:graphicEl>
                                              <a:dgm id="{299B7A06-CDB5-4C89-B0BB-265B37CDB3D0}"/>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8BA48EBC-1127-4348-A3E8-554A190E18BD}"/>
                                            </p:graphicEl>
                                          </p:spTgt>
                                        </p:tgtEl>
                                        <p:attrNameLst>
                                          <p:attrName>style.visibility</p:attrName>
                                        </p:attrNameLst>
                                      </p:cBhvr>
                                      <p:to>
                                        <p:strVal val="visible"/>
                                      </p:to>
                                    </p:set>
                                    <p:animEffect transition="in" filter="fade">
                                      <p:cBhvr>
                                        <p:cTn id="15" dur="1000"/>
                                        <p:tgtEl>
                                          <p:spTgt spid="2">
                                            <p:graphicEl>
                                              <a:dgm id="{8BA48EBC-1127-4348-A3E8-554A190E18BD}"/>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8824670E-D72E-4B28-9A71-2A70879B1BAC}"/>
                                            </p:graphicEl>
                                          </p:spTgt>
                                        </p:tgtEl>
                                        <p:attrNameLst>
                                          <p:attrName>style.visibility</p:attrName>
                                        </p:attrNameLst>
                                      </p:cBhvr>
                                      <p:to>
                                        <p:strVal val="visible"/>
                                      </p:to>
                                    </p:set>
                                    <p:animEffect transition="in" filter="fade">
                                      <p:cBhvr>
                                        <p:cTn id="19" dur="1000"/>
                                        <p:tgtEl>
                                          <p:spTgt spid="2">
                                            <p:graphicEl>
                                              <a:dgm id="{8824670E-D72E-4B28-9A71-2A70879B1BAC}"/>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64FEC514-E209-4DEA-A089-0BD21395DAA2}"/>
                                            </p:graphicEl>
                                          </p:spTgt>
                                        </p:tgtEl>
                                        <p:attrNameLst>
                                          <p:attrName>style.visibility</p:attrName>
                                        </p:attrNameLst>
                                      </p:cBhvr>
                                      <p:to>
                                        <p:strVal val="visible"/>
                                      </p:to>
                                    </p:set>
                                    <p:animEffect transition="in" filter="fade">
                                      <p:cBhvr>
                                        <p:cTn id="23" dur="1000"/>
                                        <p:tgtEl>
                                          <p:spTgt spid="2">
                                            <p:graphicEl>
                                              <a:dgm id="{64FEC514-E209-4DEA-A089-0BD21395DAA2}"/>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D2DD42F0-4BFB-4993-B14B-C7108996C864}"/>
                                            </p:graphicEl>
                                          </p:spTgt>
                                        </p:tgtEl>
                                        <p:attrNameLst>
                                          <p:attrName>style.visibility</p:attrName>
                                        </p:attrNameLst>
                                      </p:cBhvr>
                                      <p:to>
                                        <p:strVal val="visible"/>
                                      </p:to>
                                    </p:set>
                                    <p:animEffect transition="in" filter="fade">
                                      <p:cBhvr>
                                        <p:cTn id="27" dur="1000"/>
                                        <p:tgtEl>
                                          <p:spTgt spid="2">
                                            <p:graphicEl>
                                              <a:dgm id="{D2DD42F0-4BFB-4993-B14B-C7108996C8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eaLnBrk="1" hangingPunct="1"/>
            <a:r>
              <a:rPr lang="zh-TW" altLang="en-US" b="1" dirty="0">
                <a:solidFill>
                  <a:srgbClr val="0000FF"/>
                </a:solidFill>
              </a:rPr>
              <a:t>為什麼要考</a:t>
            </a:r>
            <a:r>
              <a:rPr lang="en-US" altLang="zh-TW" b="1" dirty="0">
                <a:solidFill>
                  <a:srgbClr val="FF0000"/>
                </a:solidFill>
                <a:latin typeface="標楷體"/>
                <a:ea typeface="標楷體"/>
              </a:rPr>
              <a:t>【</a:t>
            </a:r>
            <a:r>
              <a:rPr lang="zh-TW" altLang="en-US" b="1" dirty="0">
                <a:solidFill>
                  <a:srgbClr val="FF0000"/>
                </a:solidFill>
              </a:rPr>
              <a:t>教育會考</a:t>
            </a:r>
            <a:r>
              <a:rPr lang="en-US" altLang="zh-TW" b="1" dirty="0">
                <a:solidFill>
                  <a:srgbClr val="FF0000"/>
                </a:solidFill>
                <a:latin typeface="標楷體"/>
                <a:ea typeface="標楷體"/>
              </a:rPr>
              <a:t>】</a:t>
            </a:r>
            <a:endParaRPr lang="zh-TW" altLang="en-US" b="1" dirty="0">
              <a:solidFill>
                <a:srgbClr val="FF0000"/>
              </a:solidFill>
            </a:endParaRPr>
          </a:p>
        </p:txBody>
      </p:sp>
      <p:sp>
        <p:nvSpPr>
          <p:cNvPr id="6147" name="內容版面配置區 2"/>
          <p:cNvSpPr>
            <a:spLocks noGrp="1"/>
          </p:cNvSpPr>
          <p:nvPr>
            <p:ph idx="1"/>
          </p:nvPr>
        </p:nvSpPr>
        <p:spPr>
          <a:xfrm>
            <a:off x="611560" y="1268760"/>
            <a:ext cx="8074025" cy="4195763"/>
          </a:xfrm>
        </p:spPr>
        <p:txBody>
          <a:bodyPr/>
          <a:lstStyle/>
          <a:p>
            <a:pPr eaLnBrk="1" hangingPunct="1"/>
            <a:r>
              <a:rPr lang="zh-TW" altLang="en-US" b="1" dirty="0">
                <a:solidFill>
                  <a:srgbClr val="FF0000"/>
                </a:solidFill>
                <a:latin typeface="Times New Roman" pitchFamily="18" charset="0"/>
                <a:ea typeface="標楷體" pitchFamily="65" charset="-120"/>
                <a:cs typeface="Times New Roman" pitchFamily="18" charset="0"/>
              </a:rPr>
              <a:t>學生：</a:t>
            </a:r>
            <a:r>
              <a:rPr lang="zh-TW" altLang="zh-TW" b="1" dirty="0">
                <a:latin typeface="Times New Roman" pitchFamily="18" charset="0"/>
                <a:ea typeface="標楷體" pitchFamily="65" charset="-120"/>
                <a:cs typeface="Times New Roman" pitchFamily="18" charset="0"/>
              </a:rPr>
              <a:t>了解</a:t>
            </a:r>
            <a:r>
              <a:rPr lang="zh-TW" altLang="en-US" b="1" dirty="0">
                <a:latin typeface="Times New Roman" pitchFamily="18" charset="0"/>
                <a:ea typeface="標楷體" pitchFamily="65" charset="-120"/>
                <a:cs typeface="Times New Roman" pitchFamily="18" charset="0"/>
              </a:rPr>
              <a:t>自己的學力水準</a:t>
            </a:r>
            <a:r>
              <a:rPr lang="zh-TW" altLang="zh-TW" b="1" dirty="0">
                <a:latin typeface="Times New Roman" pitchFamily="18" charset="0"/>
                <a:ea typeface="標楷體" pitchFamily="65" charset="-120"/>
                <a:cs typeface="Times New Roman" pitchFamily="18" charset="0"/>
              </a:rPr>
              <a:t>，並為下一學習階段作準備。</a:t>
            </a:r>
            <a:endParaRPr lang="en-US" altLang="zh-TW" b="1" dirty="0">
              <a:latin typeface="Times New Roman" pitchFamily="18" charset="0"/>
              <a:ea typeface="標楷體" pitchFamily="65" charset="-120"/>
              <a:cs typeface="Times New Roman" pitchFamily="18" charset="0"/>
            </a:endParaRPr>
          </a:p>
          <a:p>
            <a:pPr eaLnBrk="1" hangingPunct="1"/>
            <a:r>
              <a:rPr lang="zh-TW" altLang="en-US" b="1" dirty="0">
                <a:solidFill>
                  <a:srgbClr val="FF0000"/>
                </a:solidFill>
                <a:latin typeface="Times New Roman" pitchFamily="18" charset="0"/>
                <a:ea typeface="標楷體" pitchFamily="65" charset="-120"/>
                <a:cs typeface="Times New Roman" pitchFamily="18" charset="0"/>
              </a:rPr>
              <a:t>國中：</a:t>
            </a:r>
            <a:r>
              <a:rPr lang="zh-TW" altLang="zh-TW" b="1" dirty="0">
                <a:latin typeface="Times New Roman" pitchFamily="18" charset="0"/>
                <a:ea typeface="標楷體" pitchFamily="65" charset="-120"/>
                <a:cs typeface="Times New Roman" pitchFamily="18" charset="0"/>
              </a:rPr>
              <a:t>參酌教育會考評量結果，輔導學生適性入學 </a:t>
            </a:r>
            <a:r>
              <a:rPr lang="zh-TW" altLang="en-US" b="1" dirty="0">
                <a:latin typeface="Times New Roman" pitchFamily="18" charset="0"/>
                <a:ea typeface="標楷體" pitchFamily="65" charset="-120"/>
                <a:cs typeface="Times New Roman" pitchFamily="18" charset="0"/>
              </a:rPr>
              <a:t>及改進校內教學作為。</a:t>
            </a:r>
            <a:endParaRPr lang="en-US" altLang="zh-TW" b="1" dirty="0">
              <a:latin typeface="Times New Roman" pitchFamily="18" charset="0"/>
              <a:ea typeface="標楷體" pitchFamily="65" charset="-120"/>
              <a:cs typeface="Times New Roman" pitchFamily="18" charset="0"/>
            </a:endParaRPr>
          </a:p>
          <a:p>
            <a:pPr eaLnBrk="1" hangingPunct="1"/>
            <a:r>
              <a:rPr lang="zh-TW" altLang="en-US" b="1" dirty="0">
                <a:solidFill>
                  <a:srgbClr val="FF0000"/>
                </a:solidFill>
                <a:latin typeface="Times New Roman" pitchFamily="18" charset="0"/>
                <a:ea typeface="標楷體" pitchFamily="65" charset="-120"/>
                <a:cs typeface="Times New Roman" pitchFamily="18" charset="0"/>
              </a:rPr>
              <a:t>高中、 職及五專：</a:t>
            </a:r>
            <a:r>
              <a:rPr lang="zh-TW" altLang="en-US" b="1" dirty="0">
                <a:latin typeface="Times New Roman" pitchFamily="18" charset="0"/>
                <a:ea typeface="標楷體" pitchFamily="65" charset="-120"/>
                <a:cs typeface="Times New Roman" pitchFamily="18" charset="0"/>
              </a:rPr>
              <a:t>了解學生學力水準，作為</a:t>
            </a:r>
            <a:r>
              <a:rPr lang="zh-TW" altLang="zh-TW" b="1" dirty="0">
                <a:latin typeface="Times New Roman" pitchFamily="18" charset="0"/>
                <a:ea typeface="標楷體" pitchFamily="65" charset="-120"/>
                <a:cs typeface="Times New Roman" pitchFamily="18" charset="0"/>
              </a:rPr>
              <a:t>新生學習輔導</a:t>
            </a:r>
            <a:r>
              <a:rPr lang="zh-TW" altLang="en-US" b="1" dirty="0">
                <a:latin typeface="Times New Roman" pitchFamily="18" charset="0"/>
                <a:ea typeface="標楷體" pitchFamily="65" charset="-120"/>
                <a:cs typeface="Times New Roman" pitchFamily="18" charset="0"/>
              </a:rPr>
              <a:t>的</a:t>
            </a:r>
            <a:r>
              <a:rPr lang="zh-TW" altLang="zh-TW" b="1" dirty="0">
                <a:latin typeface="Times New Roman" pitchFamily="18" charset="0"/>
                <a:ea typeface="標楷體" pitchFamily="65" charset="-120"/>
                <a:cs typeface="Times New Roman" pitchFamily="18" charset="0"/>
              </a:rPr>
              <a:t>參</a:t>
            </a:r>
            <a:r>
              <a:rPr lang="zh-TW" altLang="en-US" b="1" dirty="0">
                <a:latin typeface="Times New Roman" pitchFamily="18" charset="0"/>
                <a:ea typeface="標楷體" pitchFamily="65" charset="-120"/>
                <a:cs typeface="Times New Roman" pitchFamily="18" charset="0"/>
              </a:rPr>
              <a:t>考依據。國文、英語、數學成績為</a:t>
            </a:r>
            <a:r>
              <a:rPr lang="en-US" altLang="zh-TW" b="1" dirty="0">
                <a:latin typeface="Times New Roman" pitchFamily="18" charset="0"/>
                <a:ea typeface="標楷體" pitchFamily="65" charset="-120"/>
                <a:cs typeface="Times New Roman" pitchFamily="18" charset="0"/>
              </a:rPr>
              <a:t>C</a:t>
            </a:r>
            <a:r>
              <a:rPr lang="zh-TW" altLang="en-US" b="1" dirty="0">
                <a:latin typeface="Times New Roman" pitchFamily="18" charset="0"/>
                <a:ea typeface="標楷體" pitchFamily="65" charset="-120"/>
                <a:cs typeface="Times New Roman" pitchFamily="18" charset="0"/>
              </a:rPr>
              <a:t>的學生將接受補救教學。</a:t>
            </a:r>
            <a:endParaRPr lang="zh-TW" altLang="zh-TW" b="1" dirty="0">
              <a:latin typeface="Times New Roman" pitchFamily="18" charset="0"/>
              <a:ea typeface="標楷體" pitchFamily="65" charset="-120"/>
              <a:cs typeface="Times New Roman" pitchFamily="18" charset="0"/>
            </a:endParaRPr>
          </a:p>
          <a:p>
            <a:pPr eaLnBrk="1" hangingPunct="1"/>
            <a:r>
              <a:rPr lang="zh-TW" altLang="zh-TW" b="1" dirty="0">
                <a:solidFill>
                  <a:srgbClr val="FF0000"/>
                </a:solidFill>
                <a:latin typeface="Times New Roman" pitchFamily="18" charset="0"/>
                <a:ea typeface="標楷體" pitchFamily="65" charset="-120"/>
                <a:cs typeface="Times New Roman" pitchFamily="18" charset="0"/>
              </a:rPr>
              <a:t>教育主管機關</a:t>
            </a:r>
            <a:r>
              <a:rPr lang="zh-TW" altLang="en-US" b="1" dirty="0">
                <a:solidFill>
                  <a:srgbClr val="FF0000"/>
                </a:solidFill>
                <a:latin typeface="Times New Roman" pitchFamily="18" charset="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追蹤及瞭解歷年國中畢業生學力狀況，</a:t>
            </a:r>
            <a:r>
              <a:rPr lang="zh-TW" altLang="zh-TW" b="1" dirty="0">
                <a:latin typeface="Times New Roman" pitchFamily="18" charset="0"/>
                <a:ea typeface="標楷體" pitchFamily="65" charset="-120"/>
                <a:cs typeface="Times New Roman" pitchFamily="18" charset="0"/>
              </a:rPr>
              <a:t>進行適當地補強</a:t>
            </a:r>
            <a:r>
              <a:rPr lang="zh-TW" altLang="en-US" b="1" dirty="0">
                <a:latin typeface="Times New Roman" pitchFamily="18" charset="0"/>
                <a:ea typeface="標楷體" pitchFamily="65" charset="-120"/>
                <a:cs typeface="Times New Roman" pitchFamily="18" charset="0"/>
              </a:rPr>
              <a:t>，</a:t>
            </a:r>
            <a:r>
              <a:rPr lang="zh-TW" altLang="zh-TW" b="1" dirty="0">
                <a:latin typeface="Times New Roman" pitchFamily="18" charset="0"/>
                <a:ea typeface="標楷體" pitchFamily="65" charset="-120"/>
                <a:cs typeface="Times New Roman" pitchFamily="18" charset="0"/>
              </a:rPr>
              <a:t>確保學生學力品質</a:t>
            </a:r>
            <a:r>
              <a:rPr lang="zh-TW" altLang="en-US" b="1" dirty="0">
                <a:latin typeface="Times New Roman" pitchFamily="18" charset="0"/>
                <a:ea typeface="標楷體" pitchFamily="65" charset="-120"/>
                <a:cs typeface="Times New Roman" pitchFamily="18" charset="0"/>
              </a:rPr>
              <a:t> </a:t>
            </a:r>
            <a:r>
              <a:rPr lang="zh-TW" altLang="zh-TW" b="1" dirty="0">
                <a:latin typeface="Times New Roman" pitchFamily="18" charset="0"/>
                <a:ea typeface="標楷體" pitchFamily="65" charset="-120"/>
                <a:cs typeface="Times New Roman" pitchFamily="18" charset="0"/>
              </a:rPr>
              <a:t>。</a:t>
            </a:r>
            <a:endParaRPr lang="en-US" altLang="zh-TW" b="1"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337839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名詞解釋</a:t>
            </a:r>
            <a:r>
              <a:rPr lang="en-US" altLang="zh-TW" dirty="0"/>
              <a:t>-</a:t>
            </a:r>
            <a:r>
              <a:rPr lang="zh-TW" altLang="en-US" dirty="0"/>
              <a:t>會考</a:t>
            </a:r>
          </a:p>
        </p:txBody>
      </p:sp>
      <p:sp>
        <p:nvSpPr>
          <p:cNvPr id="3" name="內容版面配置區 2"/>
          <p:cNvSpPr>
            <a:spLocks noGrp="1"/>
          </p:cNvSpPr>
          <p:nvPr>
            <p:ph idx="1"/>
          </p:nvPr>
        </p:nvSpPr>
        <p:spPr/>
        <p:txBody>
          <a:bodyPr/>
          <a:lstStyle/>
          <a:p>
            <a:r>
              <a:rPr lang="zh-TW" altLang="en-US" b="1" dirty="0"/>
              <a:t>國中教育會考：</a:t>
            </a:r>
            <a:r>
              <a:rPr lang="zh-TW" altLang="en-US" dirty="0"/>
              <a:t>簡稱</a:t>
            </a:r>
            <a:r>
              <a:rPr lang="zh-TW" altLang="en-US" b="1" dirty="0"/>
              <a:t>會考、教育會考</a:t>
            </a:r>
            <a:endParaRPr lang="en-US" altLang="zh-TW" b="1" dirty="0"/>
          </a:p>
          <a:p>
            <a:pPr lvl="1"/>
            <a:r>
              <a:rPr lang="zh-TW" altLang="en-US" dirty="0"/>
              <a:t>目的：評量學生國中階段的學習品質。</a:t>
            </a:r>
            <a:endParaRPr lang="en-US" altLang="zh-TW" dirty="0"/>
          </a:p>
          <a:p>
            <a:pPr lvl="1"/>
            <a:r>
              <a:rPr lang="zh-TW" altLang="en-US" dirty="0"/>
              <a:t>對象：國中應屆畢業生一律參加。</a:t>
            </a:r>
            <a:br>
              <a:rPr lang="en-US" altLang="zh-TW" dirty="0"/>
            </a:br>
            <a:r>
              <a:rPr lang="zh-TW" altLang="en-US" dirty="0"/>
              <a:t>重考生可以自費參加</a:t>
            </a:r>
            <a:endParaRPr lang="en-US" altLang="zh-TW" dirty="0"/>
          </a:p>
          <a:p>
            <a:pPr lvl="1"/>
            <a:r>
              <a:rPr lang="zh-TW" altLang="en-US" dirty="0"/>
              <a:t>用途：檢討教育政策與教學方法。</a:t>
            </a:r>
            <a:br>
              <a:rPr lang="en-US" altLang="zh-TW" dirty="0"/>
            </a:br>
            <a:r>
              <a:rPr lang="zh-TW" altLang="en-US" dirty="0"/>
              <a:t>部分入學管道會採計。</a:t>
            </a:r>
            <a:endParaRPr lang="en-US" altLang="zh-TW" dirty="0"/>
          </a:p>
          <a:p>
            <a:pPr lvl="1"/>
            <a:r>
              <a:rPr lang="zh-TW" altLang="en-US" dirty="0"/>
              <a:t>花蓮主辦學校：花蓮女中</a:t>
            </a:r>
            <a:endParaRPr lang="en-US" altLang="zh-TW" dirty="0"/>
          </a:p>
          <a:p>
            <a:r>
              <a:rPr lang="zh-TW" altLang="en-US" dirty="0"/>
              <a:t>參考資料：</a:t>
            </a:r>
            <a:r>
              <a:rPr lang="en-US" altLang="zh-TW" dirty="0">
                <a:hlinkClick r:id="rId2" action="ppaction://hlinkfile"/>
              </a:rPr>
              <a:t>108</a:t>
            </a:r>
            <a:r>
              <a:rPr lang="zh-TW" altLang="en-US" dirty="0">
                <a:hlinkClick r:id="rId2" action="ppaction://hlinkfile"/>
              </a:rPr>
              <a:t>年國中教育會考問與答</a:t>
            </a:r>
            <a:endParaRPr lang="zh-TW" altLang="en-US"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5</a:t>
            </a:fld>
            <a:endParaRPr lang="zh-TW"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會考摘要</a:t>
            </a:r>
            <a:r>
              <a:rPr lang="en-US" altLang="zh-TW" dirty="0"/>
              <a:t>-1</a:t>
            </a:r>
            <a:endParaRPr lang="zh-TW" altLang="en-US" dirty="0"/>
          </a:p>
        </p:txBody>
      </p:sp>
      <p:sp>
        <p:nvSpPr>
          <p:cNvPr id="3" name="內容版面配置區 2"/>
          <p:cNvSpPr>
            <a:spLocks noGrp="1"/>
          </p:cNvSpPr>
          <p:nvPr>
            <p:ph idx="1"/>
          </p:nvPr>
        </p:nvSpPr>
        <p:spPr/>
        <p:txBody>
          <a:bodyPr/>
          <a:lstStyle/>
          <a:p>
            <a:r>
              <a:rPr lang="en-US" altLang="zh-TW" sz="2800" dirty="0"/>
              <a:t>108</a:t>
            </a:r>
            <a:r>
              <a:rPr lang="zh-TW" altLang="en-US" sz="2800" dirty="0"/>
              <a:t>年國中教育會考於</a:t>
            </a:r>
            <a:r>
              <a:rPr lang="en-US" altLang="zh-TW" sz="2800" dirty="0"/>
              <a:t>5</a:t>
            </a:r>
            <a:r>
              <a:rPr lang="zh-TW" altLang="en-US" sz="2800" dirty="0"/>
              <a:t>月</a:t>
            </a:r>
            <a:r>
              <a:rPr lang="en-US" altLang="zh-TW" sz="2800" dirty="0"/>
              <a:t>18</a:t>
            </a:r>
            <a:r>
              <a:rPr lang="zh-TW" altLang="en-US" sz="2800" dirty="0"/>
              <a:t>日</a:t>
            </a:r>
            <a:r>
              <a:rPr lang="en-US" altLang="zh-TW" sz="2800" dirty="0"/>
              <a:t>(</a:t>
            </a:r>
            <a:r>
              <a:rPr lang="zh-TW" altLang="en-US" sz="2800" dirty="0"/>
              <a:t>星期六</a:t>
            </a:r>
            <a:r>
              <a:rPr lang="en-US" altLang="zh-TW" sz="2800" dirty="0"/>
              <a:t>)</a:t>
            </a:r>
            <a:r>
              <a:rPr lang="zh-TW" altLang="en-US" sz="2800" dirty="0"/>
              <a:t>、</a:t>
            </a:r>
            <a:r>
              <a:rPr lang="en-US" altLang="zh-TW" sz="2800" dirty="0"/>
              <a:t>19</a:t>
            </a:r>
            <a:r>
              <a:rPr lang="zh-TW" altLang="en-US" sz="2800" dirty="0"/>
              <a:t>日</a:t>
            </a:r>
            <a:r>
              <a:rPr lang="en-US" altLang="zh-TW" sz="2800" dirty="0"/>
              <a:t>(</a:t>
            </a:r>
            <a:r>
              <a:rPr lang="zh-TW" altLang="en-US" sz="2800" dirty="0"/>
              <a:t>星期日</a:t>
            </a:r>
            <a:r>
              <a:rPr lang="en-US" altLang="zh-TW" sz="2800" dirty="0"/>
              <a:t>)</a:t>
            </a:r>
            <a:r>
              <a:rPr lang="zh-TW" altLang="en-US" sz="2800" dirty="0"/>
              <a:t>辦理</a:t>
            </a:r>
          </a:p>
          <a:p>
            <a:r>
              <a:rPr lang="zh-TW" altLang="en-US" sz="2800" dirty="0"/>
              <a:t>全國國中</a:t>
            </a:r>
            <a:r>
              <a:rPr lang="zh-TW" altLang="en-US" sz="2800" dirty="0">
                <a:solidFill>
                  <a:srgbClr val="FF0000"/>
                </a:solidFill>
              </a:rPr>
              <a:t>應屆畢業生</a:t>
            </a:r>
            <a:r>
              <a:rPr lang="zh-TW" altLang="en-US" sz="2800" dirty="0"/>
              <a:t>都應該參加國中教育會考，免收報名費。由所就讀學校</a:t>
            </a:r>
            <a:r>
              <a:rPr lang="zh-TW" altLang="en-US" sz="2800" dirty="0">
                <a:solidFill>
                  <a:srgbClr val="FF0000"/>
                </a:solidFill>
              </a:rPr>
              <a:t>集體報名</a:t>
            </a:r>
            <a:r>
              <a:rPr lang="zh-TW" altLang="en-US" sz="2800" dirty="0"/>
              <a:t>。</a:t>
            </a:r>
            <a:endParaRPr lang="en-US" altLang="zh-TW" sz="2800" dirty="0"/>
          </a:p>
          <a:p>
            <a:r>
              <a:rPr lang="zh-TW" altLang="en-US" sz="2800" dirty="0"/>
              <a:t>非應屆國中畢業生參加國中教育會考，收取報名費</a:t>
            </a:r>
            <a:r>
              <a:rPr lang="en-US" altLang="zh-TW" sz="2800" dirty="0"/>
              <a:t>500</a:t>
            </a:r>
            <a:r>
              <a:rPr lang="zh-TW" altLang="en-US" sz="2800" dirty="0"/>
              <a:t>元，採個別報名</a:t>
            </a:r>
            <a:endParaRPr lang="en-US" altLang="zh-TW" sz="2800" dirty="0"/>
          </a:p>
          <a:p>
            <a:pPr lvl="1"/>
            <a:r>
              <a:rPr lang="en-US" altLang="zh-TW" dirty="0"/>
              <a:t>3</a:t>
            </a:r>
            <a:r>
              <a:rPr lang="zh-TW" altLang="en-US" dirty="0"/>
              <a:t>月</a:t>
            </a:r>
            <a:r>
              <a:rPr lang="en-US" altLang="zh-TW" dirty="0"/>
              <a:t>14</a:t>
            </a:r>
            <a:r>
              <a:rPr lang="zh-TW" altLang="en-US" dirty="0"/>
              <a:t>日至</a:t>
            </a:r>
            <a:r>
              <a:rPr lang="en-US" altLang="zh-TW" dirty="0"/>
              <a:t>16</a:t>
            </a:r>
            <a:r>
              <a:rPr lang="zh-TW" altLang="en-US" dirty="0"/>
              <a:t>日至花女辦理報名</a:t>
            </a:r>
            <a:r>
              <a:rPr lang="en-US" altLang="zh-TW" dirty="0"/>
              <a:t>(</a:t>
            </a:r>
            <a:r>
              <a:rPr lang="zh-TW" altLang="en-US" dirty="0"/>
              <a:t>網路登記日期請詳閱簡章</a:t>
            </a:r>
            <a:r>
              <a:rPr lang="en-US" altLang="zh-TW" dirty="0"/>
              <a:t>)</a:t>
            </a:r>
            <a:r>
              <a:rPr lang="zh-TW" altLang="en-US" dirty="0"/>
              <a:t>。去年的會考成績不能用在今年的入學分發。</a:t>
            </a:r>
          </a:p>
          <a:p>
            <a:endParaRPr lang="zh-TW" altLang="en-US"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50</a:t>
            </a:fld>
            <a:endParaRPr lang="zh-TW"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會考摘要</a:t>
            </a:r>
            <a:r>
              <a:rPr lang="en-US" altLang="zh-TW" dirty="0"/>
              <a:t>-2</a:t>
            </a:r>
            <a:endParaRPr lang="zh-TW" altLang="en-US" dirty="0"/>
          </a:p>
        </p:txBody>
      </p:sp>
      <p:sp>
        <p:nvSpPr>
          <p:cNvPr id="3" name="內容版面配置區 2"/>
          <p:cNvSpPr>
            <a:spLocks noGrp="1"/>
          </p:cNvSpPr>
          <p:nvPr>
            <p:ph idx="1"/>
          </p:nvPr>
        </p:nvSpPr>
        <p:spPr/>
        <p:txBody>
          <a:bodyPr/>
          <a:lstStyle/>
          <a:p>
            <a:r>
              <a:rPr lang="zh-TW" altLang="en-US" dirty="0"/>
              <a:t>第一天上午考社會、數學，下午考國文、寫作測驗，第二天上午考自然、英語。</a:t>
            </a:r>
            <a:endParaRPr lang="en-US" altLang="zh-TW" dirty="0"/>
          </a:p>
          <a:p>
            <a:pPr lvl="1"/>
            <a:r>
              <a:rPr lang="zh-TW" altLang="en-US" dirty="0"/>
              <a:t>英語科採</a:t>
            </a:r>
            <a:r>
              <a:rPr lang="en-US" altLang="zh-TW" dirty="0"/>
              <a:t>2</a:t>
            </a:r>
            <a:r>
              <a:rPr lang="zh-TW" altLang="en-US" dirty="0"/>
              <a:t>階段方式進行，先考閱讀</a:t>
            </a:r>
            <a:r>
              <a:rPr lang="en-US" altLang="zh-TW" dirty="0"/>
              <a:t>60</a:t>
            </a:r>
            <a:r>
              <a:rPr lang="zh-TW" altLang="en-US" dirty="0"/>
              <a:t>分鐘、休息</a:t>
            </a:r>
            <a:r>
              <a:rPr lang="en-US" altLang="zh-TW" dirty="0"/>
              <a:t>30</a:t>
            </a:r>
            <a:r>
              <a:rPr lang="zh-TW" altLang="en-US" dirty="0"/>
              <a:t>分鐘、再考聽力</a:t>
            </a:r>
            <a:r>
              <a:rPr lang="en-US" altLang="zh-TW" dirty="0"/>
              <a:t>25</a:t>
            </a:r>
            <a:r>
              <a:rPr lang="zh-TW" altLang="en-US" dirty="0"/>
              <a:t>分鐘。</a:t>
            </a:r>
            <a:endParaRPr lang="en-US" altLang="zh-TW" dirty="0"/>
          </a:p>
          <a:p>
            <a:pPr lvl="1"/>
            <a:r>
              <a:rPr lang="zh-TW" altLang="en-US" dirty="0"/>
              <a:t>每天第一節考試說明時間自</a:t>
            </a:r>
            <a:r>
              <a:rPr lang="en-US" altLang="zh-TW" dirty="0"/>
              <a:t>8:20</a:t>
            </a:r>
            <a:r>
              <a:rPr lang="zh-TW" altLang="en-US" dirty="0"/>
              <a:t>開始，考試科目之間的休息時間為</a:t>
            </a:r>
            <a:r>
              <a:rPr lang="en-US" altLang="zh-TW" dirty="0"/>
              <a:t>40</a:t>
            </a:r>
            <a:r>
              <a:rPr lang="zh-TW" altLang="en-US" dirty="0"/>
              <a:t>分鐘。</a:t>
            </a:r>
          </a:p>
          <a:p>
            <a:r>
              <a:rPr lang="zh-TW" altLang="en-US" dirty="0"/>
              <a:t>教育部表示，試場全面開放使用冷氣，冷氣溫度以設定於攝氏</a:t>
            </a:r>
            <a:r>
              <a:rPr lang="en-US" altLang="zh-TW" dirty="0"/>
              <a:t>26</a:t>
            </a:r>
            <a:r>
              <a:rPr lang="zh-TW" altLang="en-US" dirty="0"/>
              <a:t>至</a:t>
            </a:r>
            <a:r>
              <a:rPr lang="en-US" altLang="zh-TW" dirty="0"/>
              <a:t>28</a:t>
            </a:r>
            <a:r>
              <a:rPr lang="zh-TW" altLang="en-US" dirty="0"/>
              <a:t>度為原則。惟考量學生之個別需求，選擇使用「非冷氣試場」的考生，可於報名時提出申請。</a:t>
            </a:r>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51</a:t>
            </a:fld>
            <a:endParaRPr lang="zh-TW"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會考摘要</a:t>
            </a:r>
            <a:r>
              <a:rPr lang="en-US" altLang="zh-TW" dirty="0"/>
              <a:t>-3</a:t>
            </a:r>
            <a:endParaRPr lang="zh-TW" altLang="en-US" dirty="0"/>
          </a:p>
        </p:txBody>
      </p:sp>
      <p:sp>
        <p:nvSpPr>
          <p:cNvPr id="3" name="內容版面配置區 2"/>
          <p:cNvSpPr>
            <a:spLocks noGrp="1"/>
          </p:cNvSpPr>
          <p:nvPr>
            <p:ph idx="1"/>
          </p:nvPr>
        </p:nvSpPr>
        <p:spPr/>
        <p:txBody>
          <a:bodyPr/>
          <a:lstStyle/>
          <a:p>
            <a:r>
              <a:rPr lang="zh-TW" altLang="en-US" dirty="0"/>
              <a:t>提醒考生應於考前熟悉試場規則，並於參加國中教育會考時，遵守各項試場規定。</a:t>
            </a:r>
            <a:endParaRPr lang="en-US" altLang="zh-TW" dirty="0"/>
          </a:p>
          <a:p>
            <a:r>
              <a:rPr lang="zh-TW" altLang="en-US" dirty="0"/>
              <a:t>所有國中應屆畢業生不論選擇之入學管道是否使用國中教育會考成績，都應該參加當年度國中教育會考。</a:t>
            </a:r>
          </a:p>
          <a:p>
            <a:endParaRPr lang="zh-TW" altLang="en-US"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52</a:t>
            </a:fld>
            <a:endParaRPr lang="zh-TW"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eaLnBrk="1" hangingPunct="1"/>
            <a:r>
              <a:rPr lang="en-US" altLang="zh-TW" b="1" dirty="0">
                <a:solidFill>
                  <a:srgbClr val="FF0000"/>
                </a:solidFill>
                <a:latin typeface="標楷體"/>
                <a:ea typeface="標楷體"/>
              </a:rPr>
              <a:t>【</a:t>
            </a:r>
            <a:r>
              <a:rPr lang="zh-TW" altLang="en-US" b="1" dirty="0">
                <a:solidFill>
                  <a:srgbClr val="FF0000"/>
                </a:solidFill>
              </a:rPr>
              <a:t>教育會考</a:t>
            </a:r>
            <a:r>
              <a:rPr lang="en-US" altLang="zh-TW" b="1" dirty="0">
                <a:solidFill>
                  <a:srgbClr val="FF0000"/>
                </a:solidFill>
                <a:latin typeface="標楷體"/>
                <a:ea typeface="標楷體"/>
              </a:rPr>
              <a:t>】</a:t>
            </a:r>
            <a:r>
              <a:rPr lang="zh-TW" altLang="en-US" b="1" dirty="0">
                <a:solidFill>
                  <a:srgbClr val="0000FF"/>
                </a:solidFill>
              </a:rPr>
              <a:t>何時考</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294049479"/>
              </p:ext>
            </p:extLst>
          </p:nvPr>
        </p:nvGraphicFramePr>
        <p:xfrm>
          <a:off x="468313" y="1268413"/>
          <a:ext cx="8280400" cy="5197477"/>
        </p:xfrm>
        <a:graphic>
          <a:graphicData uri="http://schemas.openxmlformats.org/drawingml/2006/table">
            <a:tbl>
              <a:tblPr/>
              <a:tblGrid>
                <a:gridCol w="2070100">
                  <a:extLst>
                    <a:ext uri="{9D8B030D-6E8A-4147-A177-3AD203B41FA5}">
                      <a16:colId xmlns:a16="http://schemas.microsoft.com/office/drawing/2014/main" val="20000"/>
                    </a:ext>
                  </a:extLst>
                </a:gridCol>
                <a:gridCol w="2070100">
                  <a:extLst>
                    <a:ext uri="{9D8B030D-6E8A-4147-A177-3AD203B41FA5}">
                      <a16:colId xmlns:a16="http://schemas.microsoft.com/office/drawing/2014/main" val="20001"/>
                    </a:ext>
                  </a:extLst>
                </a:gridCol>
                <a:gridCol w="2070100">
                  <a:extLst>
                    <a:ext uri="{9D8B030D-6E8A-4147-A177-3AD203B41FA5}">
                      <a16:colId xmlns:a16="http://schemas.microsoft.com/office/drawing/2014/main" val="20002"/>
                    </a:ext>
                  </a:extLst>
                </a:gridCol>
                <a:gridCol w="20701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Calibri"/>
                          <a:ea typeface="標楷體"/>
                          <a:cs typeface="Times New Roman"/>
                        </a:rPr>
                        <a:t>108</a:t>
                      </a:r>
                      <a:r>
                        <a:rPr lang="zh-TW" altLang="en-US" sz="2400" b="1" kern="100" dirty="0">
                          <a:solidFill>
                            <a:srgbClr val="000000"/>
                          </a:solidFill>
                          <a:latin typeface="Calibri"/>
                          <a:ea typeface="標楷體"/>
                          <a:cs typeface="Times New Roman"/>
                        </a:rPr>
                        <a:t>年</a:t>
                      </a:r>
                      <a:r>
                        <a:rPr lang="en-US" sz="2400" b="1" kern="100" dirty="0">
                          <a:solidFill>
                            <a:srgbClr val="000000"/>
                          </a:solidFill>
                          <a:latin typeface="Calibri"/>
                          <a:ea typeface="標楷體"/>
                          <a:cs typeface="Times New Roman"/>
                        </a:rPr>
                        <a:t>5</a:t>
                      </a:r>
                      <a:r>
                        <a:rPr lang="zh-TW" sz="2400" b="1" kern="100" dirty="0">
                          <a:solidFill>
                            <a:srgbClr val="000000"/>
                          </a:solidFill>
                          <a:latin typeface="Calibri"/>
                          <a:ea typeface="標楷體"/>
                          <a:cs typeface="Times New Roman"/>
                        </a:rPr>
                        <a:t>月</a:t>
                      </a:r>
                      <a:r>
                        <a:rPr lang="en-US" altLang="zh-TW" sz="2400" b="1" kern="100" dirty="0">
                          <a:solidFill>
                            <a:srgbClr val="000000"/>
                          </a:solidFill>
                          <a:latin typeface="Calibri"/>
                          <a:ea typeface="標楷體"/>
                          <a:cs typeface="Times New Roman"/>
                        </a:rPr>
                        <a:t>18</a:t>
                      </a:r>
                      <a:r>
                        <a:rPr lang="zh-TW" sz="2400" b="1" kern="100" dirty="0">
                          <a:solidFill>
                            <a:srgbClr val="000000"/>
                          </a:solidFill>
                          <a:latin typeface="Calibri"/>
                          <a:ea typeface="標楷體"/>
                          <a:cs typeface="Times New Roman"/>
                        </a:rPr>
                        <a:t>日（六）</a:t>
                      </a:r>
                      <a:endParaRPr lang="zh-TW" sz="24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Calibri"/>
                          <a:ea typeface="標楷體"/>
                          <a:cs typeface="Times New Roman"/>
                        </a:rPr>
                        <a:t>108</a:t>
                      </a:r>
                      <a:r>
                        <a:rPr lang="zh-TW" altLang="en-US" sz="2400" b="1" kern="100" dirty="0">
                          <a:solidFill>
                            <a:srgbClr val="000000"/>
                          </a:solidFill>
                          <a:latin typeface="Calibri"/>
                          <a:ea typeface="標楷體"/>
                          <a:cs typeface="Times New Roman"/>
                        </a:rPr>
                        <a:t>年</a:t>
                      </a:r>
                      <a:r>
                        <a:rPr lang="en-US" sz="2400" b="1" kern="100" dirty="0">
                          <a:solidFill>
                            <a:srgbClr val="000000"/>
                          </a:solidFill>
                          <a:latin typeface="Calibri"/>
                          <a:ea typeface="標楷體"/>
                          <a:cs typeface="Times New Roman"/>
                        </a:rPr>
                        <a:t>5</a:t>
                      </a:r>
                      <a:r>
                        <a:rPr lang="zh-TW" sz="2400" b="1" kern="100" dirty="0">
                          <a:solidFill>
                            <a:srgbClr val="000000"/>
                          </a:solidFill>
                          <a:latin typeface="Calibri"/>
                          <a:ea typeface="標楷體"/>
                          <a:cs typeface="Times New Roman"/>
                        </a:rPr>
                        <a:t>月</a:t>
                      </a:r>
                      <a:r>
                        <a:rPr lang="en-US" altLang="zh-TW" sz="2400" b="1" kern="100" dirty="0">
                          <a:solidFill>
                            <a:srgbClr val="000000"/>
                          </a:solidFill>
                          <a:latin typeface="Calibri"/>
                          <a:ea typeface="標楷體"/>
                          <a:cs typeface="Times New Roman"/>
                        </a:rPr>
                        <a:t>19</a:t>
                      </a:r>
                      <a:r>
                        <a:rPr lang="zh-TW" sz="2400" b="1" kern="100" dirty="0">
                          <a:solidFill>
                            <a:srgbClr val="000000"/>
                          </a:solidFill>
                          <a:latin typeface="Calibri"/>
                          <a:ea typeface="標楷體"/>
                          <a:cs typeface="Times New Roman"/>
                        </a:rPr>
                        <a:t>日（日）</a:t>
                      </a:r>
                      <a:endParaRPr lang="zh-TW" sz="24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08:20-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08:30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Calibri"/>
                          <a:ea typeface="標楷體"/>
                          <a:cs typeface="Times New Roman"/>
                        </a:rPr>
                        <a:t>考試說明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08:20-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08:30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Calibri"/>
                          <a:ea typeface="標楷體"/>
                          <a:cs typeface="Times New Roman"/>
                        </a:rPr>
                        <a:t>考試說明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08:30-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09:40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Calibri"/>
                          <a:ea typeface="標楷體"/>
                          <a:cs typeface="Times New Roman"/>
                        </a:rPr>
                        <a:t>社</a:t>
                      </a:r>
                      <a:r>
                        <a:rPr lang="en-US" sz="2400" b="1" kern="100" dirty="0">
                          <a:solidFill>
                            <a:srgbClr val="000000"/>
                          </a:solidFill>
                          <a:latin typeface="Calibri"/>
                          <a:ea typeface="標楷體"/>
                          <a:cs typeface="Times New Roman"/>
                        </a:rPr>
                        <a:t>    </a:t>
                      </a:r>
                      <a:r>
                        <a:rPr lang="zh-TW" sz="2400" b="1" kern="100" dirty="0">
                          <a:solidFill>
                            <a:srgbClr val="000000"/>
                          </a:solidFill>
                          <a:latin typeface="Calibri"/>
                          <a:ea typeface="標楷體"/>
                          <a:cs typeface="Times New Roman"/>
                        </a:rPr>
                        <a:t>會</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08:30-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09:40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Calibri"/>
                          <a:ea typeface="標楷體"/>
                          <a:cs typeface="Times New Roman"/>
                        </a:rPr>
                        <a:t>自</a:t>
                      </a:r>
                      <a:r>
                        <a:rPr lang="en-US" sz="2400" b="1" kern="100" dirty="0">
                          <a:solidFill>
                            <a:srgbClr val="000000"/>
                          </a:solidFill>
                          <a:latin typeface="Calibri"/>
                          <a:ea typeface="標楷體"/>
                          <a:cs typeface="Times New Roman"/>
                        </a:rPr>
                        <a:t>    </a:t>
                      </a:r>
                      <a:r>
                        <a:rPr lang="zh-TW" sz="2400" b="1" kern="100" dirty="0">
                          <a:solidFill>
                            <a:srgbClr val="000000"/>
                          </a:solidFill>
                          <a:latin typeface="Calibri"/>
                          <a:ea typeface="標楷體"/>
                          <a:cs typeface="Times New Roman"/>
                        </a:rPr>
                        <a:t>然</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09:40-</a:t>
                      </a: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10:20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09:40-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10:20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10:20-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10:30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Calibri"/>
                          <a:ea typeface="標楷體"/>
                          <a:cs typeface="Times New Roman"/>
                        </a:rPr>
                        <a:t>考試說明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10:20-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10:30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考試說明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11">
                <a:tc>
                  <a:txBody>
                    <a:bodyPr/>
                    <a:lstStyle/>
                    <a:p>
                      <a:pPr algn="ctr">
                        <a:lnSpc>
                          <a:spcPct val="125000"/>
                        </a:lnSpc>
                      </a:pP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10:30-</a:t>
                      </a: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11:50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Calibri"/>
                          <a:ea typeface="標楷體"/>
                          <a:cs typeface="Times New Roman"/>
                        </a:rPr>
                        <a:t>數</a:t>
                      </a:r>
                      <a:r>
                        <a:rPr lang="en-US" sz="2400" b="1" kern="100" dirty="0">
                          <a:solidFill>
                            <a:srgbClr val="000000"/>
                          </a:solidFill>
                          <a:latin typeface="Calibri"/>
                          <a:ea typeface="標楷體"/>
                          <a:cs typeface="Times New Roman"/>
                        </a:rPr>
                        <a:t>    </a:t>
                      </a:r>
                      <a:r>
                        <a:rPr lang="zh-TW" sz="2400" b="1" kern="100" dirty="0">
                          <a:solidFill>
                            <a:srgbClr val="000000"/>
                          </a:solidFill>
                          <a:latin typeface="Calibri"/>
                          <a:ea typeface="標楷體"/>
                          <a:cs typeface="Times New Roman"/>
                        </a:rPr>
                        <a:t>學</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10:30-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11:30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Calibri"/>
                          <a:ea typeface="標楷體"/>
                          <a:cs typeface="Times New Roman"/>
                        </a:rPr>
                        <a:t>英語（閱讀）</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11:50-</a:t>
                      </a: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13:40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午休</a:t>
                      </a:r>
                      <a:r>
                        <a:rPr lang="en-US" sz="2000" kern="100" dirty="0">
                          <a:solidFill>
                            <a:srgbClr val="000000"/>
                          </a:solidFill>
                          <a:latin typeface="Calibri"/>
                          <a:ea typeface="新細明體"/>
                          <a:cs typeface="Times New Roman"/>
                        </a:rPr>
                        <a:t> </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11:30-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12:00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13:40-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13:50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Calibri"/>
                          <a:ea typeface="標楷體"/>
                          <a:cs typeface="Times New Roman"/>
                        </a:rPr>
                        <a:t>考試說明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12:00-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12:05</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Calibri"/>
                          <a:ea typeface="標楷體"/>
                          <a:cs typeface="Times New Roman"/>
                        </a:rPr>
                        <a:t>考試說明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13:50-</a:t>
                      </a: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15:00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Calibri"/>
                          <a:ea typeface="標楷體"/>
                          <a:cs typeface="Times New Roman"/>
                        </a:rPr>
                        <a:t>國</a:t>
                      </a:r>
                      <a:r>
                        <a:rPr lang="en-US" sz="2400" b="1" kern="100" dirty="0">
                          <a:solidFill>
                            <a:srgbClr val="000000"/>
                          </a:solidFill>
                          <a:latin typeface="Calibri"/>
                          <a:ea typeface="標楷體"/>
                          <a:cs typeface="Times New Roman"/>
                        </a:rPr>
                        <a:t>    </a:t>
                      </a:r>
                      <a:r>
                        <a:rPr lang="zh-TW" sz="2400" b="1" kern="100" dirty="0">
                          <a:solidFill>
                            <a:srgbClr val="000000"/>
                          </a:solidFill>
                          <a:latin typeface="Calibri"/>
                          <a:ea typeface="標楷體"/>
                          <a:cs typeface="Times New Roman"/>
                        </a:rPr>
                        <a:t>文</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12:05-</a:t>
                      </a: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12:30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Calibri"/>
                          <a:ea typeface="標楷體"/>
                          <a:cs typeface="Times New Roman"/>
                        </a:rPr>
                        <a:t>英語（聽力）</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15:00-</a:t>
                      </a: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15:40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25000"/>
                        </a:lnSpc>
                      </a:pP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15:40-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15:50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Calibri"/>
                          <a:ea typeface="標楷體"/>
                          <a:cs typeface="Times New Roman"/>
                        </a:rPr>
                        <a:t>考試說明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endParaRPr lang="en-US" sz="2000" kern="100" dirty="0">
                        <a:solidFill>
                          <a:srgbClr val="000000"/>
                        </a:solidFill>
                        <a:latin typeface="Calibri"/>
                        <a:ea typeface="標楷體"/>
                        <a:cs typeface="Times New Roman"/>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5000"/>
                        </a:lnSpc>
                      </a:pPr>
                      <a:endParaRPr lang="en-US" sz="2000" kern="100" dirty="0">
                        <a:solidFill>
                          <a:srgbClr val="000000"/>
                        </a:solidFill>
                        <a:latin typeface="Calibri"/>
                        <a:ea typeface="標楷體"/>
                        <a:cs typeface="Times New Roman"/>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15:50-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16:40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Calibri"/>
                          <a:ea typeface="標楷體"/>
                          <a:cs typeface="Times New Roman"/>
                        </a:rPr>
                        <a:t>寫作測驗</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endParaRPr lang="en-US" sz="2000" kern="100">
                        <a:solidFill>
                          <a:srgbClr val="000000"/>
                        </a:solidFill>
                        <a:latin typeface="Calibri"/>
                        <a:ea typeface="標楷體"/>
                        <a:cs typeface="Times New Roman"/>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25000"/>
                        </a:lnSpc>
                      </a:pPr>
                      <a:endParaRPr lang="en-US" sz="2000" kern="100" dirty="0">
                        <a:solidFill>
                          <a:srgbClr val="000000"/>
                        </a:solidFill>
                        <a:latin typeface="Calibri"/>
                        <a:ea typeface="標楷體"/>
                        <a:cs typeface="Times New Roman"/>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3445451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en-US" altLang="zh-TW" b="1" dirty="0">
                <a:solidFill>
                  <a:srgbClr val="FF0000"/>
                </a:solidFill>
                <a:latin typeface="標楷體"/>
                <a:ea typeface="標楷體"/>
              </a:rPr>
              <a:t>【</a:t>
            </a:r>
            <a:r>
              <a:rPr lang="zh-TW" altLang="en-US" b="1" dirty="0">
                <a:solidFill>
                  <a:srgbClr val="FF0000"/>
                </a:solidFill>
              </a:rPr>
              <a:t>教育會考</a:t>
            </a:r>
            <a:r>
              <a:rPr lang="en-US" altLang="zh-TW" b="1" dirty="0">
                <a:solidFill>
                  <a:srgbClr val="FF0000"/>
                </a:solidFill>
                <a:latin typeface="標楷體"/>
                <a:ea typeface="標楷體"/>
              </a:rPr>
              <a:t>】</a:t>
            </a:r>
            <a:r>
              <a:rPr lang="zh-TW" altLang="en-US" b="1" dirty="0">
                <a:solidFill>
                  <a:srgbClr val="0000FF"/>
                </a:solidFill>
              </a:rPr>
              <a:t>成績等級標準</a:t>
            </a:r>
          </a:p>
        </p:txBody>
      </p:sp>
      <p:graphicFrame>
        <p:nvGraphicFramePr>
          <p:cNvPr id="5" name="表格 4"/>
          <p:cNvGraphicFramePr>
            <a:graphicFrameLocks noGrp="1"/>
          </p:cNvGraphicFramePr>
          <p:nvPr>
            <p:extLst>
              <p:ext uri="{D42A27DB-BD31-4B8C-83A1-F6EECF244321}">
                <p14:modId xmlns:p14="http://schemas.microsoft.com/office/powerpoint/2010/main" val="987991501"/>
              </p:ext>
            </p:extLst>
          </p:nvPr>
        </p:nvGraphicFramePr>
        <p:xfrm>
          <a:off x="169863" y="1268413"/>
          <a:ext cx="8794750" cy="5277434"/>
        </p:xfrm>
        <a:graphic>
          <a:graphicData uri="http://schemas.openxmlformats.org/drawingml/2006/table">
            <a:tbl>
              <a:tblPr/>
              <a:tblGrid>
                <a:gridCol w="601351">
                  <a:extLst>
                    <a:ext uri="{9D8B030D-6E8A-4147-A177-3AD203B41FA5}">
                      <a16:colId xmlns:a16="http://schemas.microsoft.com/office/drawing/2014/main" val="20000"/>
                    </a:ext>
                  </a:extLst>
                </a:gridCol>
                <a:gridCol w="526182">
                  <a:extLst>
                    <a:ext uri="{9D8B030D-6E8A-4147-A177-3AD203B41FA5}">
                      <a16:colId xmlns:a16="http://schemas.microsoft.com/office/drawing/2014/main" val="20001"/>
                    </a:ext>
                  </a:extLst>
                </a:gridCol>
                <a:gridCol w="2555739">
                  <a:extLst>
                    <a:ext uri="{9D8B030D-6E8A-4147-A177-3AD203B41FA5}">
                      <a16:colId xmlns:a16="http://schemas.microsoft.com/office/drawing/2014/main" val="20002"/>
                    </a:ext>
                  </a:extLst>
                </a:gridCol>
                <a:gridCol w="2555739">
                  <a:extLst>
                    <a:ext uri="{9D8B030D-6E8A-4147-A177-3AD203B41FA5}">
                      <a16:colId xmlns:a16="http://schemas.microsoft.com/office/drawing/2014/main" val="20003"/>
                    </a:ext>
                  </a:extLst>
                </a:gridCol>
                <a:gridCol w="2555739">
                  <a:extLst>
                    <a:ext uri="{9D8B030D-6E8A-4147-A177-3AD203B41FA5}">
                      <a16:colId xmlns:a16="http://schemas.microsoft.com/office/drawing/2014/main" val="20004"/>
                    </a:ext>
                  </a:extLst>
                </a:gridCol>
              </a:tblGrid>
              <a:tr h="365812">
                <a:tc gridSpan="2">
                  <a:txBody>
                    <a:bodyPr/>
                    <a:lstStyle/>
                    <a:p>
                      <a:pPr algn="r">
                        <a:spcAft>
                          <a:spcPts val="0"/>
                        </a:spcAft>
                      </a:pPr>
                      <a:r>
                        <a:rPr lang="en-US" sz="1200" b="1" kern="100" dirty="0">
                          <a:solidFill>
                            <a:srgbClr val="000000"/>
                          </a:solidFill>
                          <a:latin typeface="Times New Roman"/>
                          <a:ea typeface="標楷體"/>
                          <a:cs typeface="Times New Roman"/>
                        </a:rPr>
                        <a:t>          </a:t>
                      </a:r>
                      <a:r>
                        <a:rPr lang="zh-TW" sz="1200" b="1" kern="100" dirty="0">
                          <a:solidFill>
                            <a:srgbClr val="000000"/>
                          </a:solidFill>
                          <a:latin typeface="Times New Roman"/>
                          <a:ea typeface="標楷體"/>
                          <a:cs typeface="Times New Roman"/>
                        </a:rPr>
                        <a:t>等級</a:t>
                      </a:r>
                      <a:endParaRPr lang="zh-TW" sz="1200" kern="100" dirty="0">
                        <a:latin typeface="Calibri"/>
                        <a:ea typeface="新細明體"/>
                        <a:cs typeface="Times New Roman"/>
                      </a:endParaRPr>
                    </a:p>
                    <a:p>
                      <a:pPr algn="just">
                        <a:spcAft>
                          <a:spcPts val="0"/>
                        </a:spcAft>
                      </a:pPr>
                      <a:r>
                        <a:rPr lang="zh-TW" sz="1200" b="1" kern="100" dirty="0">
                          <a:solidFill>
                            <a:srgbClr val="000000"/>
                          </a:solidFill>
                          <a:latin typeface="Times New Roman"/>
                          <a:ea typeface="標楷體"/>
                          <a:cs typeface="Times New Roman"/>
                        </a:rPr>
                        <a:t>考試科目</a:t>
                      </a:r>
                      <a:endParaRPr lang="zh-TW" sz="1200" kern="100" dirty="0">
                        <a:latin typeface="Calibri"/>
                        <a:ea typeface="新細明體"/>
                        <a:cs typeface="Times New Roman"/>
                      </a:endParaRPr>
                    </a:p>
                  </a:txBody>
                  <a:tcPr marL="11724" marR="11724" marT="0" marB="0">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solidFill>
                      <a:srgbClr val="D7B1D0"/>
                    </a:solidFill>
                  </a:tcPr>
                </a:tc>
                <a:tc hMerge="1">
                  <a:txBody>
                    <a:bodyPr/>
                    <a:lstStyle/>
                    <a:p>
                      <a:endParaRPr lang="zh-TW" altLang="en-US"/>
                    </a:p>
                  </a:txBody>
                  <a:tcPr/>
                </a:tc>
                <a:tc>
                  <a:txBody>
                    <a:bodyPr/>
                    <a:lstStyle/>
                    <a:p>
                      <a:pPr algn="ctr">
                        <a:spcAft>
                          <a:spcPts val="0"/>
                        </a:spcAft>
                      </a:pPr>
                      <a:r>
                        <a:rPr lang="zh-TW" sz="2800" b="1" kern="100" dirty="0">
                          <a:solidFill>
                            <a:srgbClr val="FF0000"/>
                          </a:solidFill>
                          <a:latin typeface="Times New Roman"/>
                          <a:ea typeface="標楷體"/>
                          <a:cs typeface="Times New Roman"/>
                        </a:rPr>
                        <a:t>精</a:t>
                      </a:r>
                      <a:r>
                        <a:rPr lang="en-US" sz="2800" b="1" kern="100" dirty="0">
                          <a:solidFill>
                            <a:srgbClr val="FF0000"/>
                          </a:solidFill>
                          <a:latin typeface="Times New Roman"/>
                          <a:ea typeface="標楷體"/>
                          <a:cs typeface="Times New Roman"/>
                        </a:rPr>
                        <a:t>  </a:t>
                      </a:r>
                      <a:r>
                        <a:rPr lang="zh-TW" sz="2800" b="1" kern="100" dirty="0">
                          <a:solidFill>
                            <a:srgbClr val="FF0000"/>
                          </a:solidFill>
                          <a:latin typeface="Times New Roman"/>
                          <a:ea typeface="標楷體"/>
                          <a:cs typeface="Times New Roman"/>
                        </a:rPr>
                        <a:t>熟</a:t>
                      </a:r>
                      <a:endParaRPr lang="zh-TW" sz="2800" kern="100" dirty="0">
                        <a:solidFill>
                          <a:srgbClr val="FF0000"/>
                        </a:solidFill>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800" b="1" kern="100" dirty="0">
                          <a:solidFill>
                            <a:srgbClr val="FF0000"/>
                          </a:solidFill>
                          <a:latin typeface="Times New Roman"/>
                          <a:ea typeface="標楷體"/>
                          <a:cs typeface="Times New Roman"/>
                        </a:rPr>
                        <a:t>基</a:t>
                      </a:r>
                      <a:r>
                        <a:rPr lang="en-US" sz="2800" b="1" kern="100" dirty="0">
                          <a:solidFill>
                            <a:srgbClr val="FF0000"/>
                          </a:solidFill>
                          <a:latin typeface="Times New Roman"/>
                          <a:ea typeface="標楷體"/>
                          <a:cs typeface="Times New Roman"/>
                        </a:rPr>
                        <a:t>  </a:t>
                      </a:r>
                      <a:r>
                        <a:rPr lang="zh-TW" sz="2800" b="1" kern="100" dirty="0">
                          <a:solidFill>
                            <a:srgbClr val="FF0000"/>
                          </a:solidFill>
                          <a:latin typeface="Times New Roman"/>
                          <a:ea typeface="標楷體"/>
                          <a:cs typeface="Times New Roman"/>
                        </a:rPr>
                        <a:t>礎</a:t>
                      </a:r>
                      <a:endParaRPr lang="zh-TW" sz="2800" kern="100" dirty="0">
                        <a:solidFill>
                          <a:srgbClr val="FF0000"/>
                        </a:solidFill>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800" b="1" kern="100" dirty="0">
                          <a:solidFill>
                            <a:srgbClr val="FF0000"/>
                          </a:solidFill>
                          <a:latin typeface="Times New Roman"/>
                          <a:ea typeface="標楷體"/>
                          <a:cs typeface="Times New Roman"/>
                        </a:rPr>
                        <a:t>待加強</a:t>
                      </a:r>
                      <a:endParaRPr lang="zh-TW" sz="2800" kern="100" dirty="0">
                        <a:solidFill>
                          <a:srgbClr val="FF0000"/>
                        </a:solidFill>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extLst>
                  <a:ext uri="{0D108BD9-81ED-4DB2-BD59-A6C34878D82A}">
                    <a16:rowId xmlns:a16="http://schemas.microsoft.com/office/drawing/2014/main" val="10000"/>
                  </a:ext>
                </a:extLst>
              </a:tr>
              <a:tr h="656585">
                <a:tc gridSpan="2">
                  <a:txBody>
                    <a:bodyPr/>
                    <a:lstStyle/>
                    <a:p>
                      <a:pPr algn="ctr">
                        <a:spcAft>
                          <a:spcPts val="0"/>
                        </a:spcAft>
                      </a:pPr>
                      <a:r>
                        <a:rPr lang="zh-TW" sz="1600" b="1" kern="0" dirty="0">
                          <a:solidFill>
                            <a:srgbClr val="000000"/>
                          </a:solidFill>
                          <a:latin typeface="Times New Roman"/>
                          <a:ea typeface="標楷體"/>
                          <a:cs typeface="Times New Roman"/>
                        </a:rPr>
                        <a:t>國　文</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lgn="just">
                        <a:spcAft>
                          <a:spcPts val="0"/>
                        </a:spcAft>
                      </a:pPr>
                      <a:r>
                        <a:rPr lang="zh-TW" sz="1200" kern="100" dirty="0">
                          <a:latin typeface="Times New Roman"/>
                          <a:ea typeface="標楷體"/>
                          <a:cs typeface="Times New Roman"/>
                        </a:rPr>
                        <a:t>能具備與教材相關的語文知識，並能深入的理解文本內容、評鑑文本的內容與形式。</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大致能具備與教材相關的語文知識，並能大致理解文本內容、評鑑文本的內容與形式</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僅能具備部分與教材相關的語文知識，並有限的理解文本內容、評鑑文本的內容與形式</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1"/>
                  </a:ext>
                </a:extLst>
              </a:tr>
              <a:tr h="293748">
                <a:tc rowSpan="3">
                  <a:txBody>
                    <a:bodyPr/>
                    <a:lstStyle/>
                    <a:p>
                      <a:pPr algn="ctr">
                        <a:spcAft>
                          <a:spcPts val="0"/>
                        </a:spcAft>
                      </a:pPr>
                      <a:r>
                        <a:rPr lang="zh-TW" sz="1600" b="1" kern="0" dirty="0">
                          <a:solidFill>
                            <a:srgbClr val="000000"/>
                          </a:solidFill>
                          <a:latin typeface="Times New Roman"/>
                          <a:ea typeface="標楷體"/>
                          <a:cs typeface="Times New Roman"/>
                        </a:rPr>
                        <a:t>英語</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rowSpan="2">
                  <a:txBody>
                    <a:bodyPr/>
                    <a:lstStyle/>
                    <a:p>
                      <a:pPr algn="ctr">
                        <a:spcAft>
                          <a:spcPts val="0"/>
                        </a:spcAft>
                      </a:pPr>
                      <a:r>
                        <a:rPr lang="zh-TW" sz="1600" b="1" kern="0">
                          <a:solidFill>
                            <a:srgbClr val="000000"/>
                          </a:solidFill>
                          <a:latin typeface="Times New Roman"/>
                          <a:ea typeface="標楷體"/>
                          <a:cs typeface="Times New Roman"/>
                        </a:rPr>
                        <a:t>聽力</a:t>
                      </a:r>
                      <a:endParaRPr lang="zh-TW" sz="16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gridSpan="2">
                  <a:txBody>
                    <a:bodyPr/>
                    <a:lstStyle/>
                    <a:p>
                      <a:pPr algn="ctr">
                        <a:spcAft>
                          <a:spcPts val="0"/>
                        </a:spcAft>
                      </a:pPr>
                      <a:r>
                        <a:rPr lang="zh-TW" sz="1200" b="1" kern="100">
                          <a:solidFill>
                            <a:srgbClr val="000000"/>
                          </a:solidFill>
                          <a:latin typeface="Times New Roman"/>
                          <a:ea typeface="標楷體"/>
                          <a:cs typeface="Times New Roman"/>
                        </a:rPr>
                        <a:t>基礎</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200" b="1" kern="100">
                          <a:solidFill>
                            <a:srgbClr val="000000"/>
                          </a:solidFill>
                          <a:latin typeface="Times New Roman"/>
                          <a:ea typeface="標楷體"/>
                          <a:cs typeface="Times New Roman"/>
                        </a:rPr>
                        <a:t>待加強</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2"/>
                  </a:ext>
                </a:extLst>
              </a:tr>
              <a:tr h="686988">
                <a:tc vMerge="1">
                  <a:txBody>
                    <a:bodyPr/>
                    <a:lstStyle/>
                    <a:p>
                      <a:endParaRPr lang="zh-TW" altLang="en-US"/>
                    </a:p>
                  </a:txBody>
                  <a:tcPr/>
                </a:tc>
                <a:tc vMerge="1">
                  <a:txBody>
                    <a:bodyPr/>
                    <a:lstStyle/>
                    <a:p>
                      <a:endParaRPr lang="zh-TW" altLang="en-US"/>
                    </a:p>
                  </a:txBody>
                  <a:tcPr/>
                </a:tc>
                <a:tc gridSpan="2">
                  <a:txBody>
                    <a:bodyPr/>
                    <a:lstStyle/>
                    <a:p>
                      <a:pPr algn="just">
                        <a:spcAft>
                          <a:spcPts val="0"/>
                        </a:spcAft>
                      </a:pPr>
                      <a:r>
                        <a:rPr lang="zh-TW" sz="1200" kern="100" dirty="0">
                          <a:latin typeface="Times New Roman"/>
                          <a:ea typeface="標楷體"/>
                          <a:cs typeface="Times New Roman"/>
                        </a:rPr>
                        <a:t>能聽懂日常生活主題、訊息單純的短篇言談，指出言談的主旨與結論等重要訊息，並從言談中明顯的言語及其他如語調與節奏等線索做出簡易推論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zh-TW" sz="1200" kern="100">
                          <a:latin typeface="Times New Roman"/>
                          <a:ea typeface="標楷體"/>
                          <a:cs typeface="Times New Roman"/>
                        </a:rPr>
                        <a:t>僅能聽懂單句及簡易問答；僅能有限的理解短篇言談</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3"/>
                  </a:ext>
                </a:extLst>
              </a:tr>
              <a:tr h="1512383">
                <a:tc vMerge="1">
                  <a:txBody>
                    <a:bodyPr/>
                    <a:lstStyle/>
                    <a:p>
                      <a:endParaRPr lang="zh-TW" altLang="en-US"/>
                    </a:p>
                  </a:txBody>
                  <a:tcPr/>
                </a:tc>
                <a:tc>
                  <a:txBody>
                    <a:bodyPr/>
                    <a:lstStyle/>
                    <a:p>
                      <a:pPr algn="ctr">
                        <a:spcAft>
                          <a:spcPts val="0"/>
                        </a:spcAft>
                      </a:pPr>
                      <a:r>
                        <a:rPr lang="zh-TW" sz="1600" b="1" kern="0" dirty="0">
                          <a:solidFill>
                            <a:srgbClr val="000000"/>
                          </a:solidFill>
                          <a:latin typeface="Times New Roman"/>
                          <a:ea typeface="標楷體"/>
                          <a:cs typeface="Times New Roman"/>
                        </a:rPr>
                        <a:t>閱讀</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just">
                        <a:spcAft>
                          <a:spcPts val="0"/>
                        </a:spcAft>
                      </a:pPr>
                      <a:r>
                        <a:rPr lang="zh-TW" sz="1200" kern="100" dirty="0">
                          <a:latin typeface="Times New Roman"/>
                          <a:ea typeface="標楷體"/>
                          <a:cs typeface="Times New Roman"/>
                        </a:rPr>
                        <a:t>能整合應用字句及語法結構等多項語言知識；能理解主題較抽象或嚴肅、訊息或情境多元複雜、語句結構長且複雜的文本，並指出各類文本的主旨、結論與作者立場等重要訊息，且能整合文本內容如文本結構、解釋或例子等，做進一步的推論或評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能理解字句基本語意及語法概念；能理解主題具體熟悉或貼近日常生活、訊息或情境略為複雜、語句結構略長的文本，並指出文本主旨、結論與作者立場等重要訊息，且從文本的解釋或例子做出推論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僅能有限地理解字句基本語意；</a:t>
                      </a:r>
                      <a:br>
                        <a:rPr lang="en-US" altLang="zh-TW" sz="1200" kern="100" dirty="0">
                          <a:latin typeface="Times New Roman"/>
                          <a:ea typeface="標楷體"/>
                          <a:cs typeface="Times New Roman"/>
                        </a:rPr>
                      </a:br>
                      <a:r>
                        <a:rPr lang="zh-TW" sz="1200" kern="100" dirty="0">
                          <a:latin typeface="Times New Roman"/>
                          <a:ea typeface="標楷體"/>
                          <a:cs typeface="Times New Roman"/>
                        </a:rPr>
                        <a:t>僅能理解主題貼近日常生活或與</a:t>
                      </a:r>
                      <a:br>
                        <a:rPr lang="en-US" altLang="zh-TW" sz="1200" kern="100" dirty="0">
                          <a:latin typeface="Times New Roman"/>
                          <a:ea typeface="標楷體"/>
                          <a:cs typeface="Times New Roman"/>
                        </a:rPr>
                      </a:br>
                      <a:r>
                        <a:rPr lang="zh-TW" sz="1200" kern="100" dirty="0">
                          <a:latin typeface="Times New Roman"/>
                          <a:ea typeface="標楷體"/>
                          <a:cs typeface="Times New Roman"/>
                        </a:rPr>
                        <a:t>個人相關、訊息或情境單純且明顯、語句結構簡單的文本或語句；僅能指出文本明白陳述的主旨、結論與作者立場等重要訊息；僅能藉文本明顯的線索做出簡易的推論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4"/>
                  </a:ext>
                </a:extLst>
              </a:tr>
              <a:tr h="504128">
                <a:tc gridSpan="2">
                  <a:txBody>
                    <a:bodyPr/>
                    <a:lstStyle/>
                    <a:p>
                      <a:pPr algn="ctr">
                        <a:spcAft>
                          <a:spcPts val="0"/>
                        </a:spcAft>
                      </a:pPr>
                      <a:r>
                        <a:rPr lang="zh-TW" sz="1600" b="1" kern="0" dirty="0">
                          <a:solidFill>
                            <a:srgbClr val="000000"/>
                          </a:solidFill>
                          <a:latin typeface="Times New Roman"/>
                          <a:ea typeface="標楷體"/>
                          <a:cs typeface="Times New Roman"/>
                        </a:rPr>
                        <a:t>數　學</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lgn="just">
                        <a:spcAft>
                          <a:spcPts val="0"/>
                        </a:spcAft>
                      </a:pPr>
                      <a:r>
                        <a:rPr lang="zh-TW" sz="1200" kern="100" dirty="0">
                          <a:solidFill>
                            <a:srgbClr val="000000"/>
                          </a:solidFill>
                          <a:latin typeface="Times New Roman"/>
                          <a:ea typeface="標楷體"/>
                          <a:cs typeface="Times New Roman"/>
                        </a:rPr>
                        <a:t>能作數學概念間的連結，建立恰當的數學方法或模式解題，並能論證。</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a:solidFill>
                            <a:srgbClr val="000000"/>
                          </a:solidFill>
                          <a:latin typeface="Times New Roman"/>
                          <a:ea typeface="標楷體"/>
                          <a:cs typeface="Times New Roman"/>
                        </a:rPr>
                        <a:t>理解基本的數學概念、能操作算則或程序，並應用所學解題。</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solidFill>
                            <a:srgbClr val="000000"/>
                          </a:solidFill>
                          <a:latin typeface="Times New Roman"/>
                          <a:ea typeface="標楷體"/>
                          <a:cs typeface="Times New Roman"/>
                        </a:rPr>
                        <a:t>認識基本的數學概念，僅能操作簡易算則或程序。</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5"/>
                  </a:ext>
                </a:extLst>
              </a:tr>
              <a:tr h="648164">
                <a:tc gridSpan="2">
                  <a:txBody>
                    <a:bodyPr/>
                    <a:lstStyle/>
                    <a:p>
                      <a:pPr algn="ctr">
                        <a:spcAft>
                          <a:spcPts val="0"/>
                        </a:spcAft>
                      </a:pPr>
                      <a:r>
                        <a:rPr lang="zh-TW" sz="1600" b="1" kern="0" dirty="0">
                          <a:solidFill>
                            <a:srgbClr val="000000"/>
                          </a:solidFill>
                          <a:latin typeface="Times New Roman"/>
                          <a:ea typeface="標楷體"/>
                          <a:cs typeface="Times New Roman"/>
                        </a:rPr>
                        <a:t>社　會</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spcAft>
                          <a:spcPts val="0"/>
                        </a:spcAft>
                      </a:pPr>
                      <a:r>
                        <a:rPr lang="zh-TW" sz="1200" kern="100">
                          <a:latin typeface="Times New Roman"/>
                          <a:ea typeface="標楷體"/>
                          <a:cs typeface="Times New Roman"/>
                        </a:rPr>
                        <a:t>能廣泛且深入的認識及了解社會科學習內容，並具有運用多元的社會科知識之能力</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a:latin typeface="Times New Roman"/>
                          <a:ea typeface="標楷體"/>
                          <a:cs typeface="Times New Roman"/>
                        </a:rPr>
                        <a:t>能大致認識及了解社會科學習內容，並具有運用基礎的社會科知識之能力</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a:latin typeface="Times New Roman"/>
                          <a:ea typeface="標楷體"/>
                          <a:cs typeface="Times New Roman"/>
                        </a:rPr>
                        <a:t>能約略的認識及了解社會科學習內容</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6"/>
                  </a:ext>
                </a:extLst>
              </a:tr>
              <a:tr h="548718">
                <a:tc gridSpan="2">
                  <a:txBody>
                    <a:bodyPr/>
                    <a:lstStyle/>
                    <a:p>
                      <a:pPr algn="ctr">
                        <a:spcAft>
                          <a:spcPts val="0"/>
                        </a:spcAft>
                      </a:pPr>
                      <a:r>
                        <a:rPr lang="zh-TW" sz="1600" b="1" kern="0" dirty="0">
                          <a:solidFill>
                            <a:srgbClr val="000000"/>
                          </a:solidFill>
                          <a:latin typeface="Times New Roman"/>
                          <a:ea typeface="標楷體"/>
                          <a:cs typeface="Times New Roman"/>
                        </a:rPr>
                        <a:t>自　然</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spcAft>
                          <a:spcPts val="0"/>
                        </a:spcAft>
                      </a:pPr>
                      <a:r>
                        <a:rPr lang="zh-TW" sz="1200" kern="100" dirty="0">
                          <a:latin typeface="Times New Roman"/>
                          <a:ea typeface="標楷體"/>
                          <a:cs typeface="Times New Roman"/>
                        </a:rPr>
                        <a:t>能融會貫通學習內容，並能運用所培養的能力來解決需要多層次思考的問題</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a:latin typeface="Times New Roman"/>
                          <a:ea typeface="標楷體"/>
                          <a:cs typeface="Times New Roman"/>
                        </a:rPr>
                        <a:t>能知道及理解學習內容，並能運用所培養的能力來解決基本的問題</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dirty="0">
                          <a:latin typeface="Times New Roman"/>
                          <a:ea typeface="標楷體"/>
                          <a:cs typeface="Times New Roman"/>
                        </a:rPr>
                        <a:t>能部分知道及理解學習內容</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291"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Arial" pitchFamily="34" charset="0"/>
                <a:ea typeface="標楷體" pitchFamily="65" charset="-120"/>
              </a:defRPr>
            </a:lvl1pPr>
            <a:lvl2pPr marL="742950" indent="-285750">
              <a:defRPr kumimoji="1">
                <a:solidFill>
                  <a:schemeClr val="tx1"/>
                </a:solidFill>
                <a:latin typeface="Arial" pitchFamily="34" charset="0"/>
                <a:ea typeface="標楷體" pitchFamily="65" charset="-120"/>
              </a:defRPr>
            </a:lvl2pPr>
            <a:lvl3pPr marL="1143000" indent="-228600">
              <a:defRPr kumimoji="1">
                <a:solidFill>
                  <a:schemeClr val="tx1"/>
                </a:solidFill>
                <a:latin typeface="Arial" pitchFamily="34" charset="0"/>
                <a:ea typeface="標楷體" pitchFamily="65" charset="-120"/>
              </a:defRPr>
            </a:lvl3pPr>
            <a:lvl4pPr marL="1600200" indent="-228600">
              <a:defRPr kumimoji="1">
                <a:solidFill>
                  <a:schemeClr val="tx1"/>
                </a:solidFill>
                <a:latin typeface="Arial" pitchFamily="34" charset="0"/>
                <a:ea typeface="標楷體" pitchFamily="65" charset="-120"/>
              </a:defRPr>
            </a:lvl4pPr>
            <a:lvl5pPr marL="2057400" indent="-22860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endParaRPr lang="zh-TW" altLang="zh-TW"/>
          </a:p>
        </p:txBody>
      </p:sp>
    </p:spTree>
    <p:extLst>
      <p:ext uri="{BB962C8B-B14F-4D97-AF65-F5344CB8AC3E}">
        <p14:creationId xmlns:p14="http://schemas.microsoft.com/office/powerpoint/2010/main" val="3974138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編號版面配置區 5"/>
          <p:cNvSpPr>
            <a:spLocks noGrp="1"/>
          </p:cNvSpPr>
          <p:nvPr>
            <p:ph type="sldNum" sz="quarter" idx="12"/>
          </p:nvPr>
        </p:nvSpPr>
        <p:spPr bwMode="auto">
          <a:xfrm>
            <a:off x="6553200" y="6592888"/>
            <a:ext cx="2133600" cy="365125"/>
          </a:xfrm>
          <a:noFill/>
          <a:ln>
            <a:miter lim="800000"/>
            <a:headEnd/>
            <a:tailEnd/>
          </a:ln>
        </p:spPr>
        <p:txBody>
          <a:bodyPr/>
          <a:lstStyle/>
          <a:p>
            <a:fld id="{BB7550DF-53C0-4FE6-A9CE-313D92019634}" type="slidenum">
              <a:rPr lang="zh-TW" altLang="en-US" sz="1400" b="1" smtClean="0">
                <a:solidFill>
                  <a:schemeClr val="tx1"/>
                </a:solidFill>
              </a:rPr>
              <a:pPr/>
              <a:t>55</a:t>
            </a:fld>
            <a:endParaRPr lang="en-US" altLang="zh-TW" b="1">
              <a:solidFill>
                <a:schemeClr val="tx1"/>
              </a:solidFill>
            </a:endParaRPr>
          </a:p>
        </p:txBody>
      </p:sp>
      <p:sp>
        <p:nvSpPr>
          <p:cNvPr id="3" name="文字版面配置區 2"/>
          <p:cNvSpPr>
            <a:spLocks noGrp="1"/>
          </p:cNvSpPr>
          <p:nvPr>
            <p:ph type="body" idx="1"/>
          </p:nvPr>
        </p:nvSpPr>
        <p:spPr>
          <a:xfrm>
            <a:off x="0" y="1557338"/>
            <a:ext cx="9144000" cy="3527425"/>
          </a:xfrm>
        </p:spPr>
        <p:txBody>
          <a:bodyPr rtlCol="0">
            <a:noAutofit/>
          </a:bodyPr>
          <a:lstStyle/>
          <a:p>
            <a:pPr fontAlgn="auto">
              <a:lnSpc>
                <a:spcPct val="150000"/>
              </a:lnSpc>
              <a:spcBef>
                <a:spcPts val="0"/>
              </a:spcBef>
              <a:spcAft>
                <a:spcPts val="0"/>
              </a:spcAft>
              <a:defRPr/>
            </a:pPr>
            <a:r>
              <a:rPr lang="en-US" altLang="zh-TW" sz="15000" b="1" dirty="0">
                <a:solidFill>
                  <a:srgbClr val="000099"/>
                </a:solidFill>
                <a:latin typeface="Times New Roman" pitchFamily="18" charset="0"/>
                <a:ea typeface="標楷體" pitchFamily="65" charset="-120"/>
                <a:cs typeface="Times New Roman" pitchFamily="18" charset="0"/>
              </a:rPr>
              <a:t>Q</a:t>
            </a:r>
            <a:r>
              <a:rPr lang="zh-TW" altLang="en-US" sz="15000" b="1" dirty="0">
                <a:solidFill>
                  <a:srgbClr val="000099"/>
                </a:solidFill>
                <a:latin typeface="Times New Roman" pitchFamily="18" charset="0"/>
                <a:ea typeface="標楷體" pitchFamily="65" charset="-120"/>
                <a:cs typeface="Times New Roman" pitchFamily="18" charset="0"/>
              </a:rPr>
              <a:t>：</a:t>
            </a:r>
            <a:endParaRPr lang="en-US" altLang="zh-TW" sz="15000" b="1" dirty="0">
              <a:solidFill>
                <a:srgbClr val="000099"/>
              </a:solidFill>
              <a:latin typeface="Times New Roman" pitchFamily="18" charset="0"/>
              <a:ea typeface="標楷體" pitchFamily="65" charset="-120"/>
              <a:cs typeface="Times New Roman" pitchFamily="18" charset="0"/>
            </a:endParaRPr>
          </a:p>
          <a:p>
            <a:pPr fontAlgn="auto">
              <a:lnSpc>
                <a:spcPct val="150000"/>
              </a:lnSpc>
              <a:spcBef>
                <a:spcPts val="0"/>
              </a:spcBef>
              <a:spcAft>
                <a:spcPts val="0"/>
              </a:spcAft>
              <a:defRPr/>
            </a:pPr>
            <a:r>
              <a:rPr lang="zh-TW" altLang="zh-TW" sz="4400" b="1" dirty="0">
                <a:solidFill>
                  <a:srgbClr val="000099"/>
                </a:solidFill>
                <a:latin typeface="Times New Roman" pitchFamily="18" charset="0"/>
                <a:ea typeface="標楷體" pitchFamily="65" charset="-120"/>
                <a:cs typeface="Times New Roman" pitchFamily="18" charset="0"/>
              </a:rPr>
              <a:t>對</a:t>
            </a:r>
            <a:r>
              <a:rPr lang="zh-TW" altLang="en-US" sz="4400" b="1" dirty="0">
                <a:solidFill>
                  <a:srgbClr val="000099"/>
                </a:solidFill>
                <a:latin typeface="Times New Roman" pitchFamily="18" charset="0"/>
                <a:ea typeface="標楷體" pitchFamily="65" charset="-120"/>
                <a:cs typeface="Times New Roman" pitchFamily="18" charset="0"/>
              </a:rPr>
              <a:t>國中教育會考重要事項</a:t>
            </a:r>
            <a:r>
              <a:rPr lang="zh-TW" altLang="zh-TW" sz="4400" b="1" dirty="0">
                <a:solidFill>
                  <a:srgbClr val="000099"/>
                </a:solidFill>
                <a:latin typeface="Times New Roman" pitchFamily="18" charset="0"/>
                <a:ea typeface="標楷體" pitchFamily="65" charset="-120"/>
                <a:cs typeface="Times New Roman" pitchFamily="18" charset="0"/>
              </a:rPr>
              <a:t>已瞭解</a:t>
            </a:r>
            <a:r>
              <a:rPr lang="zh-TW" altLang="en-US" sz="4400" b="1" dirty="0">
                <a:solidFill>
                  <a:srgbClr val="000099"/>
                </a:solidFill>
                <a:latin typeface="Times New Roman" pitchFamily="18" charset="0"/>
                <a:ea typeface="標楷體" pitchFamily="65" charset="-120"/>
                <a:cs typeface="Times New Roman" pitchFamily="18" charset="0"/>
              </a:rPr>
              <a:t>？</a:t>
            </a:r>
            <a:endParaRPr lang="en-US" altLang="zh-TW" sz="4400" b="1" dirty="0">
              <a:solidFill>
                <a:srgbClr val="000099"/>
              </a:solidFill>
              <a:latin typeface="Times New Roman" pitchFamily="18" charset="0"/>
              <a:ea typeface="標楷體" pitchFamily="65" charset="-12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五、變更就學區申請</a:t>
            </a:r>
            <a:endParaRPr kumimoji="0" lang="en-US" altLang="zh-TW"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eaLnBrk="1" hangingPunct="1">
              <a:spcBef>
                <a:spcPct val="20000"/>
              </a:spcBef>
              <a:defRPr/>
            </a:pPr>
            <a:r>
              <a:rPr kumimoji="0"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申請日期</a:t>
            </a:r>
            <a:r>
              <a:rPr kumimoji="0" lang="en-US" altLang="zh-TW"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kumimoji="0"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kumimoji="0" lang="en-US" altLang="zh-TW"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29</a:t>
            </a:r>
            <a:r>
              <a:rPr kumimoji="0"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日至</a:t>
            </a:r>
            <a:r>
              <a:rPr kumimoji="0" lang="en-US" altLang="zh-TW"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kumimoji="0"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kumimoji="0" lang="en-US" altLang="zh-TW"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kumimoji="0"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2" y="2132856"/>
            <a:ext cx="9141748" cy="471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808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標題 1"/>
          <p:cNvSpPr>
            <a:spLocks noGrp="1"/>
          </p:cNvSpPr>
          <p:nvPr>
            <p:ph type="title"/>
          </p:nvPr>
        </p:nvSpPr>
        <p:spPr>
          <a:xfrm>
            <a:off x="467544" y="692696"/>
            <a:ext cx="8229600" cy="850900"/>
          </a:xfrm>
        </p:spPr>
        <p:txBody>
          <a:bodyPr/>
          <a:lstStyle/>
          <a:p>
            <a:r>
              <a:rPr lang="zh-TW" altLang="en-US" b="1" dirty="0">
                <a:solidFill>
                  <a:srgbClr val="0000FF"/>
                </a:solidFill>
              </a:rPr>
              <a:t>特殊情形變更學區申請</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512134349"/>
              </p:ext>
            </p:extLst>
          </p:nvPr>
        </p:nvGraphicFramePr>
        <p:xfrm>
          <a:off x="971600" y="1759496"/>
          <a:ext cx="735516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7043" name="投影片編號版面配置區 3"/>
          <p:cNvSpPr>
            <a:spLocks noGrp="1"/>
          </p:cNvSpPr>
          <p:nvPr>
            <p:ph type="sldNum" sz="quarter" idx="12"/>
          </p:nvPr>
        </p:nvSpPr>
        <p:spPr bwMode="auto">
          <a:xfrm>
            <a:off x="6563544" y="6774408"/>
            <a:ext cx="2133600" cy="365125"/>
          </a:xfrm>
          <a:noFill/>
          <a:ln>
            <a:miter lim="800000"/>
            <a:headEnd/>
            <a:tailEnd/>
          </a:ln>
        </p:spPr>
        <p:txBody>
          <a:bodyPr/>
          <a:lstStyle/>
          <a:p>
            <a:fld id="{7021F833-D52D-43DB-96D4-9D3DE191D105}" type="slidenum">
              <a:rPr lang="zh-TW" altLang="en-US" smtClean="0">
                <a:ea typeface="新細明體" charset="-120"/>
              </a:rPr>
              <a:pPr/>
              <a:t>57</a:t>
            </a:fld>
            <a:endParaRPr lang="en-US" altLang="zh-TW">
              <a:ea typeface="新細明體" charset="-120"/>
            </a:endParaRPr>
          </a:p>
        </p:txBody>
      </p:sp>
    </p:spTree>
    <p:extLst>
      <p:ext uri="{BB962C8B-B14F-4D97-AF65-F5344CB8AC3E}">
        <p14:creationId xmlns:p14="http://schemas.microsoft.com/office/powerpoint/2010/main" val="1390689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標題 1"/>
          <p:cNvSpPr>
            <a:spLocks noGrp="1"/>
          </p:cNvSpPr>
          <p:nvPr>
            <p:ph type="title"/>
          </p:nvPr>
        </p:nvSpPr>
        <p:spPr/>
        <p:txBody>
          <a:bodyPr/>
          <a:lstStyle/>
          <a:p>
            <a:r>
              <a:rPr lang="zh-TW" altLang="en-US" b="1" dirty="0">
                <a:solidFill>
                  <a:srgbClr val="0000FF"/>
                </a:solidFill>
              </a:rPr>
              <a:t>變更學區申請程序</a:t>
            </a:r>
          </a:p>
        </p:txBody>
      </p:sp>
      <p:sp>
        <p:nvSpPr>
          <p:cNvPr id="88066" name="投影片編號版面配置區 3"/>
          <p:cNvSpPr>
            <a:spLocks noGrp="1"/>
          </p:cNvSpPr>
          <p:nvPr>
            <p:ph type="sldNum" sz="quarter" idx="12"/>
          </p:nvPr>
        </p:nvSpPr>
        <p:spPr bwMode="auto">
          <a:noFill/>
          <a:ln>
            <a:miter lim="800000"/>
            <a:headEnd/>
            <a:tailEnd/>
          </a:ln>
        </p:spPr>
        <p:txBody>
          <a:bodyPr/>
          <a:lstStyle/>
          <a:p>
            <a:fld id="{7925C688-0D26-45BC-AA47-85D16379554E}" type="slidenum">
              <a:rPr lang="zh-TW" altLang="en-US" smtClean="0">
                <a:ea typeface="新細明體" charset="-120"/>
              </a:rPr>
              <a:pPr/>
              <a:t>58</a:t>
            </a:fld>
            <a:endParaRPr lang="en-US" altLang="zh-TW">
              <a:ea typeface="新細明體" charset="-120"/>
            </a:endParaRPr>
          </a:p>
        </p:txBody>
      </p:sp>
      <p:graphicFrame>
        <p:nvGraphicFramePr>
          <p:cNvPr id="5" name="資料庫圖表 4"/>
          <p:cNvGraphicFramePr/>
          <p:nvPr/>
        </p:nvGraphicFramePr>
        <p:xfrm>
          <a:off x="251520" y="1196752"/>
          <a:ext cx="424847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nvGraphicFramePr>
        <p:xfrm>
          <a:off x="4644008" y="1196752"/>
          <a:ext cx="4248472" cy="54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2819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468306" y="558433"/>
            <a:ext cx="8184909" cy="857251"/>
          </a:xfrm>
        </p:spPr>
        <p:txBody>
          <a:bodyPr>
            <a:noAutofit/>
          </a:bodyPr>
          <a:lstStyle/>
          <a:p>
            <a:r>
              <a:rPr lang="zh-TW" altLang="en-US" sz="4300" dirty="0">
                <a:latin typeface="Times New Roman" panose="02020603050405020304" pitchFamily="18" charset="0"/>
                <a:cs typeface="Times New Roman" panose="02020603050405020304" pitchFamily="18" charset="0"/>
              </a:rPr>
              <a:t>變更就學區</a:t>
            </a:r>
          </a:p>
        </p:txBody>
      </p:sp>
      <p:graphicFrame>
        <p:nvGraphicFramePr>
          <p:cNvPr id="3" name="表格 2"/>
          <p:cNvGraphicFramePr>
            <a:graphicFrameLocks noGrp="1"/>
          </p:cNvGraphicFramePr>
          <p:nvPr>
            <p:extLst>
              <p:ext uri="{D42A27DB-BD31-4B8C-83A1-F6EECF244321}">
                <p14:modId xmlns:p14="http://schemas.microsoft.com/office/powerpoint/2010/main" val="3760169066"/>
              </p:ext>
            </p:extLst>
          </p:nvPr>
        </p:nvGraphicFramePr>
        <p:xfrm>
          <a:off x="586797" y="1700808"/>
          <a:ext cx="8017651" cy="4800533"/>
        </p:xfrm>
        <a:graphic>
          <a:graphicData uri="http://schemas.openxmlformats.org/drawingml/2006/table">
            <a:tbl>
              <a:tblPr/>
              <a:tblGrid>
                <a:gridCol w="3195400">
                  <a:extLst>
                    <a:ext uri="{9D8B030D-6E8A-4147-A177-3AD203B41FA5}">
                      <a16:colId xmlns:a16="http://schemas.microsoft.com/office/drawing/2014/main" val="20000"/>
                    </a:ext>
                  </a:extLst>
                </a:gridCol>
                <a:gridCol w="4822251">
                  <a:extLst>
                    <a:ext uri="{9D8B030D-6E8A-4147-A177-3AD203B41FA5}">
                      <a16:colId xmlns:a16="http://schemas.microsoft.com/office/drawing/2014/main" val="20001"/>
                    </a:ext>
                  </a:extLst>
                </a:gridCol>
              </a:tblGrid>
              <a:tr h="379484">
                <a:tc>
                  <a:txBody>
                    <a:bodyPr/>
                    <a:lstStyle/>
                    <a:p>
                      <a:pPr algn="ctr">
                        <a:spcAft>
                          <a:spcPts val="0"/>
                        </a:spcAft>
                      </a:pPr>
                      <a:r>
                        <a:rPr lang="zh-TW" sz="2100" kern="100" baseline="0" dirty="0">
                          <a:latin typeface="Times New Roman" pitchFamily="18" charset="0"/>
                          <a:ea typeface="標楷體" pitchFamily="65" charset="-120"/>
                          <a:cs typeface="Times New Roman"/>
                        </a:rPr>
                        <a:t>申請原因</a:t>
                      </a:r>
                      <a:endParaRPr lang="zh-TW" sz="1900" kern="100" baseline="0" dirty="0">
                        <a:latin typeface="Times New Roman" pitchFamily="18" charset="0"/>
                        <a:ea typeface="標楷體" pitchFamily="65" charset="-120"/>
                        <a:cs typeface="Times New Roman"/>
                      </a:endParaRPr>
                    </a:p>
                  </a:txBody>
                  <a:tcPr marL="46319" marR="4631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zh-TW" sz="2100" kern="100" baseline="0" dirty="0">
                          <a:latin typeface="Times New Roman" pitchFamily="18" charset="0"/>
                          <a:ea typeface="標楷體" pitchFamily="65" charset="-120"/>
                          <a:cs typeface="Times New Roman"/>
                        </a:rPr>
                        <a:t>應繳證明文件</a:t>
                      </a:r>
                      <a:endParaRPr lang="zh-TW" sz="1900" kern="100" baseline="0" dirty="0">
                        <a:latin typeface="Times New Roman" pitchFamily="18" charset="0"/>
                        <a:ea typeface="標楷體" pitchFamily="65" charset="-120"/>
                        <a:cs typeface="Times New Roman"/>
                      </a:endParaRPr>
                    </a:p>
                  </a:txBody>
                  <a:tcPr marL="46319" marR="463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14148">
                <a:tc>
                  <a:txBody>
                    <a:bodyPr/>
                    <a:lstStyle/>
                    <a:p>
                      <a:pPr algn="just">
                        <a:spcAft>
                          <a:spcPts val="0"/>
                        </a:spcAft>
                      </a:pPr>
                      <a:r>
                        <a:rPr lang="zh-TW" sz="1600" kern="100" baseline="0" dirty="0">
                          <a:latin typeface="Times New Roman" pitchFamily="18" charset="0"/>
                          <a:ea typeface="標楷體" pitchFamily="65" charset="-120"/>
                          <a:cs typeface="Times New Roman"/>
                        </a:rPr>
                        <a:t>學生就讀或畢業國中學籍所在之免試就學區，未設置學生適性選擇的高中職課程群別或產業特殊需求類科者。</a:t>
                      </a:r>
                    </a:p>
                  </a:txBody>
                  <a:tcPr marL="46319" marR="4631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TW" sz="1600" kern="100" baseline="0" dirty="0">
                          <a:latin typeface="Times New Roman" pitchFamily="18" charset="0"/>
                          <a:ea typeface="標楷體" pitchFamily="65" charset="-120"/>
                          <a:cs typeface="Times New Roman"/>
                        </a:rPr>
                        <a:t>無，</a:t>
                      </a:r>
                      <a:r>
                        <a:rPr lang="zh-TW" sz="1600" b="1" u="sng" kern="100" baseline="0" dirty="0">
                          <a:latin typeface="Times New Roman" pitchFamily="18" charset="0"/>
                          <a:ea typeface="標楷體" pitchFamily="65" charset="-120"/>
                          <a:cs typeface="Times New Roman"/>
                        </a:rPr>
                        <a:t>但申請獲核准後，應以所填寫之科別或群別作為第一志願序</a:t>
                      </a:r>
                      <a:endParaRPr lang="zh-TW" sz="1600" kern="100" baseline="0" dirty="0">
                        <a:latin typeface="Times New Roman" pitchFamily="18" charset="0"/>
                        <a:ea typeface="標楷體" pitchFamily="65" charset="-120"/>
                        <a:cs typeface="Times New Roman"/>
                      </a:endParaRPr>
                    </a:p>
                  </a:txBody>
                  <a:tcPr marL="46319" marR="463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1533">
                <a:tc>
                  <a:txBody>
                    <a:bodyPr/>
                    <a:lstStyle/>
                    <a:p>
                      <a:pPr algn="just">
                        <a:spcAft>
                          <a:spcPts val="0"/>
                        </a:spcAft>
                      </a:pPr>
                      <a:r>
                        <a:rPr lang="zh-TW" sz="1600" kern="100" baseline="0" dirty="0">
                          <a:latin typeface="Times New Roman" pitchFamily="18" charset="0"/>
                          <a:ea typeface="標楷體" pitchFamily="65" charset="-120"/>
                          <a:cs typeface="Times New Roman"/>
                        </a:rPr>
                        <a:t>學生因搬家遷徙者</a:t>
                      </a:r>
                    </a:p>
                  </a:txBody>
                  <a:tcPr marL="46319" marR="4631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TW" sz="1600" kern="100" baseline="0" dirty="0">
                          <a:latin typeface="Times New Roman" pitchFamily="18" charset="0"/>
                          <a:ea typeface="標楷體" pitchFamily="65" charset="-120"/>
                          <a:cs typeface="Times New Roman"/>
                        </a:rPr>
                        <a:t>戶口名簿影本、或房屋所有權證明、或租屋證明、或足以證明其搬家遷徙至所申請變更之就學區之居住相關文件。</a:t>
                      </a:r>
                    </a:p>
                  </a:txBody>
                  <a:tcPr marL="46319" marR="463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0611">
                <a:tc>
                  <a:txBody>
                    <a:bodyPr/>
                    <a:lstStyle/>
                    <a:p>
                      <a:pPr algn="just">
                        <a:spcAft>
                          <a:spcPts val="0"/>
                        </a:spcAft>
                      </a:pPr>
                      <a:r>
                        <a:rPr lang="zh-TW" sz="1600" kern="100" baseline="0" dirty="0">
                          <a:latin typeface="Times New Roman" pitchFamily="18" charset="0"/>
                          <a:ea typeface="標楷體" pitchFamily="65" charset="-120"/>
                          <a:cs typeface="Times New Roman"/>
                        </a:rPr>
                        <a:t>學生在國中階段跨區就學，但未遷移戶籍，並計畫返回原戶籍所在地就讀高中職者</a:t>
                      </a:r>
                    </a:p>
                  </a:txBody>
                  <a:tcPr marL="46319" marR="4631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00000"/>
                        </a:lnSpc>
                        <a:spcAft>
                          <a:spcPts val="0"/>
                        </a:spcAft>
                      </a:pPr>
                      <a:r>
                        <a:rPr lang="zh-TW" sz="1600" kern="100" baseline="0" dirty="0">
                          <a:latin typeface="Times New Roman" pitchFamily="18" charset="0"/>
                          <a:ea typeface="標楷體" pitchFamily="65" charset="-120"/>
                          <a:cs typeface="Times New Roman"/>
                        </a:rPr>
                        <a:t>戶口名簿影本</a:t>
                      </a:r>
                    </a:p>
                  </a:txBody>
                  <a:tcPr marL="46319" marR="463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4757">
                <a:tc>
                  <a:txBody>
                    <a:bodyPr/>
                    <a:lstStyle/>
                    <a:p>
                      <a:pPr algn="just">
                        <a:spcAft>
                          <a:spcPts val="0"/>
                        </a:spcAft>
                      </a:pPr>
                      <a:r>
                        <a:rPr lang="zh-TW" sz="1600" kern="100" baseline="0" dirty="0">
                          <a:latin typeface="Times New Roman" pitchFamily="18" charset="0"/>
                          <a:ea typeface="標楷體" pitchFamily="65" charset="-120"/>
                          <a:cs typeface="Times New Roman"/>
                        </a:rPr>
                        <a:t>其他經核定的特殊因素</a:t>
                      </a:r>
                    </a:p>
                    <a:p>
                      <a:pPr marL="360000" indent="-360000" algn="just">
                        <a:lnSpc>
                          <a:spcPct val="100000"/>
                        </a:lnSpc>
                        <a:spcAft>
                          <a:spcPts val="0"/>
                        </a:spcAft>
                      </a:pPr>
                      <a:r>
                        <a:rPr lang="zh-TW" sz="1600" kern="100" baseline="0" dirty="0">
                          <a:latin typeface="Times New Roman" pitchFamily="18" charset="0"/>
                          <a:ea typeface="標楷體" pitchFamily="65" charset="-120"/>
                          <a:cs typeface="Times New Roman"/>
                        </a:rPr>
                        <a:t>一、父母工作地遷徙</a:t>
                      </a:r>
                    </a:p>
                    <a:p>
                      <a:pPr marL="252000" indent="-360000" algn="just">
                        <a:lnSpc>
                          <a:spcPct val="100000"/>
                        </a:lnSpc>
                        <a:spcAft>
                          <a:spcPts val="0"/>
                        </a:spcAft>
                      </a:pPr>
                      <a:r>
                        <a:rPr lang="zh-TW" sz="1600" kern="100" baseline="0" dirty="0">
                          <a:latin typeface="Times New Roman" pitchFamily="18" charset="0"/>
                          <a:ea typeface="標楷體" pitchFamily="65" charset="-120"/>
                          <a:cs typeface="Times New Roman"/>
                        </a:rPr>
                        <a:t>二、依親</a:t>
                      </a:r>
                      <a:r>
                        <a:rPr lang="en-US" sz="1600" kern="100" baseline="0" dirty="0">
                          <a:latin typeface="Times New Roman" pitchFamily="18" charset="0"/>
                          <a:ea typeface="標楷體" pitchFamily="65" charset="-120"/>
                          <a:cs typeface="Times New Roman"/>
                        </a:rPr>
                        <a:t>(</a:t>
                      </a:r>
                      <a:r>
                        <a:rPr lang="zh-TW" sz="1600" kern="100" baseline="0" dirty="0">
                          <a:latin typeface="Times New Roman" pitchFamily="18" charset="0"/>
                          <a:ea typeface="標楷體" pitchFamily="65" charset="-120"/>
                          <a:cs typeface="Times New Roman"/>
                        </a:rPr>
                        <a:t>包括父母離異改依其中另一方、改依二親等之直系親屬、或其他旁系之親屬等</a:t>
                      </a:r>
                      <a:r>
                        <a:rPr lang="en-US" sz="1600" kern="100" baseline="0" dirty="0">
                          <a:latin typeface="Times New Roman" pitchFamily="18" charset="0"/>
                          <a:ea typeface="標楷體" pitchFamily="65" charset="-120"/>
                          <a:cs typeface="Times New Roman"/>
                        </a:rPr>
                        <a:t>)</a:t>
                      </a:r>
                      <a:endParaRPr lang="zh-TW" sz="1600" kern="100" baseline="0" dirty="0">
                        <a:latin typeface="Times New Roman" pitchFamily="18" charset="0"/>
                        <a:ea typeface="標楷體" pitchFamily="65" charset="-120"/>
                        <a:cs typeface="Times New Roman"/>
                      </a:endParaRPr>
                    </a:p>
                    <a:p>
                      <a:pPr marL="360000" indent="-360000" algn="just">
                        <a:lnSpc>
                          <a:spcPct val="100000"/>
                        </a:lnSpc>
                        <a:spcAft>
                          <a:spcPts val="0"/>
                        </a:spcAft>
                      </a:pPr>
                      <a:r>
                        <a:rPr lang="zh-TW" sz="1600" kern="100" baseline="0" dirty="0">
                          <a:latin typeface="Times New Roman" pitchFamily="18" charset="0"/>
                          <a:ea typeface="標楷體" pitchFamily="65" charset="-120"/>
                          <a:cs typeface="Times New Roman"/>
                        </a:rPr>
                        <a:t>三、家庭特殊境遇</a:t>
                      </a:r>
                    </a:p>
                    <a:p>
                      <a:pPr marL="360000" indent="-360000" algn="just">
                        <a:lnSpc>
                          <a:spcPct val="100000"/>
                        </a:lnSpc>
                        <a:spcAft>
                          <a:spcPts val="0"/>
                        </a:spcAft>
                      </a:pPr>
                      <a:r>
                        <a:rPr lang="zh-TW" sz="1600" kern="100" baseline="0" dirty="0">
                          <a:latin typeface="Times New Roman" pitchFamily="18" charset="0"/>
                          <a:ea typeface="標楷體" pitchFamily="65" charset="-120"/>
                          <a:cs typeface="Times New Roman"/>
                        </a:rPr>
                        <a:t>四、其他特殊因素</a:t>
                      </a:r>
                    </a:p>
                  </a:txBody>
                  <a:tcPr marL="46319" marR="4631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08000" indent="-360000" algn="just">
                        <a:lnSpc>
                          <a:spcPct val="100000"/>
                        </a:lnSpc>
                        <a:spcAft>
                          <a:spcPts val="0"/>
                        </a:spcAft>
                      </a:pPr>
                      <a:r>
                        <a:rPr lang="en-US" sz="1600" kern="100" baseline="0" dirty="0">
                          <a:latin typeface="Times New Roman" pitchFamily="18" charset="0"/>
                          <a:ea typeface="標楷體" pitchFamily="65" charset="-120"/>
                          <a:cs typeface="Times New Roman"/>
                        </a:rPr>
                        <a:t>1.</a:t>
                      </a:r>
                      <a:r>
                        <a:rPr lang="zh-TW" sz="1600" kern="100" baseline="0" dirty="0">
                          <a:latin typeface="Times New Roman" pitchFamily="18" charset="0"/>
                          <a:ea typeface="標楷體" pitchFamily="65" charset="-120"/>
                          <a:cs typeface="Times New Roman"/>
                        </a:rPr>
                        <a:t>父親或母親之在職證明，並足以證明其工作地點為所申請變更之就學區</a:t>
                      </a:r>
                      <a:r>
                        <a:rPr lang="en-US" sz="1600" kern="100" baseline="0" dirty="0">
                          <a:latin typeface="Times New Roman" pitchFamily="18" charset="0"/>
                          <a:ea typeface="標楷體" pitchFamily="65" charset="-120"/>
                          <a:cs typeface="Times New Roman"/>
                        </a:rPr>
                        <a:t>(</a:t>
                      </a:r>
                      <a:r>
                        <a:rPr lang="zh-TW" sz="1600" kern="100" baseline="0" dirty="0">
                          <a:latin typeface="Times New Roman" pitchFamily="18" charset="0"/>
                          <a:ea typeface="標楷體" pitchFamily="65" charset="-120"/>
                          <a:cs typeface="Times New Roman"/>
                        </a:rPr>
                        <a:t>第一款</a:t>
                      </a:r>
                      <a:r>
                        <a:rPr lang="en-US" sz="1600" kern="100" baseline="0" dirty="0">
                          <a:latin typeface="Times New Roman" pitchFamily="18" charset="0"/>
                          <a:ea typeface="標楷體" pitchFamily="65" charset="-120"/>
                          <a:cs typeface="Times New Roman"/>
                        </a:rPr>
                        <a:t>)</a:t>
                      </a:r>
                      <a:r>
                        <a:rPr lang="zh-TW" sz="1600" kern="100" baseline="0" dirty="0">
                          <a:latin typeface="Times New Roman" pitchFamily="18" charset="0"/>
                          <a:ea typeface="標楷體" pitchFamily="65" charset="-120"/>
                          <a:cs typeface="Times New Roman"/>
                        </a:rPr>
                        <a:t>。</a:t>
                      </a:r>
                    </a:p>
                    <a:p>
                      <a:pPr marL="72000" indent="-360000" algn="just">
                        <a:lnSpc>
                          <a:spcPct val="100000"/>
                        </a:lnSpc>
                        <a:spcAft>
                          <a:spcPts val="0"/>
                        </a:spcAft>
                      </a:pPr>
                      <a:r>
                        <a:rPr lang="en-US" sz="1600" kern="100" baseline="0" dirty="0">
                          <a:latin typeface="Times New Roman" pitchFamily="18" charset="0"/>
                          <a:ea typeface="標楷體" pitchFamily="65" charset="-120"/>
                          <a:cs typeface="Times New Roman"/>
                        </a:rPr>
                        <a:t>2.</a:t>
                      </a:r>
                      <a:r>
                        <a:rPr lang="zh-TW" sz="1600" kern="100" baseline="0" dirty="0">
                          <a:latin typeface="Times New Roman" pitchFamily="18" charset="0"/>
                          <a:ea typeface="標楷體" pitchFamily="65" charset="-120"/>
                          <a:cs typeface="Times New Roman"/>
                        </a:rPr>
                        <a:t>戶口名簿影本、監護人同意書</a:t>
                      </a:r>
                      <a:r>
                        <a:rPr lang="en-US" sz="1600" kern="100" baseline="0" dirty="0">
                          <a:latin typeface="Times New Roman" pitchFamily="18" charset="0"/>
                          <a:ea typeface="標楷體" pitchFamily="65" charset="-120"/>
                          <a:cs typeface="Times New Roman"/>
                        </a:rPr>
                        <a:t>(</a:t>
                      </a:r>
                      <a:r>
                        <a:rPr lang="zh-TW" sz="1600" kern="100" baseline="0" dirty="0">
                          <a:latin typeface="Times New Roman" pitchFamily="18" charset="0"/>
                          <a:ea typeface="標楷體" pitchFamily="65" charset="-120"/>
                          <a:cs typeface="Times New Roman"/>
                        </a:rPr>
                        <a:t>第二款</a:t>
                      </a:r>
                      <a:r>
                        <a:rPr lang="en-US" sz="1600" kern="100" baseline="0" dirty="0">
                          <a:latin typeface="Times New Roman" pitchFamily="18" charset="0"/>
                          <a:ea typeface="標楷體" pitchFamily="65" charset="-120"/>
                          <a:cs typeface="Times New Roman"/>
                        </a:rPr>
                        <a:t>)</a:t>
                      </a:r>
                      <a:r>
                        <a:rPr lang="zh-TW" sz="1600" kern="100" baseline="0" dirty="0">
                          <a:latin typeface="Times New Roman" pitchFamily="18" charset="0"/>
                          <a:ea typeface="標楷體" pitchFamily="65" charset="-120"/>
                          <a:cs typeface="Times New Roman"/>
                        </a:rPr>
                        <a:t>。</a:t>
                      </a:r>
                    </a:p>
                    <a:p>
                      <a:pPr marL="72000" indent="-360000" algn="just">
                        <a:lnSpc>
                          <a:spcPct val="100000"/>
                        </a:lnSpc>
                        <a:spcAft>
                          <a:spcPts val="0"/>
                        </a:spcAft>
                      </a:pPr>
                      <a:r>
                        <a:rPr lang="en-US" sz="1600" kern="100" baseline="0" dirty="0">
                          <a:latin typeface="Times New Roman" pitchFamily="18" charset="0"/>
                          <a:ea typeface="標楷體" pitchFamily="65" charset="-120"/>
                          <a:cs typeface="Times New Roman"/>
                        </a:rPr>
                        <a:t>3.</a:t>
                      </a:r>
                      <a:r>
                        <a:rPr lang="zh-TW" sz="1600" kern="100" baseline="0" dirty="0">
                          <a:latin typeface="Times New Roman" pitchFamily="18" charset="0"/>
                          <a:ea typeface="標楷體" pitchFamily="65" charset="-120"/>
                          <a:cs typeface="Times New Roman"/>
                        </a:rPr>
                        <a:t>提出相關證明文件</a:t>
                      </a:r>
                      <a:r>
                        <a:rPr lang="en-US" sz="1600" kern="100" baseline="0" dirty="0">
                          <a:latin typeface="Times New Roman" pitchFamily="18" charset="0"/>
                          <a:ea typeface="標楷體" pitchFamily="65" charset="-120"/>
                          <a:cs typeface="Times New Roman"/>
                        </a:rPr>
                        <a:t>(</a:t>
                      </a:r>
                      <a:r>
                        <a:rPr lang="zh-TW" sz="1600" kern="100" baseline="0" dirty="0">
                          <a:latin typeface="Times New Roman" pitchFamily="18" charset="0"/>
                          <a:ea typeface="標楷體" pitchFamily="65" charset="-120"/>
                          <a:cs typeface="Times New Roman"/>
                        </a:rPr>
                        <a:t>第三款、第四款</a:t>
                      </a:r>
                      <a:r>
                        <a:rPr lang="en-US" sz="1600" kern="100" baseline="0" dirty="0">
                          <a:latin typeface="Times New Roman" pitchFamily="18" charset="0"/>
                          <a:ea typeface="標楷體" pitchFamily="65" charset="-120"/>
                          <a:cs typeface="Times New Roman"/>
                        </a:rPr>
                        <a:t>)</a:t>
                      </a:r>
                      <a:endParaRPr lang="zh-TW" sz="1600" kern="100" baseline="0" dirty="0">
                        <a:latin typeface="Times New Roman" pitchFamily="18" charset="0"/>
                        <a:ea typeface="標楷體" pitchFamily="65" charset="-120"/>
                        <a:cs typeface="Times New Roman"/>
                      </a:endParaRPr>
                    </a:p>
                  </a:txBody>
                  <a:tcPr marL="46319" marR="463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415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名詞解釋</a:t>
            </a:r>
            <a:r>
              <a:rPr lang="en-US" altLang="zh-TW" dirty="0"/>
              <a:t>-</a:t>
            </a:r>
            <a:r>
              <a:rPr lang="zh-TW" altLang="en-US" dirty="0"/>
              <a:t>免試入學</a:t>
            </a:r>
          </a:p>
        </p:txBody>
      </p:sp>
      <p:sp>
        <p:nvSpPr>
          <p:cNvPr id="3" name="內容版面配置區 2"/>
          <p:cNvSpPr>
            <a:spLocks noGrp="1"/>
          </p:cNvSpPr>
          <p:nvPr>
            <p:ph idx="1"/>
          </p:nvPr>
        </p:nvSpPr>
        <p:spPr/>
        <p:txBody>
          <a:bodyPr/>
          <a:lstStyle/>
          <a:p>
            <a:r>
              <a:rPr lang="zh-TW" altLang="en-US" dirty="0"/>
              <a:t>免試入學：</a:t>
            </a:r>
            <a:endParaRPr lang="en-US" altLang="zh-TW" dirty="0"/>
          </a:p>
          <a:p>
            <a:pPr lvl="1"/>
            <a:r>
              <a:rPr lang="zh-TW" altLang="en-US" dirty="0"/>
              <a:t>就學區：分成</a:t>
            </a:r>
            <a:r>
              <a:rPr lang="en-US" altLang="zh-TW" dirty="0"/>
              <a:t>15</a:t>
            </a:r>
            <a:r>
              <a:rPr lang="zh-TW" altLang="en-US" dirty="0"/>
              <a:t>個就學區，只能在畢業之國中學籍所在之就學區參加免試入學。</a:t>
            </a:r>
          </a:p>
          <a:p>
            <a:pPr lvl="1"/>
            <a:r>
              <a:rPr lang="zh-TW" altLang="en-US" dirty="0"/>
              <a:t>因戶籍遷徙或其他特殊理由，可於規定期限內申請變更就學區。</a:t>
            </a:r>
            <a:endParaRPr lang="en-US" altLang="zh-TW" dirty="0"/>
          </a:p>
          <a:p>
            <a:pPr lvl="1"/>
            <a:r>
              <a:rPr lang="zh-TW" altLang="en-US" dirty="0"/>
              <a:t>錄取方式：未額滿時全部錄取，超額時依照</a:t>
            </a:r>
            <a:r>
              <a:rPr lang="en-US" altLang="zh-TW" dirty="0"/>
              <a:t>【</a:t>
            </a:r>
            <a:r>
              <a:rPr lang="zh-TW" altLang="en-US" dirty="0"/>
              <a:t>超額比序</a:t>
            </a:r>
            <a:r>
              <a:rPr lang="en-US" altLang="zh-TW" dirty="0"/>
              <a:t>】</a:t>
            </a:r>
            <a:r>
              <a:rPr lang="zh-TW" altLang="en-US" dirty="0"/>
              <a:t>依序錄取。</a:t>
            </a:r>
            <a:endParaRPr lang="en-US" altLang="zh-TW" dirty="0"/>
          </a:p>
          <a:p>
            <a:pPr lvl="1"/>
            <a:r>
              <a:rPr lang="zh-TW" altLang="en-US" dirty="0"/>
              <a:t>花蓮區主委學校：花蓮高農</a:t>
            </a:r>
          </a:p>
          <a:p>
            <a:pPr lvl="1"/>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6</a:t>
            </a:fld>
            <a:endParaRPr lang="zh-TW"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編號版面配置區 5"/>
          <p:cNvSpPr>
            <a:spLocks noGrp="1"/>
          </p:cNvSpPr>
          <p:nvPr>
            <p:ph type="sldNum" sz="quarter" idx="12"/>
          </p:nvPr>
        </p:nvSpPr>
        <p:spPr bwMode="auto">
          <a:xfrm>
            <a:off x="6553200" y="6592888"/>
            <a:ext cx="2133600" cy="365125"/>
          </a:xfrm>
          <a:noFill/>
          <a:ln>
            <a:miter lim="800000"/>
            <a:headEnd/>
            <a:tailEnd/>
          </a:ln>
        </p:spPr>
        <p:txBody>
          <a:bodyPr/>
          <a:lstStyle/>
          <a:p>
            <a:fld id="{BB7550DF-53C0-4FE6-A9CE-313D92019634}" type="slidenum">
              <a:rPr lang="zh-TW" altLang="en-US" sz="1400" b="1" smtClean="0">
                <a:solidFill>
                  <a:schemeClr val="tx1"/>
                </a:solidFill>
              </a:rPr>
              <a:pPr/>
              <a:t>60</a:t>
            </a:fld>
            <a:endParaRPr lang="en-US" altLang="zh-TW" b="1">
              <a:solidFill>
                <a:schemeClr val="tx1"/>
              </a:solidFill>
            </a:endParaRPr>
          </a:p>
        </p:txBody>
      </p:sp>
      <p:sp>
        <p:nvSpPr>
          <p:cNvPr id="3" name="文字版面配置區 2"/>
          <p:cNvSpPr>
            <a:spLocks noGrp="1"/>
          </p:cNvSpPr>
          <p:nvPr>
            <p:ph type="body" idx="1"/>
          </p:nvPr>
        </p:nvSpPr>
        <p:spPr>
          <a:xfrm>
            <a:off x="0" y="3330575"/>
            <a:ext cx="9144000" cy="3527425"/>
          </a:xfrm>
        </p:spPr>
        <p:txBody>
          <a:bodyPr rtlCol="0">
            <a:noAutofit/>
          </a:bodyPr>
          <a:lstStyle/>
          <a:p>
            <a:pPr fontAlgn="auto">
              <a:lnSpc>
                <a:spcPct val="150000"/>
              </a:lnSpc>
              <a:spcBef>
                <a:spcPts val="0"/>
              </a:spcBef>
              <a:spcAft>
                <a:spcPts val="0"/>
              </a:spcAft>
              <a:defRPr/>
            </a:pPr>
            <a:r>
              <a:rPr lang="en-US" altLang="zh-TW" sz="15000" b="1" dirty="0">
                <a:solidFill>
                  <a:srgbClr val="000099"/>
                </a:solidFill>
                <a:latin typeface="Times New Roman" pitchFamily="18" charset="0"/>
                <a:ea typeface="標楷體" pitchFamily="65" charset="-120"/>
                <a:cs typeface="Times New Roman" pitchFamily="18" charset="0"/>
              </a:rPr>
              <a:t>Q</a:t>
            </a:r>
            <a:r>
              <a:rPr lang="zh-TW" altLang="en-US" sz="15000" b="1" dirty="0">
                <a:solidFill>
                  <a:srgbClr val="000099"/>
                </a:solidFill>
                <a:latin typeface="Times New Roman" pitchFamily="18" charset="0"/>
                <a:ea typeface="標楷體" pitchFamily="65" charset="-120"/>
                <a:cs typeface="Times New Roman" pitchFamily="18" charset="0"/>
              </a:rPr>
              <a:t>：</a:t>
            </a:r>
            <a:endParaRPr lang="en-US" altLang="zh-TW" sz="15000" b="1" dirty="0">
              <a:solidFill>
                <a:srgbClr val="000099"/>
              </a:solidFill>
              <a:latin typeface="Times New Roman" pitchFamily="18" charset="0"/>
              <a:ea typeface="標楷體" pitchFamily="65" charset="-120"/>
              <a:cs typeface="Times New Roman" pitchFamily="18" charset="0"/>
            </a:endParaRPr>
          </a:p>
          <a:p>
            <a:pPr fontAlgn="auto">
              <a:lnSpc>
                <a:spcPct val="150000"/>
              </a:lnSpc>
              <a:spcBef>
                <a:spcPts val="0"/>
              </a:spcBef>
              <a:spcAft>
                <a:spcPts val="0"/>
              </a:spcAft>
              <a:defRPr/>
            </a:pPr>
            <a:r>
              <a:rPr lang="zh-TW" altLang="en-US" sz="4400" b="1" dirty="0">
                <a:solidFill>
                  <a:srgbClr val="000099"/>
                </a:solidFill>
                <a:latin typeface="Times New Roman" pitchFamily="18" charset="0"/>
                <a:ea typeface="標楷體" pitchFamily="65" charset="-120"/>
                <a:cs typeface="Times New Roman" pitchFamily="18" charset="0"/>
              </a:rPr>
              <a:t>從花蓮區變更就學區到桃園，成績採計與比序規則是用花蓮區還是桃連區？</a:t>
            </a:r>
            <a:endParaRPr lang="en-US" altLang="zh-TW" sz="4400" b="1" dirty="0">
              <a:solidFill>
                <a:srgbClr val="000099"/>
              </a:solidFill>
              <a:latin typeface="Times New Roman" pitchFamily="18" charset="0"/>
              <a:ea typeface="標楷體" pitchFamily="65" charset="-12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六、花蓮區免試入學主要管道</a:t>
            </a:r>
            <a:endParaRPr kumimoji="0" lang="en-US" altLang="zh-TW"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2" y="2132856"/>
            <a:ext cx="9141748" cy="471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315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108學年度適性入學主要入學路徑-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83295"/>
            <a:ext cx="9144000" cy="649141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a:xfrm>
            <a:off x="323528" y="692696"/>
            <a:ext cx="8642350" cy="792163"/>
          </a:xfrm>
        </p:spPr>
        <p:txBody>
          <a:bodyPr/>
          <a:lstStyle/>
          <a:p>
            <a:r>
              <a:rPr lang="en-US" altLang="zh-TW" b="1">
                <a:solidFill>
                  <a:srgbClr val="0000FF"/>
                </a:solidFill>
                <a:latin typeface="Times New Roman" pitchFamily="18" charset="0"/>
                <a:cs typeface="Times New Roman" pitchFamily="18" charset="0"/>
              </a:rPr>
              <a:t>108</a:t>
            </a:r>
            <a:r>
              <a:rPr lang="zh-TW" altLang="en-US" b="1">
                <a:solidFill>
                  <a:srgbClr val="0000FF"/>
                </a:solidFill>
                <a:latin typeface="Times New Roman" pitchFamily="18" charset="0"/>
                <a:cs typeface="Times New Roman" pitchFamily="18" charset="0"/>
              </a:rPr>
              <a:t>年</a:t>
            </a:r>
            <a:r>
              <a:rPr lang="zh-TW" altLang="en-US" b="1" dirty="0">
                <a:solidFill>
                  <a:srgbClr val="0000FF"/>
                </a:solidFill>
                <a:latin typeface="Times New Roman" pitchFamily="18" charset="0"/>
                <a:cs typeface="Times New Roman" pitchFamily="18" charset="0"/>
              </a:rPr>
              <a:t>花蓮區高中職免試入學管道</a:t>
            </a:r>
          </a:p>
        </p:txBody>
      </p:sp>
      <p:sp>
        <p:nvSpPr>
          <p:cNvPr id="6" name="圓角矩形 5"/>
          <p:cNvSpPr/>
          <p:nvPr/>
        </p:nvSpPr>
        <p:spPr bwMode="auto">
          <a:xfrm>
            <a:off x="754704" y="1681154"/>
            <a:ext cx="3540754" cy="713386"/>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algn="ctr">
              <a:defRPr/>
            </a:pPr>
            <a:r>
              <a:rPr kumimoji="0" lang="zh-TW" altLang="en-US" sz="2800" b="1" dirty="0">
                <a:solidFill>
                  <a:schemeClr val="tx1"/>
                </a:solidFill>
                <a:latin typeface="標楷體" pitchFamily="65" charset="-120"/>
                <a:ea typeface="標楷體" pitchFamily="65" charset="-120"/>
              </a:rPr>
              <a:t>國中教育會考</a:t>
            </a:r>
          </a:p>
        </p:txBody>
      </p:sp>
      <p:sp>
        <p:nvSpPr>
          <p:cNvPr id="7" name="圓角矩形 6"/>
          <p:cNvSpPr/>
          <p:nvPr/>
        </p:nvSpPr>
        <p:spPr bwMode="auto">
          <a:xfrm>
            <a:off x="745982" y="3274736"/>
            <a:ext cx="3540754" cy="1096963"/>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algn="ctr">
              <a:defRPr/>
            </a:pPr>
            <a:r>
              <a:rPr kumimoji="0" lang="zh-TW" altLang="en-US" sz="2800" b="1" dirty="0">
                <a:solidFill>
                  <a:schemeClr val="tx1"/>
                </a:solidFill>
                <a:latin typeface="標楷體" pitchFamily="65" charset="-120"/>
                <a:ea typeface="標楷體" pitchFamily="65" charset="-120"/>
              </a:rPr>
              <a:t>免試入學</a:t>
            </a:r>
            <a:endParaRPr kumimoji="0" lang="en-US" altLang="zh-TW" sz="2800" b="1" dirty="0">
              <a:solidFill>
                <a:schemeClr val="tx1"/>
              </a:solidFill>
              <a:latin typeface="標楷體" pitchFamily="65" charset="-120"/>
              <a:ea typeface="標楷體" pitchFamily="65" charset="-120"/>
            </a:endParaRPr>
          </a:p>
          <a:p>
            <a:pPr algn="ctr">
              <a:defRPr/>
            </a:pPr>
            <a:endParaRPr kumimoji="0" lang="zh-TW" altLang="en-US" sz="2800" b="1" dirty="0">
              <a:solidFill>
                <a:schemeClr val="tx1"/>
              </a:solidFill>
              <a:latin typeface="標楷體" pitchFamily="65" charset="-120"/>
              <a:ea typeface="標楷體" pitchFamily="65" charset="-120"/>
            </a:endParaRPr>
          </a:p>
        </p:txBody>
      </p:sp>
      <p:cxnSp>
        <p:nvCxnSpPr>
          <p:cNvPr id="11" name="直線單箭頭接點 10"/>
          <p:cNvCxnSpPr>
            <a:stCxn id="6" idx="2"/>
            <a:endCxn id="7" idx="0"/>
          </p:cNvCxnSpPr>
          <p:nvPr/>
        </p:nvCxnSpPr>
        <p:spPr bwMode="auto">
          <a:xfrm flipH="1">
            <a:off x="2516359" y="2394540"/>
            <a:ext cx="8722" cy="880196"/>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cxnSp>
        <p:nvCxnSpPr>
          <p:cNvPr id="12" name="直線單箭頭接點 11"/>
          <p:cNvCxnSpPr/>
          <p:nvPr/>
        </p:nvCxnSpPr>
        <p:spPr bwMode="auto">
          <a:xfrm>
            <a:off x="2508422" y="4371698"/>
            <a:ext cx="7937" cy="1015663"/>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sp>
        <p:nvSpPr>
          <p:cNvPr id="62470" name="文字方塊 15"/>
          <p:cNvSpPr txBox="1">
            <a:spLocks noChangeArrowheads="1"/>
          </p:cNvSpPr>
          <p:nvPr/>
        </p:nvSpPr>
        <p:spPr bwMode="auto">
          <a:xfrm>
            <a:off x="170790" y="4464031"/>
            <a:ext cx="3490912" cy="923330"/>
          </a:xfrm>
          <a:prstGeom prst="rect">
            <a:avLst/>
          </a:prstGeom>
          <a:noFill/>
          <a:ln w="9525">
            <a:noFill/>
            <a:miter lim="800000"/>
            <a:headEnd/>
            <a:tailEnd/>
          </a:ln>
        </p:spPr>
        <p:txBody>
          <a:bodyPr>
            <a:spAutoFit/>
          </a:bodyPr>
          <a:lstStyle/>
          <a:p>
            <a:r>
              <a:rPr lang="zh-TW" altLang="en-US" b="1" dirty="0">
                <a:solidFill>
                  <a:srgbClr val="006600"/>
                </a:solidFill>
                <a:latin typeface="Times New Roman" pitchFamily="18" charset="0"/>
                <a:ea typeface="標楷體" pitchFamily="65" charset="-120"/>
                <a:cs typeface="Times New Roman" pitchFamily="18" charset="0"/>
              </a:rPr>
              <a:t>報名：</a:t>
            </a:r>
            <a:r>
              <a:rPr lang="en-US" altLang="zh-TW" b="1" dirty="0">
                <a:solidFill>
                  <a:srgbClr val="006600"/>
                </a:solidFill>
                <a:latin typeface="Times New Roman" pitchFamily="18" charset="0"/>
                <a:ea typeface="標楷體" pitchFamily="65" charset="-120"/>
                <a:cs typeface="Times New Roman" pitchFamily="18" charset="0"/>
              </a:rPr>
              <a:t>108.06.27~28</a:t>
            </a:r>
          </a:p>
          <a:p>
            <a:r>
              <a:rPr lang="zh-TW" altLang="en-US" b="1" dirty="0">
                <a:solidFill>
                  <a:srgbClr val="006600"/>
                </a:solidFill>
                <a:latin typeface="Times New Roman" pitchFamily="18" charset="0"/>
                <a:ea typeface="標楷體" pitchFamily="65" charset="-120"/>
                <a:cs typeface="Times New Roman" pitchFamily="18" charset="0"/>
              </a:rPr>
              <a:t>錄取公告：</a:t>
            </a:r>
            <a:r>
              <a:rPr lang="en-US" altLang="zh-TW" b="1" dirty="0">
                <a:solidFill>
                  <a:srgbClr val="006600"/>
                </a:solidFill>
                <a:latin typeface="Times New Roman" pitchFamily="18" charset="0"/>
                <a:ea typeface="標楷體" pitchFamily="65" charset="-120"/>
                <a:cs typeface="Times New Roman" pitchFamily="18" charset="0"/>
              </a:rPr>
              <a:t>108.07.09</a:t>
            </a:r>
          </a:p>
          <a:p>
            <a:r>
              <a:rPr lang="zh-TW" altLang="en-US" b="1" dirty="0">
                <a:solidFill>
                  <a:srgbClr val="006600"/>
                </a:solidFill>
                <a:latin typeface="Times New Roman" pitchFamily="18" charset="0"/>
                <a:ea typeface="標楷體" pitchFamily="65" charset="-120"/>
                <a:cs typeface="Times New Roman" pitchFamily="18" charset="0"/>
              </a:rPr>
              <a:t>報到：</a:t>
            </a:r>
            <a:r>
              <a:rPr lang="en-US" altLang="zh-TW" b="1" dirty="0">
                <a:solidFill>
                  <a:srgbClr val="006600"/>
                </a:solidFill>
                <a:latin typeface="Times New Roman" pitchFamily="18" charset="0"/>
                <a:ea typeface="標楷體" pitchFamily="65" charset="-120"/>
                <a:cs typeface="Times New Roman" pitchFamily="18" charset="0"/>
              </a:rPr>
              <a:t>108.07.12</a:t>
            </a:r>
          </a:p>
        </p:txBody>
      </p:sp>
      <p:sp>
        <p:nvSpPr>
          <p:cNvPr id="4" name="圓角矩形 3"/>
          <p:cNvSpPr/>
          <p:nvPr/>
        </p:nvSpPr>
        <p:spPr bwMode="auto">
          <a:xfrm>
            <a:off x="5580112" y="2037847"/>
            <a:ext cx="2996042" cy="1297568"/>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kumimoji="0" lang="zh-TW" altLang="en-US" sz="3200" b="1" dirty="0">
                <a:solidFill>
                  <a:srgbClr val="FF0000"/>
                </a:solidFill>
                <a:latin typeface="標楷體" panose="03000509000000000000" pitchFamily="65" charset="-120"/>
                <a:ea typeface="標楷體" panose="03000509000000000000" pitchFamily="65" charset="-120"/>
              </a:rPr>
              <a:t>學習區</a:t>
            </a:r>
            <a:endParaRPr kumimoji="0" lang="en-US" altLang="zh-TW" sz="3200" b="1" dirty="0">
              <a:solidFill>
                <a:srgbClr val="FF0000"/>
              </a:solidFill>
              <a:latin typeface="標楷體" panose="03000509000000000000" pitchFamily="65" charset="-120"/>
              <a:ea typeface="標楷體" panose="03000509000000000000" pitchFamily="65" charset="-120"/>
            </a:endParaRPr>
          </a:p>
          <a:p>
            <a:pPr algn="ctr">
              <a:defRPr/>
            </a:pPr>
            <a:r>
              <a:rPr kumimoji="0" lang="zh-TW" altLang="en-US" sz="3200" b="1" dirty="0">
                <a:solidFill>
                  <a:srgbClr val="FF0000"/>
                </a:solidFill>
                <a:latin typeface="標楷體" panose="03000509000000000000" pitchFamily="65" charset="-120"/>
                <a:ea typeface="標楷體" panose="03000509000000000000" pitchFamily="65" charset="-120"/>
              </a:rPr>
              <a:t>完全免試</a:t>
            </a:r>
          </a:p>
        </p:txBody>
      </p:sp>
      <p:sp>
        <p:nvSpPr>
          <p:cNvPr id="18" name="圓角矩形 17"/>
          <p:cNvSpPr/>
          <p:nvPr/>
        </p:nvSpPr>
        <p:spPr bwMode="auto">
          <a:xfrm>
            <a:off x="812371" y="5417188"/>
            <a:ext cx="3541192" cy="1312820"/>
          </a:xfrm>
          <a:prstGeom prst="roundRect">
            <a:avLst/>
          </a:prstGeom>
          <a:solidFill>
            <a:schemeClr val="accent6">
              <a:lumMod val="40000"/>
              <a:lumOff val="6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algn="ctr">
              <a:defRPr/>
            </a:pPr>
            <a:r>
              <a:rPr kumimoji="0" lang="zh-TW" altLang="en-US" sz="2800" b="1" dirty="0">
                <a:solidFill>
                  <a:schemeClr val="tx1"/>
                </a:solidFill>
                <a:latin typeface="標楷體" pitchFamily="65" charset="-120"/>
                <a:ea typeface="標楷體" pitchFamily="65" charset="-120"/>
              </a:rPr>
              <a:t>各校續招</a:t>
            </a:r>
          </a:p>
        </p:txBody>
      </p:sp>
      <p:sp>
        <p:nvSpPr>
          <p:cNvPr id="62475" name="文字方塊 19"/>
          <p:cNvSpPr txBox="1">
            <a:spLocks noChangeArrowheads="1"/>
          </p:cNvSpPr>
          <p:nvPr/>
        </p:nvSpPr>
        <p:spPr bwMode="auto">
          <a:xfrm>
            <a:off x="827990" y="5865052"/>
            <a:ext cx="3624517" cy="707886"/>
          </a:xfrm>
          <a:prstGeom prst="rect">
            <a:avLst/>
          </a:prstGeom>
          <a:noFill/>
          <a:ln w="9525">
            <a:noFill/>
            <a:miter lim="800000"/>
            <a:headEnd/>
            <a:tailEnd/>
          </a:ln>
        </p:spPr>
        <p:txBody>
          <a:bodyPr wrap="square">
            <a:spAutoFit/>
          </a:bodyPr>
          <a:lstStyle/>
          <a:p>
            <a:r>
              <a:rPr lang="zh-TW" altLang="en-US" sz="2000" b="1" dirty="0">
                <a:solidFill>
                  <a:srgbClr val="FF0000"/>
                </a:solidFill>
                <a:latin typeface="Times New Roman" pitchFamily="18" charset="0"/>
                <a:ea typeface="標楷體" pitchFamily="65" charset="-120"/>
                <a:cs typeface="Times New Roman" pitchFamily="18" charset="0"/>
              </a:rPr>
              <a:t>依各校公告時間辦理報名及分發作業</a:t>
            </a:r>
            <a:r>
              <a:rPr lang="en-US" altLang="zh-TW" sz="2000" b="1" dirty="0">
                <a:solidFill>
                  <a:srgbClr val="FF0000"/>
                </a:solidFill>
                <a:latin typeface="Times New Roman" pitchFamily="18" charset="0"/>
                <a:ea typeface="標楷體" pitchFamily="65" charset="-120"/>
                <a:cs typeface="Times New Roman" pitchFamily="18" charset="0"/>
              </a:rPr>
              <a:t>(108</a:t>
            </a:r>
            <a:r>
              <a:rPr lang="zh-TW" altLang="en-US" sz="2000" b="1" dirty="0">
                <a:solidFill>
                  <a:srgbClr val="FF0000"/>
                </a:solidFill>
                <a:latin typeface="Times New Roman" pitchFamily="18" charset="0"/>
                <a:ea typeface="標楷體" pitchFamily="65" charset="-120"/>
                <a:cs typeface="Times New Roman" pitchFamily="18" charset="0"/>
              </a:rPr>
              <a:t>年</a:t>
            </a:r>
            <a:r>
              <a:rPr lang="en-US" altLang="zh-TW" sz="2000" b="1" dirty="0">
                <a:solidFill>
                  <a:srgbClr val="FF0000"/>
                </a:solidFill>
                <a:latin typeface="Times New Roman" pitchFamily="18" charset="0"/>
                <a:ea typeface="標楷體" pitchFamily="65" charset="-120"/>
                <a:cs typeface="Times New Roman" pitchFamily="18" charset="0"/>
              </a:rPr>
              <a:t>7</a:t>
            </a:r>
            <a:r>
              <a:rPr lang="zh-TW" altLang="en-US" sz="2000" b="1" dirty="0">
                <a:solidFill>
                  <a:srgbClr val="FF0000"/>
                </a:solidFill>
                <a:latin typeface="Times New Roman" pitchFamily="18" charset="0"/>
                <a:ea typeface="標楷體" pitchFamily="65" charset="-120"/>
                <a:cs typeface="Times New Roman" pitchFamily="18" charset="0"/>
              </a:rPr>
              <a:t>月下旬以後</a:t>
            </a:r>
            <a:r>
              <a:rPr lang="en-US" altLang="zh-TW" sz="2000" b="1" dirty="0">
                <a:solidFill>
                  <a:srgbClr val="FF0000"/>
                </a:solidFill>
                <a:latin typeface="Times New Roman" pitchFamily="18" charset="0"/>
                <a:ea typeface="標楷體" pitchFamily="65" charset="-120"/>
                <a:cs typeface="Times New Roman" pitchFamily="18" charset="0"/>
              </a:rPr>
              <a:t>)</a:t>
            </a:r>
          </a:p>
        </p:txBody>
      </p:sp>
      <p:cxnSp>
        <p:nvCxnSpPr>
          <p:cNvPr id="14" name="直線單箭頭接點 13"/>
          <p:cNvCxnSpPr/>
          <p:nvPr/>
        </p:nvCxnSpPr>
        <p:spPr bwMode="auto">
          <a:xfrm>
            <a:off x="2582967" y="2639351"/>
            <a:ext cx="2997145" cy="23408"/>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sp>
        <p:nvSpPr>
          <p:cNvPr id="19" name="文字方塊 15"/>
          <p:cNvSpPr txBox="1">
            <a:spLocks noChangeArrowheads="1"/>
          </p:cNvSpPr>
          <p:nvPr/>
        </p:nvSpPr>
        <p:spPr bwMode="auto">
          <a:xfrm>
            <a:off x="5868144" y="3356036"/>
            <a:ext cx="3490912" cy="923330"/>
          </a:xfrm>
          <a:prstGeom prst="rect">
            <a:avLst/>
          </a:prstGeom>
          <a:noFill/>
          <a:ln w="9525">
            <a:noFill/>
            <a:miter lim="800000"/>
            <a:headEnd/>
            <a:tailEnd/>
          </a:ln>
        </p:spPr>
        <p:txBody>
          <a:bodyPr>
            <a:spAutoFit/>
          </a:bodyPr>
          <a:lstStyle/>
          <a:p>
            <a:r>
              <a:rPr lang="zh-TW" altLang="en-US" b="1" dirty="0">
                <a:solidFill>
                  <a:srgbClr val="006600"/>
                </a:solidFill>
                <a:latin typeface="Times New Roman" pitchFamily="18" charset="0"/>
                <a:ea typeface="標楷體" pitchFamily="65" charset="-120"/>
                <a:cs typeface="Times New Roman" pitchFamily="18" charset="0"/>
              </a:rPr>
              <a:t>報名：</a:t>
            </a:r>
            <a:r>
              <a:rPr lang="en-US" altLang="zh-TW" b="1" dirty="0">
                <a:solidFill>
                  <a:srgbClr val="006600"/>
                </a:solidFill>
                <a:latin typeface="Times New Roman" pitchFamily="18" charset="0"/>
                <a:ea typeface="標楷體" pitchFamily="65" charset="-120"/>
                <a:cs typeface="Times New Roman" pitchFamily="18" charset="0"/>
              </a:rPr>
              <a:t>108.05.07~08</a:t>
            </a:r>
          </a:p>
          <a:p>
            <a:r>
              <a:rPr lang="zh-TW" altLang="en-US" b="1" dirty="0">
                <a:solidFill>
                  <a:srgbClr val="006600"/>
                </a:solidFill>
                <a:latin typeface="Times New Roman" pitchFamily="18" charset="0"/>
                <a:ea typeface="標楷體" pitchFamily="65" charset="-120"/>
                <a:cs typeface="Times New Roman" pitchFamily="18" charset="0"/>
              </a:rPr>
              <a:t>錄取公告：</a:t>
            </a:r>
            <a:r>
              <a:rPr lang="en-US" altLang="zh-TW" b="1" dirty="0">
                <a:solidFill>
                  <a:srgbClr val="006600"/>
                </a:solidFill>
                <a:latin typeface="Times New Roman" pitchFamily="18" charset="0"/>
                <a:ea typeface="標楷體" pitchFamily="65" charset="-120"/>
                <a:cs typeface="Times New Roman" pitchFamily="18" charset="0"/>
              </a:rPr>
              <a:t>108.05.15</a:t>
            </a:r>
          </a:p>
          <a:p>
            <a:r>
              <a:rPr lang="zh-TW" altLang="en-US" b="1" dirty="0">
                <a:solidFill>
                  <a:srgbClr val="006600"/>
                </a:solidFill>
                <a:latin typeface="Times New Roman" pitchFamily="18" charset="0"/>
                <a:ea typeface="標楷體" pitchFamily="65" charset="-120"/>
                <a:cs typeface="Times New Roman" pitchFamily="18" charset="0"/>
              </a:rPr>
              <a:t>報到：</a:t>
            </a:r>
            <a:r>
              <a:rPr lang="en-US" altLang="zh-TW" b="1" dirty="0">
                <a:solidFill>
                  <a:srgbClr val="006600"/>
                </a:solidFill>
                <a:latin typeface="Times New Roman" pitchFamily="18" charset="0"/>
                <a:ea typeface="標楷體" pitchFamily="65" charset="-120"/>
                <a:cs typeface="Times New Roman" pitchFamily="18" charset="0"/>
              </a:rPr>
              <a:t>108.06.14</a:t>
            </a:r>
          </a:p>
        </p:txBody>
      </p:sp>
      <p:sp>
        <p:nvSpPr>
          <p:cNvPr id="25" name="文字方塊 15"/>
          <p:cNvSpPr txBox="1">
            <a:spLocks noChangeArrowheads="1"/>
          </p:cNvSpPr>
          <p:nvPr/>
        </p:nvSpPr>
        <p:spPr bwMode="auto">
          <a:xfrm>
            <a:off x="170790" y="2382486"/>
            <a:ext cx="3490912" cy="923330"/>
          </a:xfrm>
          <a:prstGeom prst="rect">
            <a:avLst/>
          </a:prstGeom>
          <a:noFill/>
          <a:ln w="9525">
            <a:noFill/>
            <a:miter lim="800000"/>
            <a:headEnd/>
            <a:tailEnd/>
          </a:ln>
        </p:spPr>
        <p:txBody>
          <a:bodyPr>
            <a:spAutoFit/>
          </a:bodyPr>
          <a:lstStyle/>
          <a:p>
            <a:r>
              <a:rPr lang="zh-TW" altLang="en-US" b="1" dirty="0">
                <a:solidFill>
                  <a:srgbClr val="006600"/>
                </a:solidFill>
                <a:latin typeface="Times New Roman" pitchFamily="18" charset="0"/>
                <a:ea typeface="標楷體" pitchFamily="65" charset="-120"/>
                <a:cs typeface="Times New Roman" pitchFamily="18" charset="0"/>
              </a:rPr>
              <a:t>報名：</a:t>
            </a:r>
            <a:r>
              <a:rPr lang="en-US" altLang="zh-TW" b="1" dirty="0">
                <a:solidFill>
                  <a:srgbClr val="006600"/>
                </a:solidFill>
                <a:latin typeface="Times New Roman" pitchFamily="18" charset="0"/>
                <a:ea typeface="標楷體" pitchFamily="65" charset="-120"/>
                <a:cs typeface="Times New Roman" pitchFamily="18" charset="0"/>
              </a:rPr>
              <a:t>108.03.14~16</a:t>
            </a:r>
          </a:p>
          <a:p>
            <a:r>
              <a:rPr lang="zh-TW" altLang="en-US" b="1" dirty="0">
                <a:solidFill>
                  <a:srgbClr val="006600"/>
                </a:solidFill>
                <a:latin typeface="Times New Roman" pitchFamily="18" charset="0"/>
                <a:ea typeface="標楷體" pitchFamily="65" charset="-120"/>
                <a:cs typeface="Times New Roman" pitchFamily="18" charset="0"/>
              </a:rPr>
              <a:t>測驗：</a:t>
            </a:r>
            <a:r>
              <a:rPr lang="en-US" altLang="zh-TW" b="1" dirty="0">
                <a:solidFill>
                  <a:srgbClr val="006600"/>
                </a:solidFill>
                <a:latin typeface="Times New Roman" pitchFamily="18" charset="0"/>
                <a:ea typeface="標楷體" pitchFamily="65" charset="-120"/>
                <a:cs typeface="Times New Roman" pitchFamily="18" charset="0"/>
              </a:rPr>
              <a:t>108.05.18~19</a:t>
            </a:r>
          </a:p>
          <a:p>
            <a:r>
              <a:rPr lang="zh-TW" altLang="en-US" b="1" dirty="0">
                <a:solidFill>
                  <a:srgbClr val="006600"/>
                </a:solidFill>
                <a:latin typeface="Times New Roman" pitchFamily="18" charset="0"/>
                <a:ea typeface="標楷體" pitchFamily="65" charset="-120"/>
                <a:cs typeface="Times New Roman" pitchFamily="18" charset="0"/>
              </a:rPr>
              <a:t>成績公告：</a:t>
            </a:r>
            <a:r>
              <a:rPr lang="en-US" altLang="zh-TW" b="1" dirty="0">
                <a:solidFill>
                  <a:srgbClr val="006600"/>
                </a:solidFill>
                <a:latin typeface="Times New Roman" pitchFamily="18" charset="0"/>
                <a:ea typeface="標楷體" pitchFamily="65" charset="-120"/>
                <a:cs typeface="Times New Roman" pitchFamily="18" charset="0"/>
              </a:rPr>
              <a:t>108.06.10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標題 1"/>
          <p:cNvSpPr>
            <a:spLocks noGrp="1"/>
          </p:cNvSpPr>
          <p:nvPr>
            <p:ph type="title"/>
          </p:nvPr>
        </p:nvSpPr>
        <p:spPr/>
        <p:txBody>
          <a:bodyPr/>
          <a:lstStyle/>
          <a:p>
            <a:pPr eaLnBrk="1" hangingPunct="1"/>
            <a:r>
              <a:rPr kumimoji="0" lang="zh-TW" altLang="en-US" b="1" dirty="0">
                <a:solidFill>
                  <a:srgbClr val="FF0000"/>
                </a:solidFill>
                <a:effectLst>
                  <a:outerShdw blurRad="38100" dist="38100" dir="2700000" algn="tl">
                    <a:srgbClr val="000000">
                      <a:alpha val="43137"/>
                    </a:srgbClr>
                  </a:outerShdw>
                </a:effectLst>
              </a:rPr>
              <a:t>花蓮區適性入學管道</a:t>
            </a:r>
          </a:p>
        </p:txBody>
      </p:sp>
      <p:sp>
        <p:nvSpPr>
          <p:cNvPr id="4" name="內容版面配置區 3"/>
          <p:cNvSpPr>
            <a:spLocks noGrp="1"/>
          </p:cNvSpPr>
          <p:nvPr>
            <p:ph idx="1"/>
          </p:nvPr>
        </p:nvSpPr>
        <p:spPr>
          <a:xfrm>
            <a:off x="250825" y="1600200"/>
            <a:ext cx="8713788" cy="5257800"/>
          </a:xfrm>
          <a:ln>
            <a:solidFill>
              <a:srgbClr val="FF0000"/>
            </a:solidFill>
          </a:ln>
        </p:spPr>
        <p:txBody>
          <a:bodyPr>
            <a:normAutofit/>
          </a:bodyPr>
          <a:lstStyle/>
          <a:p>
            <a:pPr eaLnBrk="1" hangingPunct="1">
              <a:buFontTx/>
              <a:buBlip>
                <a:blip r:embed="rId3"/>
              </a:buBlip>
              <a:defRPr/>
            </a:pPr>
            <a:r>
              <a:rPr kumimoji="0" lang="zh-TW" altLang="en-US" sz="2800" b="1" dirty="0">
                <a:solidFill>
                  <a:srgbClr val="0000FF"/>
                </a:solidFill>
                <a:effectLst>
                  <a:outerShdw blurRad="38100" dist="38100" dir="2700000" algn="tl">
                    <a:srgbClr val="C0C0C0"/>
                  </a:outerShdw>
                </a:effectLst>
              </a:rPr>
              <a:t>花蓮區免試入學高級中等學校</a:t>
            </a:r>
            <a:r>
              <a:rPr kumimoji="0" lang="en-US" altLang="zh-TW" sz="2400" b="1" dirty="0">
                <a:solidFill>
                  <a:srgbClr val="FF0000"/>
                </a:solidFill>
              </a:rPr>
              <a:t>(</a:t>
            </a:r>
            <a:r>
              <a:rPr kumimoji="0" lang="zh-TW" altLang="en-US" sz="2400" b="1" dirty="0">
                <a:solidFill>
                  <a:srgbClr val="FF0000"/>
                </a:solidFill>
              </a:rPr>
              <a:t>承辦：國立花蓮高農</a:t>
            </a:r>
            <a:r>
              <a:rPr kumimoji="0" lang="en-US" altLang="zh-TW" sz="2400" b="1" dirty="0">
                <a:solidFill>
                  <a:srgbClr val="FF0000"/>
                </a:solidFill>
              </a:rPr>
              <a:t>)</a:t>
            </a:r>
          </a:p>
          <a:p>
            <a:pPr eaLnBrk="1" hangingPunct="1">
              <a:buBlip>
                <a:blip r:embed="rId3"/>
              </a:buBlip>
              <a:defRPr/>
            </a:pPr>
            <a:r>
              <a:rPr kumimoji="0" lang="zh-TW" altLang="en-US" sz="2400" b="1" dirty="0">
                <a:solidFill>
                  <a:srgbClr val="0000FF"/>
                </a:solidFill>
                <a:effectLst>
                  <a:outerShdw blurRad="38100" dist="38100" dir="2700000" algn="tl">
                    <a:srgbClr val="C0C0C0"/>
                  </a:outerShdw>
                </a:effectLst>
              </a:rPr>
              <a:t>五專優先免試入學、五專聯合免試</a:t>
            </a:r>
            <a:r>
              <a:rPr kumimoji="0" lang="en-US" altLang="zh-TW" sz="2000" b="1" dirty="0">
                <a:solidFill>
                  <a:srgbClr val="FF0000"/>
                </a:solidFill>
              </a:rPr>
              <a:t>(</a:t>
            </a:r>
            <a:r>
              <a:rPr kumimoji="0" lang="zh-TW" altLang="en-US" sz="2000" b="1" dirty="0">
                <a:solidFill>
                  <a:srgbClr val="FF0000"/>
                </a:solidFill>
              </a:rPr>
              <a:t>承辦：技專院校招策總會</a:t>
            </a:r>
            <a:r>
              <a:rPr kumimoji="0" lang="en-US" altLang="zh-TW" sz="2000" b="1" dirty="0">
                <a:solidFill>
                  <a:srgbClr val="FF0000"/>
                </a:solidFill>
              </a:rPr>
              <a:t>)</a:t>
            </a:r>
          </a:p>
          <a:p>
            <a:pPr eaLnBrk="1" hangingPunct="1">
              <a:buBlip>
                <a:blip r:embed="rId3"/>
              </a:buBlip>
              <a:defRPr/>
            </a:pPr>
            <a:r>
              <a:rPr kumimoji="0" lang="zh-TW" altLang="en-US" sz="2800" b="1" dirty="0">
                <a:solidFill>
                  <a:srgbClr val="0000FF"/>
                </a:solidFill>
                <a:effectLst>
                  <a:outerShdw blurRad="38100" dist="38100" dir="2700000" algn="tl">
                    <a:srgbClr val="C0C0C0"/>
                  </a:outerShdw>
                </a:effectLst>
              </a:rPr>
              <a:t>國中技藝技能優良學生甄審入學</a:t>
            </a:r>
            <a:r>
              <a:rPr kumimoji="0" lang="en-US" altLang="zh-TW" sz="2400" b="1" dirty="0">
                <a:solidFill>
                  <a:srgbClr val="FF0000"/>
                </a:solidFill>
              </a:rPr>
              <a:t>(</a:t>
            </a:r>
            <a:r>
              <a:rPr kumimoji="0" lang="zh-TW" altLang="en-US" sz="2400" b="1" dirty="0">
                <a:solidFill>
                  <a:srgbClr val="FF0000"/>
                </a:solidFill>
              </a:rPr>
              <a:t>承辦：國立花蓮高農</a:t>
            </a:r>
            <a:r>
              <a:rPr kumimoji="0" lang="en-US" altLang="zh-TW" sz="2400" b="1" dirty="0">
                <a:solidFill>
                  <a:srgbClr val="FF0000"/>
                </a:solidFill>
              </a:rPr>
              <a:t>)</a:t>
            </a:r>
          </a:p>
          <a:p>
            <a:pPr eaLnBrk="1" hangingPunct="1">
              <a:buFontTx/>
              <a:buBlip>
                <a:blip r:embed="rId3"/>
              </a:buBlip>
              <a:defRPr/>
            </a:pPr>
            <a:r>
              <a:rPr kumimoji="0" lang="zh-TW" altLang="en-US" sz="2800" b="1" dirty="0">
                <a:solidFill>
                  <a:srgbClr val="0000FF"/>
                </a:solidFill>
                <a:effectLst>
                  <a:outerShdw blurRad="38100" dist="38100" dir="2700000" algn="tl">
                    <a:srgbClr val="C0C0C0"/>
                  </a:outerShdw>
                </a:effectLst>
              </a:rPr>
              <a:t>特色招生藝才班甄選入學</a:t>
            </a:r>
            <a:r>
              <a:rPr kumimoji="0" lang="en-US" altLang="zh-TW" sz="2400" b="1" dirty="0">
                <a:solidFill>
                  <a:srgbClr val="FF0000"/>
                </a:solidFill>
              </a:rPr>
              <a:t>(</a:t>
            </a:r>
            <a:r>
              <a:rPr kumimoji="0" lang="zh-TW" altLang="en-US" sz="2400" b="1" dirty="0">
                <a:solidFill>
                  <a:srgbClr val="FF0000"/>
                </a:solidFill>
              </a:rPr>
              <a:t>承辦：花蓮高中、花蓮女中</a:t>
            </a:r>
            <a:r>
              <a:rPr kumimoji="0" lang="en-US" altLang="zh-TW" sz="2400" b="1" dirty="0">
                <a:solidFill>
                  <a:srgbClr val="FF0000"/>
                </a:solidFill>
              </a:rPr>
              <a:t>)</a:t>
            </a:r>
          </a:p>
          <a:p>
            <a:pPr eaLnBrk="1" hangingPunct="1">
              <a:buBlip>
                <a:blip r:embed="rId3"/>
              </a:buBlip>
              <a:defRPr/>
            </a:pPr>
            <a:r>
              <a:rPr kumimoji="0" lang="zh-TW" altLang="en-US" sz="2800" b="1" dirty="0">
                <a:solidFill>
                  <a:srgbClr val="0000FF"/>
                </a:solidFill>
                <a:effectLst>
                  <a:outerShdw blurRad="38100" dist="38100" dir="2700000" algn="tl">
                    <a:srgbClr val="C0C0C0"/>
                  </a:outerShdw>
                </a:effectLst>
              </a:rPr>
              <a:t>特色招生體育班甄選入學</a:t>
            </a:r>
            <a:r>
              <a:rPr kumimoji="0" lang="en-US" altLang="zh-TW" sz="2400" b="1" dirty="0">
                <a:solidFill>
                  <a:srgbClr val="FF0000"/>
                </a:solidFill>
              </a:rPr>
              <a:t>(</a:t>
            </a:r>
            <a:r>
              <a:rPr kumimoji="0" lang="zh-TW" altLang="en-US" sz="2400" b="1" dirty="0">
                <a:solidFill>
                  <a:srgbClr val="FF0000"/>
                </a:solidFill>
              </a:rPr>
              <a:t>承辦：花蓮高中、玉里高中</a:t>
            </a:r>
            <a:r>
              <a:rPr kumimoji="0" lang="en-US" altLang="zh-TW" sz="2400" b="1" dirty="0">
                <a:solidFill>
                  <a:srgbClr val="FF0000"/>
                </a:solidFill>
              </a:rPr>
              <a:t>)</a:t>
            </a:r>
          </a:p>
          <a:p>
            <a:pPr eaLnBrk="1" hangingPunct="1">
              <a:buBlip>
                <a:blip r:embed="rId3"/>
              </a:buBlip>
              <a:defRPr/>
            </a:pPr>
            <a:r>
              <a:rPr kumimoji="0" lang="zh-TW" altLang="en-US" sz="2800" b="1" dirty="0">
                <a:solidFill>
                  <a:srgbClr val="0000FF"/>
                </a:solidFill>
                <a:effectLst>
                  <a:outerShdw blurRad="38100" dist="38100" dir="2700000" algn="tl">
                    <a:srgbClr val="C0C0C0"/>
                  </a:outerShdw>
                </a:effectLst>
              </a:rPr>
              <a:t>身心障礙適性輔導安置</a:t>
            </a:r>
            <a:r>
              <a:rPr kumimoji="0" lang="en-US" altLang="zh-TW" sz="2400" b="1" dirty="0">
                <a:solidFill>
                  <a:srgbClr val="FF0000"/>
                </a:solidFill>
              </a:rPr>
              <a:t>(</a:t>
            </a:r>
            <a:r>
              <a:rPr kumimoji="0" lang="zh-TW" altLang="en-US" sz="2400" b="1" dirty="0">
                <a:solidFill>
                  <a:srgbClr val="FF0000"/>
                </a:solidFill>
              </a:rPr>
              <a:t>承辦：花蓮特殊教育學校</a:t>
            </a:r>
            <a:r>
              <a:rPr kumimoji="0" lang="en-US" altLang="zh-TW" sz="2400" b="1" dirty="0">
                <a:solidFill>
                  <a:srgbClr val="FF0000"/>
                </a:solidFill>
              </a:rPr>
              <a:t>)</a:t>
            </a:r>
          </a:p>
          <a:p>
            <a:pPr eaLnBrk="1" hangingPunct="1">
              <a:buFontTx/>
              <a:buBlip>
                <a:blip r:embed="rId3"/>
              </a:buBlip>
              <a:defRPr/>
            </a:pPr>
            <a:r>
              <a:rPr kumimoji="0" lang="zh-TW" altLang="en-US" sz="2800" b="1" dirty="0">
                <a:solidFill>
                  <a:srgbClr val="0000FF"/>
                </a:solidFill>
                <a:effectLst>
                  <a:outerShdw blurRad="38100" dist="38100" dir="2700000" algn="tl">
                    <a:srgbClr val="C0C0C0"/>
                  </a:outerShdw>
                </a:effectLst>
              </a:rPr>
              <a:t>體育績優獨招</a:t>
            </a:r>
            <a:r>
              <a:rPr kumimoji="0" lang="en-US" altLang="zh-TW" sz="2400" b="1" dirty="0">
                <a:solidFill>
                  <a:srgbClr val="FF0000"/>
                </a:solidFill>
              </a:rPr>
              <a:t>(</a:t>
            </a:r>
            <a:r>
              <a:rPr kumimoji="0" lang="zh-TW" altLang="en-US" sz="2400" b="1" dirty="0">
                <a:solidFill>
                  <a:srgbClr val="FF0000"/>
                </a:solidFill>
              </a:rPr>
              <a:t>承辦：花蓮體中</a:t>
            </a:r>
            <a:r>
              <a:rPr kumimoji="0" lang="en-US" altLang="zh-TW" sz="2400" b="1" dirty="0">
                <a:solidFill>
                  <a:srgbClr val="FF0000"/>
                </a:solidFill>
              </a:rPr>
              <a:t>)</a:t>
            </a:r>
          </a:p>
          <a:p>
            <a:pPr eaLnBrk="1" hangingPunct="1">
              <a:buFontTx/>
              <a:buBlip>
                <a:blip r:embed="rId3"/>
              </a:buBlip>
              <a:defRPr/>
            </a:pPr>
            <a:r>
              <a:rPr kumimoji="0" lang="zh-TW" altLang="en-US" sz="2800" b="1" dirty="0">
                <a:solidFill>
                  <a:srgbClr val="0000FF"/>
                </a:solidFill>
                <a:effectLst>
                  <a:outerShdw blurRad="38100" dist="38100" dir="2700000" algn="tl">
                    <a:srgbClr val="C0C0C0"/>
                  </a:outerShdw>
                </a:effectLst>
              </a:rPr>
              <a:t>實用技能</a:t>
            </a:r>
            <a:r>
              <a:rPr kumimoji="0" lang="en-US" altLang="zh-TW" sz="2800" b="1" dirty="0">
                <a:solidFill>
                  <a:srgbClr val="0000FF"/>
                </a:solidFill>
                <a:effectLst>
                  <a:outerShdw blurRad="38100" dist="38100" dir="2700000" algn="tl">
                    <a:srgbClr val="C0C0C0"/>
                  </a:outerShdw>
                </a:effectLst>
              </a:rPr>
              <a:t>(</a:t>
            </a:r>
            <a:r>
              <a:rPr kumimoji="0" lang="zh-TW" altLang="en-US" sz="2800" b="1" dirty="0">
                <a:solidFill>
                  <a:srgbClr val="0000FF"/>
                </a:solidFill>
                <a:effectLst>
                  <a:outerShdw blurRad="38100" dist="38100" dir="2700000" algn="tl">
                    <a:srgbClr val="C0C0C0"/>
                  </a:outerShdw>
                </a:effectLst>
              </a:rPr>
              <a:t>班</a:t>
            </a:r>
            <a:r>
              <a:rPr kumimoji="0" lang="en-US" altLang="zh-TW" sz="2800" b="1" dirty="0">
                <a:solidFill>
                  <a:srgbClr val="0000FF"/>
                </a:solidFill>
                <a:effectLst>
                  <a:outerShdw blurRad="38100" dist="38100" dir="2700000" algn="tl">
                    <a:srgbClr val="C0C0C0"/>
                  </a:outerShdw>
                </a:effectLst>
              </a:rPr>
              <a:t>)</a:t>
            </a:r>
            <a:r>
              <a:rPr kumimoji="0" lang="zh-TW" altLang="en-US" sz="2800" b="1" dirty="0">
                <a:solidFill>
                  <a:srgbClr val="0000FF"/>
                </a:solidFill>
                <a:effectLst>
                  <a:outerShdw blurRad="38100" dist="38100" dir="2700000" algn="tl">
                    <a:srgbClr val="C0C0C0"/>
                  </a:outerShdw>
                </a:effectLst>
              </a:rPr>
              <a:t>學程</a:t>
            </a:r>
            <a:r>
              <a:rPr kumimoji="0" lang="en-US" altLang="zh-TW" sz="2400" b="1" dirty="0">
                <a:solidFill>
                  <a:srgbClr val="FF0000"/>
                </a:solidFill>
              </a:rPr>
              <a:t>(</a:t>
            </a:r>
            <a:r>
              <a:rPr kumimoji="0" lang="zh-TW" altLang="en-US" sz="2400" b="1" dirty="0">
                <a:solidFill>
                  <a:srgbClr val="FF0000"/>
                </a:solidFill>
              </a:rPr>
              <a:t>承辦：國立花蓮高商</a:t>
            </a:r>
            <a:r>
              <a:rPr kumimoji="0" lang="en-US" altLang="zh-TW" sz="2400" b="1" dirty="0">
                <a:solidFill>
                  <a:srgbClr val="FF0000"/>
                </a:solidFill>
              </a:rPr>
              <a:t>)</a:t>
            </a:r>
          </a:p>
          <a:p>
            <a:pPr eaLnBrk="1" hangingPunct="1">
              <a:buBlip>
                <a:blip r:embed="rId3"/>
              </a:buBlip>
              <a:defRPr/>
            </a:pPr>
            <a:r>
              <a:rPr kumimoji="0" lang="zh-TW" altLang="en-US" sz="2800" b="1" dirty="0">
                <a:solidFill>
                  <a:srgbClr val="0000FF"/>
                </a:solidFill>
                <a:effectLst>
                  <a:outerShdw blurRad="38100" dist="38100" dir="2700000" algn="tl">
                    <a:srgbClr val="C0C0C0"/>
                  </a:outerShdw>
                </a:effectLst>
              </a:rPr>
              <a:t>學習區完全免試</a:t>
            </a:r>
            <a:r>
              <a:rPr kumimoji="0" lang="en-US" altLang="zh-TW" sz="2400" b="1" dirty="0">
                <a:solidFill>
                  <a:srgbClr val="FF0000"/>
                </a:solidFill>
              </a:rPr>
              <a:t>(</a:t>
            </a:r>
            <a:r>
              <a:rPr kumimoji="0" lang="zh-TW" altLang="en-US" sz="2400" b="1" dirty="0">
                <a:solidFill>
                  <a:srgbClr val="FF0000"/>
                </a:solidFill>
              </a:rPr>
              <a:t>承辦：花蓮高農</a:t>
            </a:r>
            <a:r>
              <a:rPr kumimoji="0" lang="en-US" altLang="zh-TW" sz="2400" b="1" dirty="0">
                <a:solidFill>
                  <a:srgbClr val="FF0000"/>
                </a:solidFill>
              </a:rPr>
              <a:t>)</a:t>
            </a:r>
            <a:endParaRPr kumimoji="0" lang="zh-TW" altLang="en-US" sz="2400" b="1" dirty="0">
              <a:solidFill>
                <a:srgbClr val="FF0000"/>
              </a:solidFill>
            </a:endParaRPr>
          </a:p>
          <a:p>
            <a:pPr eaLnBrk="1" hangingPunct="1">
              <a:buBlip>
                <a:blip r:embed="rId3"/>
              </a:buBlip>
              <a:defRPr/>
            </a:pPr>
            <a:r>
              <a:rPr kumimoji="0" lang="zh-TW" altLang="en-US" sz="2800" b="1" dirty="0">
                <a:solidFill>
                  <a:srgbClr val="0000FF"/>
                </a:solidFill>
                <a:effectLst>
                  <a:outerShdw blurRad="38100" dist="38100" dir="2700000" algn="tl">
                    <a:srgbClr val="C0C0C0"/>
                  </a:outerShdw>
                </a:effectLst>
              </a:rPr>
              <a:t>專業群科甄選入學</a:t>
            </a:r>
            <a:r>
              <a:rPr kumimoji="0" lang="en-US" altLang="zh-TW" sz="2400" b="1" dirty="0">
                <a:solidFill>
                  <a:srgbClr val="FF0000"/>
                </a:solidFill>
              </a:rPr>
              <a:t>(</a:t>
            </a:r>
            <a:r>
              <a:rPr kumimoji="0" lang="zh-TW" altLang="en-US" sz="2400" b="1" dirty="0">
                <a:solidFill>
                  <a:srgbClr val="FF0000"/>
                </a:solidFill>
              </a:rPr>
              <a:t>承辦：花蓮高農</a:t>
            </a:r>
            <a:r>
              <a:rPr kumimoji="0" lang="en-US" altLang="zh-TW" sz="2400" b="1" dirty="0">
                <a:solidFill>
                  <a:srgbClr val="FF0000"/>
                </a:solidFill>
              </a:rPr>
              <a:t>)</a:t>
            </a:r>
            <a:endParaRPr kumimoji="0" lang="zh-TW" altLang="en-US" sz="2400" b="1" dirty="0">
              <a:solidFill>
                <a:srgbClr val="FF0000"/>
              </a:solidFill>
            </a:endParaRPr>
          </a:p>
          <a:p>
            <a:pPr eaLnBrk="1" hangingPunct="1">
              <a:buFontTx/>
              <a:buBlip>
                <a:blip r:embed="rId3"/>
              </a:buBlip>
              <a:defRPr/>
            </a:pPr>
            <a:endParaRPr kumimoji="0" lang="en-US" altLang="zh-TW" sz="2400" b="1" dirty="0">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8" name="Object 31"/>
          <p:cNvGraphicFramePr>
            <a:graphicFrameLocks noGrp="1" noChangeAspect="1"/>
          </p:cNvGraphicFramePr>
          <p:nvPr>
            <p:ph sz="half" idx="2"/>
          </p:nvPr>
        </p:nvGraphicFramePr>
        <p:xfrm>
          <a:off x="1619250" y="0"/>
          <a:ext cx="4275138" cy="6811963"/>
        </p:xfrm>
        <a:graphic>
          <a:graphicData uri="http://schemas.openxmlformats.org/presentationml/2006/ole">
            <mc:AlternateContent xmlns:mc="http://schemas.openxmlformats.org/markup-compatibility/2006">
              <mc:Choice xmlns:v="urn:schemas-microsoft-com:vml" Requires="v">
                <p:oleObj spid="_x0000_s62525" r:id="rId4" imgW="4762535" imgH="9596507" progId="">
                  <p:embed/>
                </p:oleObj>
              </mc:Choice>
              <mc:Fallback>
                <p:oleObj r:id="rId4" imgW="4762535" imgH="9596507" progId="">
                  <p:embed/>
                  <p:pic>
                    <p:nvPicPr>
                      <p:cNvPr id="0" name="Picture 4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0"/>
                        <a:ext cx="4275138" cy="681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6" name="AutoShape 12"/>
          <p:cNvSpPr>
            <a:spLocks/>
          </p:cNvSpPr>
          <p:nvPr/>
        </p:nvSpPr>
        <p:spPr bwMode="auto">
          <a:xfrm>
            <a:off x="6629400" y="5181600"/>
            <a:ext cx="1219200" cy="609600"/>
          </a:xfrm>
          <a:prstGeom prst="borderCallout1">
            <a:avLst>
              <a:gd name="adj1" fmla="val 18750"/>
              <a:gd name="adj2" fmla="val -6250"/>
              <a:gd name="adj3" fmla="val 18750"/>
              <a:gd name="adj4" fmla="val -243750"/>
            </a:avLst>
          </a:prstGeom>
          <a:solidFill>
            <a:schemeClr val="accent1"/>
          </a:solidFill>
          <a:ln w="9525">
            <a:solidFill>
              <a:schemeClr val="tx1"/>
            </a:solidFill>
            <a:miter lim="800000"/>
            <a:headEnd/>
            <a:tailEnd/>
          </a:ln>
        </p:spPr>
        <p:txBody>
          <a:bodyPr/>
          <a:lstStyle/>
          <a:p>
            <a:pPr algn="ctr"/>
            <a:endParaRPr lang="zh-TW" altLang="zh-TW"/>
          </a:p>
        </p:txBody>
      </p:sp>
      <p:sp>
        <p:nvSpPr>
          <p:cNvPr id="1057" name="Rectangle 2"/>
          <p:cNvSpPr>
            <a:spLocks noGrp="1" noChangeArrowheads="1"/>
          </p:cNvSpPr>
          <p:nvPr>
            <p:ph type="title"/>
          </p:nvPr>
        </p:nvSpPr>
        <p:spPr>
          <a:xfrm>
            <a:off x="1447800" y="0"/>
            <a:ext cx="7239000" cy="1143000"/>
          </a:xfrm>
        </p:spPr>
        <p:txBody>
          <a:bodyPr/>
          <a:lstStyle/>
          <a:p>
            <a:pPr algn="l" eaLnBrk="1" hangingPunct="1"/>
            <a:r>
              <a:rPr lang="zh-TW" altLang="en-US" sz="4000">
                <a:solidFill>
                  <a:srgbClr val="000066"/>
                </a:solidFill>
                <a:ea typeface="標楷體" pitchFamily="65" charset="-120"/>
              </a:rPr>
              <a:t>位置</a:t>
            </a:r>
            <a:endParaRPr lang="zh-TW" altLang="en-US" sz="4000"/>
          </a:p>
        </p:txBody>
      </p:sp>
      <p:sp>
        <p:nvSpPr>
          <p:cNvPr id="1029" name="Text Box 11"/>
          <p:cNvSpPr txBox="1">
            <a:spLocks noChangeArrowheads="1"/>
          </p:cNvSpPr>
          <p:nvPr/>
        </p:nvSpPr>
        <p:spPr bwMode="auto">
          <a:xfrm>
            <a:off x="6659563" y="5300663"/>
            <a:ext cx="1184275" cy="369887"/>
          </a:xfrm>
          <a:prstGeom prst="rect">
            <a:avLst/>
          </a:prstGeom>
          <a:solidFill>
            <a:schemeClr val="accent3">
              <a:lumMod val="20000"/>
              <a:lumOff val="80000"/>
            </a:schemeClr>
          </a:solidFill>
          <a:ln w="9525">
            <a:noFill/>
            <a:miter lim="800000"/>
            <a:headEnd/>
            <a:tailEnd/>
          </a:ln>
        </p:spPr>
        <p:txBody>
          <a:bodyPr>
            <a:spAutoFit/>
          </a:bodyPr>
          <a:lstStyle/>
          <a:p>
            <a:pPr>
              <a:spcBef>
                <a:spcPct val="50000"/>
              </a:spcBef>
              <a:defRPr/>
            </a:pPr>
            <a:r>
              <a:rPr lang="zh-TW" altLang="en-US" dirty="0">
                <a:latin typeface="標楷體" pitchFamily="65" charset="-120"/>
                <a:ea typeface="標楷體" pitchFamily="65" charset="-120"/>
              </a:rPr>
              <a:t>玉里高中</a:t>
            </a:r>
          </a:p>
        </p:txBody>
      </p:sp>
      <p:sp>
        <p:nvSpPr>
          <p:cNvPr id="1059" name="AutoShape 13"/>
          <p:cNvSpPr>
            <a:spLocks/>
          </p:cNvSpPr>
          <p:nvPr/>
        </p:nvSpPr>
        <p:spPr bwMode="auto">
          <a:xfrm>
            <a:off x="7010400" y="3581400"/>
            <a:ext cx="1219200" cy="609600"/>
          </a:xfrm>
          <a:prstGeom prst="borderCallout1">
            <a:avLst>
              <a:gd name="adj1" fmla="val 18750"/>
              <a:gd name="adj2" fmla="val -6250"/>
              <a:gd name="adj3" fmla="val 31250"/>
              <a:gd name="adj4" fmla="val -243750"/>
            </a:avLst>
          </a:prstGeom>
          <a:solidFill>
            <a:schemeClr val="accent1"/>
          </a:solidFill>
          <a:ln w="9525">
            <a:solidFill>
              <a:schemeClr val="tx1"/>
            </a:solidFill>
            <a:miter lim="800000"/>
            <a:headEnd/>
            <a:tailEnd/>
          </a:ln>
        </p:spPr>
        <p:txBody>
          <a:bodyPr/>
          <a:lstStyle/>
          <a:p>
            <a:pPr algn="ctr"/>
            <a:endParaRPr lang="zh-TW" altLang="zh-TW"/>
          </a:p>
        </p:txBody>
      </p:sp>
      <p:sp>
        <p:nvSpPr>
          <p:cNvPr id="1031" name="Text Box 14"/>
          <p:cNvSpPr txBox="1">
            <a:spLocks noChangeArrowheads="1"/>
          </p:cNvSpPr>
          <p:nvPr/>
        </p:nvSpPr>
        <p:spPr bwMode="auto">
          <a:xfrm>
            <a:off x="7019925" y="3716338"/>
            <a:ext cx="1209675" cy="369887"/>
          </a:xfrm>
          <a:prstGeom prst="rect">
            <a:avLst/>
          </a:prstGeom>
          <a:solidFill>
            <a:schemeClr val="accent3">
              <a:lumMod val="20000"/>
              <a:lumOff val="80000"/>
            </a:schemeClr>
          </a:solidFill>
          <a:ln w="9525">
            <a:noFill/>
            <a:miter lim="800000"/>
            <a:headEnd/>
            <a:tailEnd/>
          </a:ln>
        </p:spPr>
        <p:txBody>
          <a:bodyPr>
            <a:spAutoFit/>
          </a:bodyPr>
          <a:lstStyle/>
          <a:p>
            <a:pPr>
              <a:spcBef>
                <a:spcPct val="50000"/>
              </a:spcBef>
              <a:defRPr/>
            </a:pPr>
            <a:r>
              <a:rPr lang="zh-TW" altLang="en-US" dirty="0">
                <a:latin typeface="標楷體" pitchFamily="65" charset="-120"/>
                <a:ea typeface="標楷體" pitchFamily="65" charset="-120"/>
              </a:rPr>
              <a:t>光復商工</a:t>
            </a:r>
          </a:p>
        </p:txBody>
      </p:sp>
      <p:sp>
        <p:nvSpPr>
          <p:cNvPr id="1032" name="AutoShape 15"/>
          <p:cNvSpPr>
            <a:spLocks/>
          </p:cNvSpPr>
          <p:nvPr/>
        </p:nvSpPr>
        <p:spPr bwMode="auto">
          <a:xfrm>
            <a:off x="7524750" y="2420938"/>
            <a:ext cx="1387475" cy="465137"/>
          </a:xfrm>
          <a:prstGeom prst="borderCallout1">
            <a:avLst>
              <a:gd name="adj1" fmla="val 45878"/>
              <a:gd name="adj2" fmla="val -4147"/>
              <a:gd name="adj3" fmla="val 31250"/>
              <a:gd name="adj4" fmla="val -211597"/>
            </a:avLst>
          </a:prstGeom>
          <a:solidFill>
            <a:schemeClr val="accent3">
              <a:lumMod val="20000"/>
              <a:lumOff val="80000"/>
            </a:schemeClr>
          </a:solidFill>
          <a:ln w="9525">
            <a:solidFill>
              <a:schemeClr val="tx1"/>
            </a:solidFill>
            <a:miter lim="800000"/>
            <a:headEnd/>
            <a:tailEnd/>
          </a:ln>
        </p:spPr>
        <p:txBody>
          <a:bodyPr/>
          <a:lstStyle/>
          <a:p>
            <a:pPr algn="ctr">
              <a:defRPr/>
            </a:pPr>
            <a:endParaRPr lang="zh-TW" altLang="zh-TW">
              <a:latin typeface="Arial" charset="0"/>
              <a:ea typeface="新細明體" pitchFamily="18" charset="-120"/>
            </a:endParaRPr>
          </a:p>
        </p:txBody>
      </p:sp>
      <p:sp>
        <p:nvSpPr>
          <p:cNvPr id="1062" name="Text Box 16"/>
          <p:cNvSpPr txBox="1">
            <a:spLocks noChangeArrowheads="1"/>
          </p:cNvSpPr>
          <p:nvPr/>
        </p:nvSpPr>
        <p:spPr bwMode="auto">
          <a:xfrm>
            <a:off x="7596188" y="2492375"/>
            <a:ext cx="1166812" cy="369888"/>
          </a:xfrm>
          <a:prstGeom prst="rect">
            <a:avLst/>
          </a:prstGeom>
          <a:noFill/>
          <a:ln w="9525">
            <a:noFill/>
            <a:miter lim="800000"/>
            <a:headEnd/>
            <a:tailEnd/>
          </a:ln>
        </p:spPr>
        <p:txBody>
          <a:bodyPr>
            <a:spAutoFit/>
          </a:bodyPr>
          <a:lstStyle/>
          <a:p>
            <a:pPr>
              <a:spcBef>
                <a:spcPct val="50000"/>
              </a:spcBef>
            </a:pPr>
            <a:r>
              <a:rPr lang="zh-TW" altLang="en-US">
                <a:latin typeface="標楷體" pitchFamily="65" charset="-120"/>
                <a:ea typeface="標楷體" pitchFamily="65" charset="-120"/>
              </a:rPr>
              <a:t>上騰工商</a:t>
            </a:r>
          </a:p>
        </p:txBody>
      </p:sp>
      <p:sp>
        <p:nvSpPr>
          <p:cNvPr id="1063" name="AutoShape 17"/>
          <p:cNvSpPr>
            <a:spLocks/>
          </p:cNvSpPr>
          <p:nvPr/>
        </p:nvSpPr>
        <p:spPr bwMode="auto">
          <a:xfrm>
            <a:off x="5795963" y="1052513"/>
            <a:ext cx="3043237" cy="1233487"/>
          </a:xfrm>
          <a:prstGeom prst="borderCallout1">
            <a:avLst>
              <a:gd name="adj1" fmla="val 76667"/>
              <a:gd name="adj2" fmla="val -2856"/>
              <a:gd name="adj3" fmla="val 76667"/>
              <a:gd name="adj4" fmla="val -45713"/>
            </a:avLst>
          </a:prstGeom>
          <a:solidFill>
            <a:schemeClr val="accent1"/>
          </a:solidFill>
          <a:ln w="9525">
            <a:solidFill>
              <a:schemeClr val="tx1"/>
            </a:solidFill>
            <a:miter lim="800000"/>
            <a:headEnd/>
            <a:tailEnd/>
          </a:ln>
        </p:spPr>
        <p:txBody>
          <a:bodyPr/>
          <a:lstStyle/>
          <a:p>
            <a:pPr algn="ctr"/>
            <a:endParaRPr lang="zh-TW" altLang="zh-TW"/>
          </a:p>
        </p:txBody>
      </p:sp>
      <p:sp>
        <p:nvSpPr>
          <p:cNvPr id="1035" name="Text Box 18"/>
          <p:cNvSpPr txBox="1">
            <a:spLocks noChangeArrowheads="1"/>
          </p:cNvSpPr>
          <p:nvPr/>
        </p:nvSpPr>
        <p:spPr bwMode="auto">
          <a:xfrm>
            <a:off x="5795963" y="1052513"/>
            <a:ext cx="3348037" cy="1200329"/>
          </a:xfrm>
          <a:prstGeom prst="rect">
            <a:avLst/>
          </a:prstGeom>
          <a:solidFill>
            <a:schemeClr val="accent3">
              <a:lumMod val="20000"/>
              <a:lumOff val="80000"/>
            </a:schemeClr>
          </a:solidFill>
          <a:ln w="9525">
            <a:noFill/>
            <a:miter lim="800000"/>
            <a:headEnd/>
            <a:tailEnd/>
          </a:ln>
        </p:spPr>
        <p:txBody>
          <a:bodyPr>
            <a:spAutoFit/>
          </a:bodyPr>
          <a:lstStyle/>
          <a:p>
            <a:pPr>
              <a:spcBef>
                <a:spcPct val="50000"/>
              </a:spcBef>
              <a:defRPr/>
            </a:pPr>
            <a:r>
              <a:rPr lang="zh-TW" altLang="en-US" dirty="0">
                <a:latin typeface="標楷體" pitchFamily="65" charset="-120"/>
                <a:ea typeface="標楷體" pitchFamily="65" charset="-120"/>
              </a:rPr>
              <a:t>花蓮高中、花蓮女中、花蓮高工、花蓮高農、花蓮高商、四維高中、海星高中、慈大附中、體育高中</a:t>
            </a:r>
          </a:p>
        </p:txBody>
      </p:sp>
      <p:sp>
        <p:nvSpPr>
          <p:cNvPr id="1065" name="Line 20"/>
          <p:cNvSpPr>
            <a:spLocks noChangeShapeType="1"/>
          </p:cNvSpPr>
          <p:nvPr/>
        </p:nvSpPr>
        <p:spPr bwMode="auto">
          <a:xfrm>
            <a:off x="5486400" y="2057400"/>
            <a:ext cx="0" cy="1600200"/>
          </a:xfrm>
          <a:prstGeom prst="line">
            <a:avLst/>
          </a:prstGeom>
          <a:noFill/>
          <a:ln w="9525">
            <a:solidFill>
              <a:schemeClr val="tx1"/>
            </a:solidFill>
            <a:round/>
            <a:headEnd type="triangle" w="med" len="med"/>
            <a:tailEnd type="triangle" w="med" len="med"/>
          </a:ln>
        </p:spPr>
        <p:txBody>
          <a:bodyPr/>
          <a:lstStyle/>
          <a:p>
            <a:endParaRPr lang="zh-TW" altLang="en-US"/>
          </a:p>
        </p:txBody>
      </p:sp>
      <p:sp>
        <p:nvSpPr>
          <p:cNvPr id="1066" name="Line 21"/>
          <p:cNvSpPr>
            <a:spLocks noChangeShapeType="1"/>
          </p:cNvSpPr>
          <p:nvPr/>
        </p:nvSpPr>
        <p:spPr bwMode="auto">
          <a:xfrm>
            <a:off x="5486400" y="3733800"/>
            <a:ext cx="0" cy="1600200"/>
          </a:xfrm>
          <a:prstGeom prst="line">
            <a:avLst/>
          </a:prstGeom>
          <a:noFill/>
          <a:ln w="9525">
            <a:solidFill>
              <a:schemeClr val="tx1"/>
            </a:solidFill>
            <a:round/>
            <a:headEnd type="triangle" w="med" len="med"/>
            <a:tailEnd type="triangle" w="med" len="med"/>
          </a:ln>
        </p:spPr>
        <p:txBody>
          <a:bodyPr/>
          <a:lstStyle/>
          <a:p>
            <a:endParaRPr lang="zh-TW" altLang="en-US"/>
          </a:p>
        </p:txBody>
      </p:sp>
      <p:sp>
        <p:nvSpPr>
          <p:cNvPr id="1067" name="Text Box 22"/>
          <p:cNvSpPr txBox="1">
            <a:spLocks noChangeArrowheads="1"/>
          </p:cNvSpPr>
          <p:nvPr/>
        </p:nvSpPr>
        <p:spPr bwMode="auto">
          <a:xfrm>
            <a:off x="5562600" y="2743200"/>
            <a:ext cx="1066800" cy="366713"/>
          </a:xfrm>
          <a:prstGeom prst="rect">
            <a:avLst/>
          </a:prstGeom>
          <a:noFill/>
          <a:ln w="9525">
            <a:noFill/>
            <a:miter lim="800000"/>
            <a:headEnd/>
            <a:tailEnd/>
          </a:ln>
        </p:spPr>
        <p:txBody>
          <a:bodyPr>
            <a:spAutoFit/>
          </a:bodyPr>
          <a:lstStyle/>
          <a:p>
            <a:pPr>
              <a:spcBef>
                <a:spcPct val="50000"/>
              </a:spcBef>
            </a:pPr>
            <a:endParaRPr lang="zh-TW" altLang="zh-TW"/>
          </a:p>
        </p:txBody>
      </p:sp>
      <p:sp>
        <p:nvSpPr>
          <p:cNvPr id="1068" name="Text Box 23"/>
          <p:cNvSpPr txBox="1">
            <a:spLocks noChangeArrowheads="1"/>
          </p:cNvSpPr>
          <p:nvPr/>
        </p:nvSpPr>
        <p:spPr bwMode="auto">
          <a:xfrm>
            <a:off x="5486400" y="2743200"/>
            <a:ext cx="914400" cy="366713"/>
          </a:xfrm>
          <a:prstGeom prst="rect">
            <a:avLst/>
          </a:prstGeom>
          <a:noFill/>
          <a:ln w="9525">
            <a:noFill/>
            <a:miter lim="800000"/>
            <a:headEnd/>
            <a:tailEnd/>
          </a:ln>
        </p:spPr>
        <p:txBody>
          <a:bodyPr>
            <a:spAutoFit/>
          </a:bodyPr>
          <a:lstStyle/>
          <a:p>
            <a:pPr>
              <a:spcBef>
                <a:spcPct val="50000"/>
              </a:spcBef>
            </a:pPr>
            <a:r>
              <a:rPr lang="en-US" altLang="zh-TW"/>
              <a:t>45</a:t>
            </a:r>
            <a:r>
              <a:rPr lang="zh-TW" altLang="en-US"/>
              <a:t>公里</a:t>
            </a:r>
          </a:p>
        </p:txBody>
      </p:sp>
      <p:sp>
        <p:nvSpPr>
          <p:cNvPr id="1069" name="Text Box 24"/>
          <p:cNvSpPr txBox="1">
            <a:spLocks noChangeArrowheads="1"/>
          </p:cNvSpPr>
          <p:nvPr/>
        </p:nvSpPr>
        <p:spPr bwMode="auto">
          <a:xfrm>
            <a:off x="5486400" y="4191000"/>
            <a:ext cx="914400" cy="366713"/>
          </a:xfrm>
          <a:prstGeom prst="rect">
            <a:avLst/>
          </a:prstGeom>
          <a:noFill/>
          <a:ln w="9525">
            <a:noFill/>
            <a:miter lim="800000"/>
            <a:headEnd/>
            <a:tailEnd/>
          </a:ln>
        </p:spPr>
        <p:txBody>
          <a:bodyPr>
            <a:spAutoFit/>
          </a:bodyPr>
          <a:lstStyle/>
          <a:p>
            <a:pPr>
              <a:spcBef>
                <a:spcPct val="50000"/>
              </a:spcBef>
            </a:pPr>
            <a:r>
              <a:rPr lang="en-US" altLang="zh-TW"/>
              <a:t>45</a:t>
            </a:r>
            <a:r>
              <a:rPr lang="zh-TW" altLang="en-US"/>
              <a:t>公里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ssolv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250825" y="260350"/>
            <a:ext cx="8272463" cy="1143000"/>
          </a:xfrm>
        </p:spPr>
        <p:txBody>
          <a:bodyPr/>
          <a:lstStyle/>
          <a:p>
            <a:pPr eaLnBrk="1" hangingPunct="1"/>
            <a:r>
              <a:rPr lang="zh-TW" altLang="en-US" sz="4000" b="1" dirty="0">
                <a:solidFill>
                  <a:srgbClr val="0000FF"/>
                </a:solidFill>
                <a:latin typeface="Times New Roman" pitchFamily="18" charset="0"/>
                <a:cs typeface="Times New Roman" pitchFamily="18" charset="0"/>
              </a:rPr>
              <a:t>花蓮區高中高職就學管道</a:t>
            </a:r>
            <a:endParaRPr lang="en-US" altLang="zh-TW" sz="4000" b="1" dirty="0">
              <a:solidFill>
                <a:srgbClr val="0000FF"/>
              </a:solidFill>
              <a:latin typeface="Times New Roman" pitchFamily="18" charset="0"/>
              <a:cs typeface="Times New Roman" pitchFamily="18" charset="0"/>
            </a:endParaRPr>
          </a:p>
        </p:txBody>
      </p:sp>
      <p:sp>
        <p:nvSpPr>
          <p:cNvPr id="6147" name="Rectangle 3"/>
          <p:cNvSpPr>
            <a:spLocks noGrp="1" noChangeArrowheads="1"/>
          </p:cNvSpPr>
          <p:nvPr>
            <p:ph type="body" idx="1"/>
          </p:nvPr>
        </p:nvSpPr>
        <p:spPr>
          <a:xfrm>
            <a:off x="0" y="1557338"/>
            <a:ext cx="9144000" cy="5111750"/>
          </a:xfrm>
          <a:solidFill>
            <a:schemeClr val="accent3">
              <a:lumMod val="20000"/>
              <a:lumOff val="80000"/>
            </a:schemeClr>
          </a:solidFill>
        </p:spPr>
        <p:txBody>
          <a:bodyPr/>
          <a:lstStyle/>
          <a:p>
            <a:pPr eaLnBrk="1" hangingPunct="1">
              <a:buFontTx/>
              <a:buBlip>
                <a:blip r:embed="rId3"/>
              </a:buBlip>
              <a:defRPr/>
            </a:pPr>
            <a:r>
              <a:rPr lang="zh-TW" altLang="en-US" sz="4000" b="1" dirty="0">
                <a:solidFill>
                  <a:srgbClr val="000066"/>
                </a:solidFill>
                <a:latin typeface="Times New Roman" pitchFamily="18" charset="0"/>
                <a:cs typeface="Times New Roman" pitchFamily="18" charset="0"/>
              </a:rPr>
              <a:t>高中</a:t>
            </a:r>
            <a:r>
              <a:rPr lang="en-US" altLang="zh-TW" sz="4000" b="1" dirty="0">
                <a:solidFill>
                  <a:srgbClr val="000066"/>
                </a:solidFill>
                <a:latin typeface="Times New Roman" pitchFamily="18" charset="0"/>
                <a:cs typeface="Times New Roman" pitchFamily="18" charset="0"/>
              </a:rPr>
              <a:t>7</a:t>
            </a:r>
            <a:r>
              <a:rPr lang="zh-TW" altLang="en-US" sz="4000" b="1" dirty="0">
                <a:solidFill>
                  <a:srgbClr val="000066"/>
                </a:solidFill>
                <a:latin typeface="Times New Roman" pitchFamily="18" charset="0"/>
                <a:cs typeface="Times New Roman" pitchFamily="18" charset="0"/>
              </a:rPr>
              <a:t>校</a:t>
            </a:r>
            <a:r>
              <a:rPr lang="zh-TW" altLang="en-US" sz="2800" b="1" dirty="0">
                <a:latin typeface="Times New Roman" pitchFamily="18" charset="0"/>
                <a:cs typeface="Times New Roman" pitchFamily="18" charset="0"/>
              </a:rPr>
              <a:t>：</a:t>
            </a:r>
          </a:p>
          <a:p>
            <a:pPr eaLnBrk="1" hangingPunct="1">
              <a:buFontTx/>
              <a:buNone/>
              <a:defRPr/>
            </a:pPr>
            <a:r>
              <a:rPr lang="zh-TW" altLang="en-US" sz="2800" b="1" dirty="0">
                <a:latin typeface="Times New Roman" pitchFamily="18" charset="0"/>
                <a:cs typeface="Times New Roman" pitchFamily="18" charset="0"/>
              </a:rPr>
              <a:t>  　</a:t>
            </a:r>
            <a:r>
              <a:rPr lang="zh-TW" altLang="en-US" sz="2800" b="1" dirty="0">
                <a:solidFill>
                  <a:srgbClr val="FF0000"/>
                </a:solidFill>
                <a:latin typeface="Times New Roman" pitchFamily="18" charset="0"/>
                <a:cs typeface="Times New Roman" pitchFamily="18" charset="0"/>
              </a:rPr>
              <a:t>國立</a:t>
            </a:r>
            <a:r>
              <a:rPr lang="en-US" altLang="zh-TW" sz="2800" b="1" dirty="0">
                <a:solidFill>
                  <a:srgbClr val="FF0000"/>
                </a:solidFill>
                <a:latin typeface="Times New Roman" pitchFamily="18" charset="0"/>
                <a:cs typeface="Times New Roman" pitchFamily="18" charset="0"/>
              </a:rPr>
              <a:t>3</a:t>
            </a:r>
            <a:r>
              <a:rPr lang="zh-TW" altLang="en-US" sz="2800" b="1" dirty="0">
                <a:solidFill>
                  <a:srgbClr val="FF0000"/>
                </a:solidFill>
                <a:latin typeface="Times New Roman" pitchFamily="18" charset="0"/>
                <a:cs typeface="Times New Roman" pitchFamily="18" charset="0"/>
              </a:rPr>
              <a:t>校</a:t>
            </a:r>
            <a:r>
              <a:rPr lang="zh-TW" altLang="en-US" sz="2800" b="1" dirty="0">
                <a:latin typeface="Times New Roman" pitchFamily="18" charset="0"/>
                <a:cs typeface="Times New Roman" pitchFamily="18" charset="0"/>
              </a:rPr>
              <a:t>：花蓮高中、花蓮女中、</a:t>
            </a:r>
            <a:r>
              <a:rPr lang="zh-TW" altLang="en-US" sz="2800" b="1" dirty="0">
                <a:solidFill>
                  <a:srgbClr val="006600"/>
                </a:solidFill>
                <a:latin typeface="Times New Roman" pitchFamily="18" charset="0"/>
                <a:cs typeface="Times New Roman" pitchFamily="18" charset="0"/>
              </a:rPr>
              <a:t>玉里高中</a:t>
            </a:r>
          </a:p>
          <a:p>
            <a:pPr eaLnBrk="1" hangingPunct="1">
              <a:buFontTx/>
              <a:buNone/>
              <a:defRPr/>
            </a:pPr>
            <a:r>
              <a:rPr lang="zh-TW" altLang="en-US" sz="2800" b="1" dirty="0">
                <a:latin typeface="Times New Roman" pitchFamily="18" charset="0"/>
                <a:cs typeface="Times New Roman" pitchFamily="18" charset="0"/>
              </a:rPr>
              <a:t>  　縣立</a:t>
            </a:r>
            <a:r>
              <a:rPr lang="en-US" altLang="zh-TW" sz="2800" b="1" dirty="0">
                <a:latin typeface="Times New Roman" pitchFamily="18" charset="0"/>
                <a:cs typeface="Times New Roman" pitchFamily="18" charset="0"/>
              </a:rPr>
              <a:t>1</a:t>
            </a:r>
            <a:r>
              <a:rPr lang="zh-TW" altLang="en-US" sz="2800" b="1" dirty="0">
                <a:latin typeface="Times New Roman" pitchFamily="18" charset="0"/>
                <a:cs typeface="Times New Roman" pitchFamily="18" charset="0"/>
              </a:rPr>
              <a:t>校：體育高中</a:t>
            </a:r>
            <a:endParaRPr lang="zh-TW" altLang="en-US" sz="2000" b="1" dirty="0">
              <a:latin typeface="Times New Roman" pitchFamily="18" charset="0"/>
              <a:cs typeface="Times New Roman" pitchFamily="18" charset="0"/>
            </a:endParaRPr>
          </a:p>
          <a:p>
            <a:pPr eaLnBrk="1" hangingPunct="1">
              <a:buFontTx/>
              <a:buNone/>
              <a:defRPr/>
            </a:pPr>
            <a:r>
              <a:rPr lang="zh-TW" altLang="en-US" sz="2800" b="1" dirty="0">
                <a:latin typeface="Times New Roman" pitchFamily="18" charset="0"/>
                <a:cs typeface="Times New Roman" pitchFamily="18" charset="0"/>
              </a:rPr>
              <a:t>  　私立</a:t>
            </a:r>
            <a:r>
              <a:rPr lang="en-US" altLang="zh-TW" sz="2800" b="1" dirty="0">
                <a:latin typeface="Times New Roman" pitchFamily="18" charset="0"/>
                <a:cs typeface="Times New Roman" pitchFamily="18" charset="0"/>
              </a:rPr>
              <a:t>3</a:t>
            </a:r>
            <a:r>
              <a:rPr lang="zh-TW" altLang="en-US" sz="2800" b="1" dirty="0">
                <a:latin typeface="Times New Roman" pitchFamily="18" charset="0"/>
                <a:cs typeface="Times New Roman" pitchFamily="18" charset="0"/>
              </a:rPr>
              <a:t>校：慈大附中、</a:t>
            </a:r>
            <a:r>
              <a:rPr lang="zh-TW" altLang="en-US" sz="2800" b="1" dirty="0">
                <a:solidFill>
                  <a:srgbClr val="0000FF"/>
                </a:solidFill>
                <a:latin typeface="Times New Roman" pitchFamily="18" charset="0"/>
                <a:cs typeface="Times New Roman" pitchFamily="18" charset="0"/>
              </a:rPr>
              <a:t>四維高中、海星高中</a:t>
            </a:r>
            <a:endParaRPr lang="en-US" altLang="zh-TW" sz="2800" b="1" dirty="0">
              <a:solidFill>
                <a:srgbClr val="0000FF"/>
              </a:solidFill>
              <a:latin typeface="Times New Roman" pitchFamily="18" charset="0"/>
              <a:cs typeface="Times New Roman" pitchFamily="18" charset="0"/>
            </a:endParaRPr>
          </a:p>
          <a:p>
            <a:pPr eaLnBrk="1" hangingPunct="1">
              <a:buFontTx/>
              <a:buBlip>
                <a:blip r:embed="rId3"/>
              </a:buBlip>
              <a:defRPr/>
            </a:pPr>
            <a:r>
              <a:rPr lang="zh-TW" altLang="en-US" sz="4000" b="1" dirty="0">
                <a:solidFill>
                  <a:srgbClr val="000066"/>
                </a:solidFill>
                <a:latin typeface="Times New Roman" pitchFamily="18" charset="0"/>
                <a:cs typeface="Times New Roman" pitchFamily="18" charset="0"/>
              </a:rPr>
              <a:t>高職</a:t>
            </a:r>
            <a:r>
              <a:rPr lang="en-US" altLang="zh-TW" sz="4000" b="1" dirty="0">
                <a:solidFill>
                  <a:srgbClr val="000066"/>
                </a:solidFill>
                <a:latin typeface="Times New Roman" pitchFamily="18" charset="0"/>
                <a:cs typeface="Times New Roman" pitchFamily="18" charset="0"/>
              </a:rPr>
              <a:t>5</a:t>
            </a:r>
            <a:r>
              <a:rPr lang="zh-TW" altLang="en-US" sz="4000" b="1" dirty="0">
                <a:solidFill>
                  <a:srgbClr val="000066"/>
                </a:solidFill>
                <a:latin typeface="Times New Roman" pitchFamily="18" charset="0"/>
                <a:cs typeface="Times New Roman" pitchFamily="18" charset="0"/>
              </a:rPr>
              <a:t>校</a:t>
            </a:r>
            <a:r>
              <a:rPr lang="zh-TW" altLang="en-US" sz="2800" b="1" dirty="0">
                <a:latin typeface="Times New Roman" pitchFamily="18" charset="0"/>
                <a:cs typeface="Times New Roman" pitchFamily="18" charset="0"/>
              </a:rPr>
              <a:t>：</a:t>
            </a:r>
            <a:endParaRPr lang="en-US" altLang="zh-TW" sz="2800" b="1" dirty="0">
              <a:latin typeface="Times New Roman" pitchFamily="18" charset="0"/>
              <a:cs typeface="Times New Roman" pitchFamily="18" charset="0"/>
            </a:endParaRPr>
          </a:p>
          <a:p>
            <a:pPr eaLnBrk="1" hangingPunct="1">
              <a:buFontTx/>
              <a:buNone/>
              <a:defRPr/>
            </a:pPr>
            <a:r>
              <a:rPr lang="zh-TW" altLang="en-US" sz="2800" b="1" dirty="0">
                <a:latin typeface="Times New Roman" pitchFamily="18" charset="0"/>
                <a:cs typeface="Times New Roman" pitchFamily="18" charset="0"/>
              </a:rPr>
              <a:t>      </a:t>
            </a:r>
            <a:r>
              <a:rPr lang="zh-TW" altLang="en-US" sz="2800" b="1" dirty="0">
                <a:solidFill>
                  <a:srgbClr val="FF0000"/>
                </a:solidFill>
                <a:latin typeface="Times New Roman" pitchFamily="18" charset="0"/>
                <a:cs typeface="Times New Roman" pitchFamily="18" charset="0"/>
              </a:rPr>
              <a:t>國立</a:t>
            </a:r>
            <a:r>
              <a:rPr lang="en-US" altLang="zh-TW" sz="2800" b="1" dirty="0">
                <a:solidFill>
                  <a:srgbClr val="FF0000"/>
                </a:solidFill>
                <a:latin typeface="Times New Roman" pitchFamily="18" charset="0"/>
                <a:cs typeface="Times New Roman" pitchFamily="18" charset="0"/>
              </a:rPr>
              <a:t>4</a:t>
            </a:r>
            <a:r>
              <a:rPr lang="zh-TW" altLang="en-US" sz="2800" b="1" dirty="0">
                <a:solidFill>
                  <a:srgbClr val="FF0000"/>
                </a:solidFill>
                <a:latin typeface="Times New Roman" pitchFamily="18" charset="0"/>
                <a:cs typeface="Times New Roman" pitchFamily="18" charset="0"/>
              </a:rPr>
              <a:t>校</a:t>
            </a:r>
            <a:r>
              <a:rPr lang="zh-TW" altLang="en-US" sz="2800" b="1" dirty="0">
                <a:latin typeface="Times New Roman" pitchFamily="18" charset="0"/>
                <a:cs typeface="Times New Roman" pitchFamily="18" charset="0"/>
              </a:rPr>
              <a:t>：花蓮高工、花蓮高農、花蓮高商、光復商工</a:t>
            </a:r>
            <a:br>
              <a:rPr lang="zh-TW" altLang="en-US" sz="2800" b="1" dirty="0">
                <a:latin typeface="Times New Roman" pitchFamily="18" charset="0"/>
                <a:cs typeface="Times New Roman" pitchFamily="18" charset="0"/>
              </a:rPr>
            </a:br>
            <a:r>
              <a:rPr lang="zh-TW" altLang="en-US" sz="2800" b="1" dirty="0">
                <a:latin typeface="Times New Roman" pitchFamily="18" charset="0"/>
                <a:cs typeface="Times New Roman" pitchFamily="18" charset="0"/>
              </a:rPr>
              <a:t>  私立</a:t>
            </a:r>
            <a:r>
              <a:rPr lang="en-US" altLang="zh-TW" sz="2800" b="1" dirty="0">
                <a:latin typeface="Times New Roman" pitchFamily="18" charset="0"/>
                <a:cs typeface="Times New Roman" pitchFamily="18" charset="0"/>
              </a:rPr>
              <a:t>1</a:t>
            </a:r>
            <a:r>
              <a:rPr lang="zh-TW" altLang="en-US" sz="2800" b="1" dirty="0">
                <a:latin typeface="Times New Roman" pitchFamily="18" charset="0"/>
                <a:cs typeface="Times New Roman" pitchFamily="18" charset="0"/>
              </a:rPr>
              <a:t>校：上騰工商</a:t>
            </a:r>
            <a:endParaRPr lang="en-US" altLang="zh-TW" sz="2800" b="1" dirty="0">
              <a:latin typeface="Times New Roman" pitchFamily="18" charset="0"/>
              <a:cs typeface="Times New Roman" pitchFamily="18" charset="0"/>
            </a:endParaRPr>
          </a:p>
          <a:p>
            <a:pPr eaLnBrk="1" hangingPunct="1">
              <a:buBlip>
                <a:blip r:embed="rId3"/>
              </a:buBlip>
              <a:defRPr/>
            </a:pPr>
            <a:r>
              <a:rPr lang="en-US" altLang="zh-TW" sz="2800" b="1" dirty="0">
                <a:latin typeface="Times New Roman" pitchFamily="18" charset="0"/>
                <a:cs typeface="Times New Roman" pitchFamily="18" charset="0"/>
              </a:rPr>
              <a:t>(</a:t>
            </a:r>
            <a:r>
              <a:rPr lang="zh-TW" altLang="en-US" sz="2800" b="1" dirty="0">
                <a:solidFill>
                  <a:srgbClr val="006600"/>
                </a:solidFill>
                <a:latin typeface="Times New Roman" pitchFamily="18" charset="0"/>
                <a:cs typeface="Times New Roman" pitchFamily="18" charset="0"/>
              </a:rPr>
              <a:t>綠字表示有職業類科</a:t>
            </a:r>
            <a:r>
              <a:rPr lang="zh-TW" altLang="en-US" sz="2800" b="1" dirty="0">
                <a:latin typeface="Times New Roman" pitchFamily="18" charset="0"/>
                <a:cs typeface="Times New Roman" pitchFamily="18" charset="0"/>
              </a:rPr>
              <a:t>、</a:t>
            </a:r>
            <a:r>
              <a:rPr lang="zh-TW" altLang="en-US" sz="2800" b="1" dirty="0">
                <a:solidFill>
                  <a:srgbClr val="0000FF"/>
                </a:solidFill>
                <a:latin typeface="Times New Roman" pitchFamily="18" charset="0"/>
                <a:cs typeface="Times New Roman" pitchFamily="18" charset="0"/>
              </a:rPr>
              <a:t>藍字表示有綜合高中學程</a:t>
            </a:r>
            <a:r>
              <a:rPr lang="en-US" altLang="zh-TW" sz="2800" b="1" dirty="0">
                <a:latin typeface="Times New Roman" pitchFamily="18" charset="0"/>
                <a:cs typeface="Times New Roman" pitchFamily="18" charset="0"/>
              </a:rPr>
              <a:t>)</a:t>
            </a:r>
          </a:p>
          <a:p>
            <a:pPr eaLnBrk="1" hangingPunct="1">
              <a:buFontTx/>
              <a:buBlip>
                <a:blip r:embed="rId3"/>
              </a:buBlip>
              <a:defRPr/>
            </a:pPr>
            <a:endParaRPr lang="zh-TW" altLang="en-US" sz="28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標題 1"/>
          <p:cNvSpPr>
            <a:spLocks noGrp="1"/>
          </p:cNvSpPr>
          <p:nvPr>
            <p:ph type="title"/>
          </p:nvPr>
        </p:nvSpPr>
        <p:spPr>
          <a:xfrm>
            <a:off x="457200" y="620713"/>
            <a:ext cx="8229600" cy="796925"/>
          </a:xfrm>
        </p:spPr>
        <p:txBody>
          <a:bodyPr/>
          <a:lstStyle/>
          <a:p>
            <a:pPr algn="l">
              <a:buFontTx/>
              <a:buBlip>
                <a:blip r:embed="rId3"/>
              </a:buBlip>
            </a:pPr>
            <a:r>
              <a:rPr lang="zh-TW" altLang="en-US" sz="3200" b="1" dirty="0">
                <a:solidFill>
                  <a:srgbClr val="0000FF"/>
                </a:solidFill>
              </a:rPr>
              <a:t>花蓮區</a:t>
            </a:r>
            <a:r>
              <a:rPr lang="en-US" altLang="zh-TW" sz="3200" b="1" dirty="0">
                <a:solidFill>
                  <a:srgbClr val="FF0000"/>
                </a:solidFill>
              </a:rPr>
              <a:t>【</a:t>
            </a:r>
            <a:r>
              <a:rPr lang="zh-TW" altLang="zh-TW" sz="3200" b="1" dirty="0">
                <a:solidFill>
                  <a:srgbClr val="FF0000"/>
                </a:solidFill>
              </a:rPr>
              <a:t>綜合高中</a:t>
            </a:r>
            <a:r>
              <a:rPr lang="en-US" altLang="zh-TW" sz="3200" b="1" dirty="0">
                <a:solidFill>
                  <a:srgbClr val="FF0000"/>
                </a:solidFill>
              </a:rPr>
              <a:t>】</a:t>
            </a:r>
            <a:r>
              <a:rPr lang="zh-TW" altLang="zh-TW" sz="3200" b="1" dirty="0">
                <a:solidFill>
                  <a:srgbClr val="0000FF"/>
                </a:solidFill>
              </a:rPr>
              <a:t>開設學程一覽表</a:t>
            </a:r>
            <a:endParaRPr lang="zh-TW" altLang="en-US" b="1" dirty="0">
              <a:solidFill>
                <a:srgbClr val="0000FF"/>
              </a:solidFill>
            </a:endParaRPr>
          </a:p>
        </p:txBody>
      </p:sp>
      <p:sp>
        <p:nvSpPr>
          <p:cNvPr id="101378" name="投影片編號版面配置區 2"/>
          <p:cNvSpPr>
            <a:spLocks noGrp="1"/>
          </p:cNvSpPr>
          <p:nvPr>
            <p:ph type="sldNum" sz="quarter" idx="12"/>
          </p:nvPr>
        </p:nvSpPr>
        <p:spPr bwMode="auto">
          <a:noFill/>
          <a:ln>
            <a:miter lim="800000"/>
            <a:headEnd/>
            <a:tailEnd/>
          </a:ln>
        </p:spPr>
        <p:txBody>
          <a:bodyPr/>
          <a:lstStyle/>
          <a:p>
            <a:fld id="{6CCE47AB-985A-4624-ADF9-8A3C1C23A04E}" type="slidenum">
              <a:rPr lang="zh-TW" altLang="en-US" smtClean="0">
                <a:ea typeface="新細明體" charset="-120"/>
              </a:rPr>
              <a:pPr/>
              <a:t>67</a:t>
            </a:fld>
            <a:endParaRPr lang="en-US" altLang="zh-TW">
              <a:ea typeface="新細明體"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103107295"/>
              </p:ext>
            </p:extLst>
          </p:nvPr>
        </p:nvGraphicFramePr>
        <p:xfrm>
          <a:off x="468313" y="1397000"/>
          <a:ext cx="8208962" cy="5397692"/>
        </p:xfrm>
        <a:graphic>
          <a:graphicData uri="http://schemas.openxmlformats.org/drawingml/2006/table">
            <a:tbl>
              <a:tblPr firstRow="1" bandRow="1">
                <a:tableStyleId>{5C22544A-7EE6-4342-B048-85BDC9FD1C3A}</a:tableStyleId>
              </a:tblPr>
              <a:tblGrid>
                <a:gridCol w="1393974">
                  <a:extLst>
                    <a:ext uri="{9D8B030D-6E8A-4147-A177-3AD203B41FA5}">
                      <a16:colId xmlns:a16="http://schemas.microsoft.com/office/drawing/2014/main" val="20000"/>
                    </a:ext>
                  </a:extLst>
                </a:gridCol>
                <a:gridCol w="1464504">
                  <a:extLst>
                    <a:ext uri="{9D8B030D-6E8A-4147-A177-3AD203B41FA5}">
                      <a16:colId xmlns:a16="http://schemas.microsoft.com/office/drawing/2014/main" val="20001"/>
                    </a:ext>
                  </a:extLst>
                </a:gridCol>
                <a:gridCol w="5350484">
                  <a:extLst>
                    <a:ext uri="{9D8B030D-6E8A-4147-A177-3AD203B41FA5}">
                      <a16:colId xmlns:a16="http://schemas.microsoft.com/office/drawing/2014/main" val="20002"/>
                    </a:ext>
                  </a:extLst>
                </a:gridCol>
              </a:tblGrid>
              <a:tr h="1282892">
                <a:tc>
                  <a:txBody>
                    <a:bodyPr/>
                    <a:lstStyle/>
                    <a:p>
                      <a:pPr algn="ctr">
                        <a:spcAft>
                          <a:spcPts val="0"/>
                        </a:spcAft>
                        <a:tabLst>
                          <a:tab pos="5943600" algn="r"/>
                        </a:tabLst>
                      </a:pPr>
                      <a:r>
                        <a:rPr lang="zh-TW" sz="2400" b="1" kern="100" dirty="0">
                          <a:latin typeface="標楷體" pitchFamily="65" charset="-120"/>
                          <a:ea typeface="標楷體" pitchFamily="65" charset="-120"/>
                          <a:cs typeface="Times New Roman"/>
                        </a:rPr>
                        <a:t>學校名稱</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spcAft>
                          <a:spcPts val="0"/>
                        </a:spcAft>
                        <a:tabLst>
                          <a:tab pos="5943600" algn="r"/>
                        </a:tabLst>
                      </a:pPr>
                      <a:r>
                        <a:rPr lang="zh-TW" sz="2400" b="1" kern="100" dirty="0">
                          <a:latin typeface="標楷體" pitchFamily="65" charset="-120"/>
                          <a:ea typeface="標楷體" pitchFamily="65" charset="-120"/>
                          <a:cs typeface="Times New Roman"/>
                        </a:rPr>
                        <a:t>學術學程</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spcAft>
                          <a:spcPts val="0"/>
                        </a:spcAft>
                        <a:tabLst>
                          <a:tab pos="5943600" algn="r"/>
                        </a:tabLst>
                      </a:pPr>
                      <a:r>
                        <a:rPr lang="zh-TW" sz="2400" b="1" kern="100" dirty="0">
                          <a:latin typeface="標楷體" pitchFamily="65" charset="-120"/>
                          <a:ea typeface="標楷體" pitchFamily="65" charset="-120"/>
                          <a:cs typeface="Times New Roman"/>
                        </a:rPr>
                        <a:t>專門學程</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1307755">
                <a:tc>
                  <a:txBody>
                    <a:bodyPr/>
                    <a:lstStyle/>
                    <a:p>
                      <a:pPr algn="ctr">
                        <a:spcAft>
                          <a:spcPts val="0"/>
                        </a:spcAft>
                      </a:pPr>
                      <a:r>
                        <a:rPr lang="zh-TW" sz="3600" b="1" kern="100" dirty="0">
                          <a:solidFill>
                            <a:srgbClr val="0000FF"/>
                          </a:solidFill>
                          <a:latin typeface="Times New Roman" pitchFamily="18" charset="0"/>
                          <a:ea typeface="標楷體" pitchFamily="65" charset="-120"/>
                          <a:cs typeface="Times New Roman" pitchFamily="18" charset="0"/>
                        </a:rPr>
                        <a:t>海星高中</a:t>
                      </a:r>
                      <a:r>
                        <a:rPr lang="en-US" sz="3600" b="1" kern="100" dirty="0">
                          <a:solidFill>
                            <a:srgbClr val="0000FF"/>
                          </a:solidFill>
                          <a:latin typeface="Times New Roman" pitchFamily="18" charset="0"/>
                          <a:ea typeface="標楷體" pitchFamily="65" charset="-120"/>
                          <a:cs typeface="Times New Roman" pitchFamily="18" charset="0"/>
                        </a:rPr>
                        <a:t> </a:t>
                      </a:r>
                      <a:endParaRPr lang="zh-TW" sz="3600" b="1" kern="100" dirty="0">
                        <a:solidFill>
                          <a:srgbClr val="0000FF"/>
                        </a:solidFill>
                        <a:latin typeface="Times New Roman" pitchFamily="18" charset="0"/>
                        <a:ea typeface="標楷體" pitchFamily="65" charset="-120"/>
                        <a:cs typeface="Times New Roman" pitchFamily="18" charset="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2000" b="1" kern="100" dirty="0">
                          <a:latin typeface="標楷體" pitchFamily="65" charset="-120"/>
                          <a:ea typeface="標楷體" pitchFamily="65" charset="-120"/>
                          <a:cs typeface="Times New Roman"/>
                        </a:rPr>
                        <a:t>自然、社會</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800" u="none" dirty="0">
                          <a:latin typeface="標楷體" pitchFamily="65" charset="-120"/>
                          <a:ea typeface="標楷體" pitchFamily="65" charset="-120"/>
                          <a:hlinkClick r:id="rId4"/>
                        </a:rPr>
                        <a:t>資訊應用學程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5"/>
                        </a:rPr>
                        <a:t>應用英語學程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6"/>
                        </a:rPr>
                        <a:t>幼兒保育學程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7"/>
                        </a:rPr>
                        <a:t>服裝設計學程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8"/>
                        </a:rPr>
                        <a:t>廣告設計學程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9"/>
                        </a:rPr>
                        <a:t>原住民音樂與文化專班學程</a:t>
                      </a:r>
                      <a:endParaRPr lang="en-US" altLang="zh-TW" sz="1800" u="none" dirty="0">
                        <a:latin typeface="標楷體" pitchFamily="65" charset="-120"/>
                        <a:ea typeface="標楷體" pitchFamily="65" charset="-120"/>
                        <a:hlinkClick r:id="rId9"/>
                      </a:endParaRPr>
                    </a:p>
                    <a:p>
                      <a:r>
                        <a:rPr lang="zh-TW" altLang="en-US" sz="1800" u="none" dirty="0">
                          <a:latin typeface="標楷體" pitchFamily="65" charset="-120"/>
                          <a:ea typeface="標楷體" pitchFamily="65" charset="-120"/>
                          <a:hlinkClick r:id="rId10"/>
                        </a:rPr>
                        <a:t>多媒體設計學程</a:t>
                      </a:r>
                      <a:endParaRPr lang="zh-TW" altLang="en-US" sz="1800" u="none" dirty="0">
                        <a:latin typeface="標楷體" pitchFamily="65" charset="-120"/>
                        <a:ea typeface="標楷體" pitchFamily="65" charset="-12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61633">
                <a:tc>
                  <a:txBody>
                    <a:bodyPr/>
                    <a:lstStyle/>
                    <a:p>
                      <a:pPr algn="ctr">
                        <a:spcAft>
                          <a:spcPts val="0"/>
                        </a:spcAft>
                      </a:pPr>
                      <a:r>
                        <a:rPr lang="zh-TW" sz="3600" b="1" kern="100" dirty="0">
                          <a:solidFill>
                            <a:srgbClr val="0000FF"/>
                          </a:solidFill>
                          <a:latin typeface="Times New Roman" pitchFamily="18" charset="0"/>
                          <a:ea typeface="標楷體" pitchFamily="65" charset="-120"/>
                          <a:cs typeface="Times New Roman" pitchFamily="18" charset="0"/>
                        </a:rPr>
                        <a:t>四維高中</a:t>
                      </a:r>
                      <a:r>
                        <a:rPr lang="en-US" sz="3600" b="1" kern="100" dirty="0">
                          <a:solidFill>
                            <a:srgbClr val="0000FF"/>
                          </a:solidFill>
                          <a:latin typeface="Times New Roman" pitchFamily="18" charset="0"/>
                          <a:ea typeface="標楷體" pitchFamily="65" charset="-120"/>
                          <a:cs typeface="Times New Roman" pitchFamily="18" charset="0"/>
                        </a:rPr>
                        <a:t> </a:t>
                      </a:r>
                      <a:endParaRPr lang="zh-TW" sz="3600" b="1" kern="100" dirty="0">
                        <a:solidFill>
                          <a:srgbClr val="0000FF"/>
                        </a:solidFill>
                        <a:latin typeface="Times New Roman" pitchFamily="18" charset="0"/>
                        <a:ea typeface="標楷體" pitchFamily="65" charset="-120"/>
                        <a:cs typeface="Times New Roman" pitchFamily="18" charset="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2000" b="1" kern="100" dirty="0">
                          <a:latin typeface="標楷體" pitchFamily="65" charset="-120"/>
                          <a:ea typeface="標楷體" pitchFamily="65" charset="-120"/>
                          <a:cs typeface="Times New Roman"/>
                        </a:rPr>
                        <a:t>自然、社會</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800" u="none" dirty="0">
                          <a:latin typeface="標楷體" pitchFamily="65" charset="-120"/>
                          <a:ea typeface="標楷體" pitchFamily="65" charset="-120"/>
                          <a:hlinkClick r:id="rId11"/>
                        </a:rPr>
                        <a:t>電機技術學程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11"/>
                        </a:rPr>
                        <a:t>電子技術學程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11"/>
                        </a:rPr>
                        <a:t>資訊技術學程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11"/>
                        </a:rPr>
                        <a:t>資料處理學程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11"/>
                        </a:rPr>
                        <a:t>電子商務學程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11"/>
                        </a:rPr>
                        <a:t>觀光餐飲學程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11"/>
                        </a:rPr>
                        <a:t>應用日語學程</a:t>
                      </a:r>
                      <a:endParaRPr lang="zh-TW" altLang="en-US" sz="1800" u="none" dirty="0">
                        <a:latin typeface="標楷體" pitchFamily="65" charset="-120"/>
                        <a:ea typeface="標楷體" pitchFamily="65" charset="-120"/>
                      </a:endParaRPr>
                    </a:p>
                    <a:p>
                      <a:r>
                        <a:rPr lang="zh-TW" altLang="en-US" sz="1800" u="none" dirty="0">
                          <a:latin typeface="標楷體" pitchFamily="65" charset="-120"/>
                          <a:ea typeface="標楷體" pitchFamily="65" charset="-120"/>
                          <a:hlinkClick r:id="rId11"/>
                        </a:rPr>
                        <a:t>原住民藝能學程</a:t>
                      </a:r>
                      <a:endParaRPr lang="zh-TW" altLang="en-US" sz="1800" u="none" dirty="0">
                        <a:latin typeface="標楷體" pitchFamily="65" charset="-120"/>
                        <a:ea typeface="標楷體" pitchFamily="65" charset="-12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向右箭號 13"/>
          <p:cNvSpPr>
            <a:spLocks noChangeArrowheads="1"/>
          </p:cNvSpPr>
          <p:nvPr/>
        </p:nvSpPr>
        <p:spPr bwMode="auto">
          <a:xfrm>
            <a:off x="0" y="2208213"/>
            <a:ext cx="7019925" cy="876300"/>
          </a:xfrm>
          <a:prstGeom prst="rightArrow">
            <a:avLst>
              <a:gd name="adj1" fmla="val 75148"/>
              <a:gd name="adj2" fmla="val 82111"/>
            </a:avLst>
          </a:prstGeom>
          <a:solidFill>
            <a:srgbClr val="CCFFCC"/>
          </a:solidFill>
          <a:ln w="25400" algn="ctr">
            <a:solidFill>
              <a:srgbClr val="00B0F0"/>
            </a:solidFill>
            <a:round/>
            <a:headEnd/>
            <a:tailEnd/>
          </a:ln>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b="1">
                <a:latin typeface="微軟正黑體" pitchFamily="34" charset="-120"/>
                <a:ea typeface="微軟正黑體" pitchFamily="34" charset="-120"/>
              </a:rPr>
              <a:t>一、</a:t>
            </a:r>
            <a:r>
              <a:rPr lang="zh-TW" altLang="zh-TW" b="1">
                <a:latin typeface="微軟正黑體" pitchFamily="34" charset="-120"/>
                <a:ea typeface="微軟正黑體" pitchFamily="34" charset="-120"/>
              </a:rPr>
              <a:t>報名人數</a:t>
            </a:r>
            <a:r>
              <a:rPr lang="zh-TW" altLang="zh-TW" b="1">
                <a:solidFill>
                  <a:srgbClr val="FF0000"/>
                </a:solidFill>
                <a:latin typeface="微軟正黑體" pitchFamily="34" charset="-120"/>
                <a:ea typeface="微軟正黑體" pitchFamily="34" charset="-120"/>
              </a:rPr>
              <a:t>未超過</a:t>
            </a:r>
            <a:r>
              <a:rPr lang="zh-TW" altLang="zh-TW" b="1">
                <a:latin typeface="微軟正黑體" pitchFamily="34" charset="-120"/>
                <a:ea typeface="微軟正黑體" pitchFamily="34" charset="-120"/>
              </a:rPr>
              <a:t>學校招生名額</a:t>
            </a:r>
            <a:endParaRPr lang="zh-TW" altLang="en-US" b="1">
              <a:latin typeface="微軟正黑體" pitchFamily="34" charset="-120"/>
              <a:ea typeface="微軟正黑體" pitchFamily="34" charset="-120"/>
            </a:endParaRPr>
          </a:p>
        </p:txBody>
      </p:sp>
      <p:sp>
        <p:nvSpPr>
          <p:cNvPr id="15" name="八角星形 14"/>
          <p:cNvSpPr/>
          <p:nvPr/>
        </p:nvSpPr>
        <p:spPr bwMode="auto">
          <a:xfrm>
            <a:off x="6835775" y="1652588"/>
            <a:ext cx="1839913" cy="1271587"/>
          </a:xfrm>
          <a:prstGeom prst="star8">
            <a:avLst/>
          </a:prstGeom>
          <a:solidFill>
            <a:srgbClr val="FFFFCC"/>
          </a:solid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zh-TW" altLang="zh-TW" sz="2800" b="1">
                <a:solidFill>
                  <a:srgbClr val="FF0000"/>
                </a:solidFill>
                <a:latin typeface="微軟正黑體" pitchFamily="34" charset="-120"/>
                <a:ea typeface="微軟正黑體" pitchFamily="34" charset="-120"/>
              </a:rPr>
              <a:t>全額</a:t>
            </a:r>
            <a:endParaRPr lang="en-US" altLang="zh-TW" sz="2800" b="1">
              <a:solidFill>
                <a:srgbClr val="FF0000"/>
              </a:solidFill>
              <a:latin typeface="微軟正黑體" pitchFamily="34" charset="-120"/>
              <a:ea typeface="微軟正黑體" pitchFamily="34" charset="-120"/>
            </a:endParaRPr>
          </a:p>
          <a:p>
            <a:pPr algn="ctr" eaLnBrk="1" hangingPunct="1">
              <a:defRPr/>
            </a:pPr>
            <a:r>
              <a:rPr lang="zh-TW" altLang="zh-TW" sz="2800" b="1">
                <a:solidFill>
                  <a:srgbClr val="FF0000"/>
                </a:solidFill>
                <a:latin typeface="微軟正黑體" pitchFamily="34" charset="-120"/>
                <a:ea typeface="微軟正黑體" pitchFamily="34" charset="-120"/>
              </a:rPr>
              <a:t>錄取</a:t>
            </a:r>
            <a:endParaRPr lang="zh-TW" altLang="en-US" sz="2800" b="1">
              <a:solidFill>
                <a:srgbClr val="FF0000"/>
              </a:solidFill>
              <a:latin typeface="微軟正黑體" pitchFamily="34" charset="-120"/>
              <a:ea typeface="微軟正黑體" pitchFamily="34" charset="-120"/>
            </a:endParaRPr>
          </a:p>
        </p:txBody>
      </p:sp>
      <p:sp>
        <p:nvSpPr>
          <p:cNvPr id="16" name="向右箭號 15"/>
          <p:cNvSpPr>
            <a:spLocks noChangeArrowheads="1"/>
          </p:cNvSpPr>
          <p:nvPr/>
        </p:nvSpPr>
        <p:spPr bwMode="auto">
          <a:xfrm>
            <a:off x="0" y="3227388"/>
            <a:ext cx="7135813" cy="777875"/>
          </a:xfrm>
          <a:prstGeom prst="rightArrow">
            <a:avLst>
              <a:gd name="adj1" fmla="val 75148"/>
              <a:gd name="adj2" fmla="val 76318"/>
            </a:avLst>
          </a:prstGeom>
          <a:solidFill>
            <a:srgbClr val="FFCC99"/>
          </a:solidFill>
          <a:ln w="28575" algn="ctr">
            <a:solidFill>
              <a:srgbClr val="FF6600"/>
            </a:solidFill>
            <a:round/>
            <a:headEnd/>
            <a:tailEnd/>
          </a:ln>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b="1">
                <a:latin typeface="微軟正黑體" pitchFamily="34" charset="-120"/>
                <a:ea typeface="微軟正黑體" pitchFamily="34" charset="-120"/>
              </a:rPr>
              <a:t>二、</a:t>
            </a:r>
            <a:r>
              <a:rPr lang="zh-TW" altLang="zh-TW" b="1">
                <a:latin typeface="微軟正黑體" pitchFamily="34" charset="-120"/>
                <a:ea typeface="微軟正黑體" pitchFamily="34" charset="-120"/>
              </a:rPr>
              <a:t>報名人數</a:t>
            </a:r>
            <a:r>
              <a:rPr lang="zh-TW" altLang="zh-TW" b="1">
                <a:solidFill>
                  <a:srgbClr val="FF0000"/>
                </a:solidFill>
                <a:latin typeface="微軟正黑體" pitchFamily="34" charset="-120"/>
                <a:ea typeface="微軟正黑體" pitchFamily="34" charset="-120"/>
              </a:rPr>
              <a:t>超過</a:t>
            </a:r>
            <a:r>
              <a:rPr lang="zh-TW" altLang="zh-TW" b="1">
                <a:latin typeface="微軟正黑體" pitchFamily="34" charset="-120"/>
                <a:ea typeface="微軟正黑體" pitchFamily="34" charset="-120"/>
              </a:rPr>
              <a:t>學校招生名額</a:t>
            </a:r>
            <a:endParaRPr lang="zh-TW" altLang="en-US" b="1">
              <a:latin typeface="微軟正黑體" pitchFamily="34" charset="-120"/>
              <a:ea typeface="微軟正黑體" pitchFamily="34" charset="-120"/>
            </a:endParaRPr>
          </a:p>
        </p:txBody>
      </p:sp>
      <p:sp>
        <p:nvSpPr>
          <p:cNvPr id="17" name="八角星形 16"/>
          <p:cNvSpPr/>
          <p:nvPr/>
        </p:nvSpPr>
        <p:spPr bwMode="auto">
          <a:xfrm>
            <a:off x="7070725" y="2825750"/>
            <a:ext cx="2009775" cy="1333500"/>
          </a:xfrm>
          <a:prstGeom prst="star8">
            <a:avLst/>
          </a:prstGeom>
          <a:solidFill>
            <a:srgbClr val="CCFF99"/>
          </a:solidFill>
          <a:ln>
            <a:solidFill>
              <a:srgbClr val="0066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zh-TW" altLang="en-US" sz="2800" b="1">
                <a:solidFill>
                  <a:srgbClr val="FF0000"/>
                </a:solidFill>
                <a:latin typeface="微軟正黑體" pitchFamily="34" charset="-120"/>
                <a:ea typeface="微軟正黑體" pitchFamily="34" charset="-120"/>
              </a:rPr>
              <a:t>超額</a:t>
            </a:r>
            <a:endParaRPr lang="en-US" altLang="zh-TW" sz="2800" b="1">
              <a:solidFill>
                <a:srgbClr val="FF0000"/>
              </a:solidFill>
              <a:latin typeface="微軟正黑體" pitchFamily="34" charset="-120"/>
              <a:ea typeface="微軟正黑體" pitchFamily="34" charset="-120"/>
            </a:endParaRPr>
          </a:p>
          <a:p>
            <a:pPr algn="ctr" eaLnBrk="1" hangingPunct="1">
              <a:defRPr/>
            </a:pPr>
            <a:r>
              <a:rPr lang="zh-TW" altLang="en-US" sz="2800" b="1">
                <a:solidFill>
                  <a:srgbClr val="FF0000"/>
                </a:solidFill>
                <a:latin typeface="微軟正黑體" pitchFamily="34" charset="-120"/>
                <a:ea typeface="微軟正黑體" pitchFamily="34" charset="-120"/>
              </a:rPr>
              <a:t>比序</a:t>
            </a:r>
          </a:p>
        </p:txBody>
      </p:sp>
      <p:sp>
        <p:nvSpPr>
          <p:cNvPr id="44038" name="矩形 31"/>
          <p:cNvSpPr>
            <a:spLocks noChangeArrowheads="1"/>
          </p:cNvSpPr>
          <p:nvPr/>
        </p:nvSpPr>
        <p:spPr bwMode="auto">
          <a:xfrm>
            <a:off x="0" y="908050"/>
            <a:ext cx="9144000" cy="504825"/>
          </a:xfrm>
          <a:prstGeom prst="rect">
            <a:avLst/>
          </a:prstGeom>
          <a:solidFill>
            <a:srgbClr val="FFCCFF"/>
          </a:solidFill>
          <a:ln w="25400" algn="ctr">
            <a:solidFill>
              <a:srgbClr val="FF33CC"/>
            </a:solidFill>
            <a:round/>
            <a:headEnd/>
            <a:tailEnd/>
          </a:ln>
        </p:spPr>
        <p:txBody>
          <a:bodyPr anchor="ctr"/>
          <a:lstStyle>
            <a:lvl1pPr marL="165100" indent="-16510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just" eaLnBrk="1" hangingPunct="1">
              <a:spcBef>
                <a:spcPct val="0"/>
              </a:spcBef>
              <a:buFontTx/>
              <a:buNone/>
            </a:pPr>
            <a:r>
              <a:rPr lang="zh-TW" altLang="en-US" sz="2800" b="1">
                <a:solidFill>
                  <a:srgbClr val="C00000"/>
                </a:solidFill>
                <a:latin typeface="微軟正黑體" pitchFamily="34" charset="-120"/>
                <a:ea typeface="微軟正黑體" pitchFamily="34" charset="-120"/>
                <a:sym typeface="Wingdings" pitchFamily="2" charset="2"/>
              </a:rPr>
              <a:t></a:t>
            </a:r>
            <a:r>
              <a:rPr lang="zh-TW" altLang="en-US" sz="2800" b="1">
                <a:latin typeface="微軟正黑體" pitchFamily="34" charset="-120"/>
                <a:ea typeface="微軟正黑體" pitchFamily="34" charset="-120"/>
                <a:sym typeface="Wingdings" pitchFamily="2" charset="2"/>
              </a:rPr>
              <a:t>適性入學方式</a:t>
            </a:r>
            <a:r>
              <a:rPr lang="en-US" altLang="zh-TW" sz="2800" b="1">
                <a:latin typeface="微軟正黑體" pitchFamily="34" charset="-120"/>
                <a:ea typeface="微軟正黑體" pitchFamily="34" charset="-120"/>
                <a:sym typeface="Wingdings" pitchFamily="2" charset="2"/>
              </a:rPr>
              <a:t>-</a:t>
            </a:r>
            <a:r>
              <a:rPr lang="zh-TW" altLang="en-US" sz="2800" b="1">
                <a:latin typeface="微軟正黑體" pitchFamily="34" charset="-120"/>
                <a:ea typeface="微軟正黑體" pitchFamily="34" charset="-120"/>
                <a:sym typeface="Wingdings" pitchFamily="2" charset="2"/>
              </a:rPr>
              <a:t>免試入學</a:t>
            </a:r>
            <a:endParaRPr lang="zh-TW" altLang="zh-TW" sz="2800" b="1">
              <a:latin typeface="微軟正黑體" pitchFamily="34" charset="-120"/>
              <a:ea typeface="微軟正黑體" pitchFamily="34" charset="-120"/>
            </a:endParaRPr>
          </a:p>
        </p:txBody>
      </p:sp>
      <p:sp>
        <p:nvSpPr>
          <p:cNvPr id="3" name="文字方塊 2"/>
          <p:cNvSpPr txBox="1"/>
          <p:nvPr/>
        </p:nvSpPr>
        <p:spPr>
          <a:xfrm>
            <a:off x="-30163" y="4365104"/>
            <a:ext cx="9174163" cy="1569660"/>
          </a:xfrm>
          <a:prstGeom prst="rect">
            <a:avLst/>
          </a:prstGeom>
          <a:solidFill>
            <a:schemeClr val="accent5">
              <a:lumMod val="40000"/>
              <a:lumOff val="60000"/>
            </a:schemeClr>
          </a:solidFill>
          <a:ln w="25400">
            <a:solidFill>
              <a:schemeClr val="accent5">
                <a:lumMod val="50000"/>
              </a:schemeClr>
            </a:solidFill>
          </a:ln>
        </p:spPr>
        <p:txBody>
          <a:bodyPr>
            <a:spAutoFit/>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defRPr/>
            </a:pPr>
            <a:r>
              <a:rPr lang="en-US" altLang="zh-TW" dirty="0">
                <a:latin typeface="微軟正黑體" panose="020B0604030504040204" pitchFamily="34" charset="-120"/>
                <a:ea typeface="微軟正黑體" panose="020B0604030504040204" pitchFamily="34" charset="-120"/>
              </a:rPr>
              <a:t>108</a:t>
            </a:r>
            <a:r>
              <a:rPr lang="zh-TW" altLang="zh-TW"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花蓮區</a:t>
            </a:r>
            <a:r>
              <a:rPr lang="zh-TW" altLang="zh-TW" dirty="0">
                <a:latin typeface="微軟正黑體" panose="020B0604030504040204" pitchFamily="34" charset="-120"/>
                <a:ea typeface="微軟正黑體" panose="020B0604030504040204" pitchFamily="34" charset="-120"/>
              </a:rPr>
              <a:t>約</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千</a:t>
            </a:r>
            <a:r>
              <a:rPr lang="zh-TW" altLang="zh-TW" dirty="0">
                <a:latin typeface="微軟正黑體" panose="020B0604030504040204" pitchFamily="34" charset="-120"/>
                <a:ea typeface="微軟正黑體" panose="020B0604030504040204" pitchFamily="34" charset="-120"/>
              </a:rPr>
              <a:t>名國中畢業生</a:t>
            </a:r>
          </a:p>
          <a:p>
            <a:pPr eaLnBrk="1" hangingPunct="1">
              <a:defRPr/>
            </a:pPr>
            <a:r>
              <a:rPr lang="zh-TW" altLang="zh-TW" dirty="0">
                <a:latin typeface="微軟正黑體" panose="020B0604030504040204" pitchFamily="34" charset="-120"/>
                <a:ea typeface="微軟正黑體" panose="020B0604030504040204" pitchFamily="34" charset="-120"/>
              </a:rPr>
              <a:t>高中職總招生名額</a:t>
            </a:r>
            <a:r>
              <a:rPr lang="zh-TW" altLang="en-US" dirty="0">
                <a:latin typeface="微軟正黑體" panose="020B0604030504040204" pitchFamily="34" charset="-120"/>
                <a:ea typeface="微軟正黑體" panose="020B0604030504040204" pitchFamily="34" charset="-120"/>
              </a:rPr>
              <a:t>超過</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千人</a:t>
            </a:r>
            <a:endParaRPr lang="en-US" altLang="zh-TW" dirty="0">
              <a:latin typeface="微軟正黑體" panose="020B0604030504040204" pitchFamily="34" charset="-120"/>
              <a:ea typeface="微軟正黑體" panose="020B0604030504040204" pitchFamily="34" charset="-120"/>
            </a:endParaRPr>
          </a:p>
          <a:p>
            <a:pPr eaLnBrk="1" hangingPunct="1">
              <a:defRPr/>
            </a:pPr>
            <a:r>
              <a:rPr lang="zh-TW" altLang="en-US" b="1" dirty="0">
                <a:solidFill>
                  <a:srgbClr val="FF0000"/>
                </a:solidFill>
                <a:latin typeface="微軟正黑體" panose="020B0604030504040204" pitchFamily="34" charset="-120"/>
                <a:ea typeface="微軟正黑體" panose="020B0604030504040204" pitchFamily="34" charset="-120"/>
              </a:rPr>
              <a:t>高中職招生名額 ＞</a:t>
            </a:r>
            <a:r>
              <a:rPr lang="en-US" altLang="zh-TW" b="1" dirty="0">
                <a:solidFill>
                  <a:srgbClr val="FF0000"/>
                </a:solidFill>
                <a:latin typeface="微軟正黑體" panose="020B0604030504040204" pitchFamily="34" charset="-120"/>
                <a:ea typeface="微軟正黑體" panose="020B0604030504040204" pitchFamily="34" charset="-120"/>
              </a:rPr>
              <a:t> </a:t>
            </a:r>
            <a:r>
              <a:rPr lang="zh-TW" altLang="en-US" b="1" dirty="0">
                <a:solidFill>
                  <a:srgbClr val="FF0000"/>
                </a:solidFill>
                <a:latin typeface="微軟正黑體" panose="020B0604030504040204" pitchFamily="34" charset="-120"/>
                <a:ea typeface="微軟正黑體" panose="020B0604030504040204" pitchFamily="34" charset="-120"/>
              </a:rPr>
              <a:t>國中畢業生人數</a:t>
            </a:r>
            <a:endParaRPr lang="zh-TW" altLang="zh-TW" b="1" dirty="0">
              <a:solidFill>
                <a:srgbClr val="FF0000"/>
              </a:solidFill>
              <a:latin typeface="微軟正黑體" panose="020B0604030504040204" pitchFamily="34" charset="-120"/>
              <a:ea typeface="微軟正黑體" panose="020B0604030504040204" pitchFamily="34" charset="-120"/>
            </a:endParaRPr>
          </a:p>
        </p:txBody>
      </p:sp>
      <p:sp>
        <p:nvSpPr>
          <p:cNvPr id="11" name="流程圖: 替代處理程序 10"/>
          <p:cNvSpPr>
            <a:spLocks noChangeArrowheads="1"/>
          </p:cNvSpPr>
          <p:nvPr/>
        </p:nvSpPr>
        <p:spPr bwMode="auto">
          <a:xfrm>
            <a:off x="0" y="1516063"/>
            <a:ext cx="6640513" cy="652462"/>
          </a:xfrm>
          <a:prstGeom prst="flowChartAlternateProcess">
            <a:avLst/>
          </a:prstGeom>
          <a:solidFill>
            <a:srgbClr val="FFFF99"/>
          </a:solidFill>
          <a:ln w="25400" algn="ctr">
            <a:solidFill>
              <a:srgbClr val="FFC000"/>
            </a:solidFill>
            <a:round/>
            <a:headEnd/>
            <a:tailEnd/>
          </a:ln>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3600" b="1">
                <a:solidFill>
                  <a:srgbClr val="FF0000"/>
                </a:solidFill>
                <a:latin typeface="微軟正黑體" pitchFamily="34" charset="-120"/>
                <a:ea typeface="微軟正黑體" pitchFamily="34" charset="-120"/>
              </a:rPr>
              <a:t>免試入學</a:t>
            </a:r>
            <a:r>
              <a:rPr lang="en-US" altLang="zh-TW" sz="3600">
                <a:latin typeface="微軟正黑體" pitchFamily="34" charset="-120"/>
                <a:ea typeface="微軟正黑體" pitchFamily="34" charset="-120"/>
              </a:rPr>
              <a:t>－</a:t>
            </a:r>
            <a:r>
              <a:rPr lang="zh-TW" altLang="en-US" sz="3600">
                <a:latin typeface="微軟正黑體" pitchFamily="34" charset="-120"/>
                <a:ea typeface="微軟正黑體" pitchFamily="34" charset="-120"/>
              </a:rPr>
              <a:t>無入學門檻或條件</a:t>
            </a:r>
            <a:endParaRPr lang="en-US" altLang="zh-TW" sz="3600">
              <a:latin typeface="微軟正黑體" pitchFamily="34" charset="-120"/>
              <a:ea typeface="微軟正黑體" pitchFamily="34" charset="-120"/>
            </a:endParaRPr>
          </a:p>
        </p:txBody>
      </p:sp>
      <p:pic>
        <p:nvPicPr>
          <p:cNvPr id="44041" name="圖片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4354316"/>
            <a:ext cx="1507249" cy="250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506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out)">
                                      <p:cBhvr>
                                        <p:cTn id="7" dur="1000"/>
                                        <p:tgtEl>
                                          <p:spTgt spid="11"/>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nodeType="afterGroup">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ChangeArrowheads="1"/>
          </p:cNvSpPr>
          <p:nvPr/>
        </p:nvSpPr>
        <p:spPr bwMode="auto">
          <a:xfrm>
            <a:off x="214282" y="423501"/>
            <a:ext cx="8462174" cy="646331"/>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zh-TW" altLang="en-US" sz="36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新細明體" charset="0"/>
              </a:rPr>
              <a:t>花蓮區入學方式─超額</a:t>
            </a:r>
            <a:r>
              <a:rPr kumimoji="0" lang="zh-TW" altLang="en-US" sz="3600" b="1" dirty="0">
                <a:ln w="1905"/>
                <a:solidFill>
                  <a:srgbClr val="0000FF"/>
                </a:solidFill>
                <a:effectLst>
                  <a:outerShdw blurRad="38100" dist="38100" dir="2700000" algn="tl">
                    <a:srgbClr val="000000">
                      <a:alpha val="43137"/>
                    </a:srgbClr>
                  </a:outerShdw>
                </a:effectLst>
                <a:latin typeface="+mn-lt"/>
                <a:ea typeface="標楷體" charset="0"/>
                <a:cs typeface="標楷體" charset="0"/>
              </a:rPr>
              <a:t>比序說明</a:t>
            </a:r>
            <a:endParaRPr kumimoji="0" lang="en-US" altLang="zh-TW" sz="3600" b="1" dirty="0">
              <a:ln w="1905"/>
              <a:solidFill>
                <a:srgbClr val="0000FF"/>
              </a:solidFill>
              <a:effectLst>
                <a:outerShdw blurRad="38100" dist="38100" dir="2700000" algn="tl">
                  <a:srgbClr val="000000">
                    <a:alpha val="43137"/>
                  </a:srgbClr>
                </a:outerShdw>
              </a:effectLst>
              <a:latin typeface="+mn-lt"/>
              <a:ea typeface="標楷體" charset="0"/>
              <a:cs typeface="標楷體" charset="0"/>
            </a:endParaRPr>
          </a:p>
        </p:txBody>
      </p:sp>
      <p:graphicFrame>
        <p:nvGraphicFramePr>
          <p:cNvPr id="26" name="資料庫圖表 25"/>
          <p:cNvGraphicFramePr/>
          <p:nvPr>
            <p:extLst>
              <p:ext uri="{D42A27DB-BD31-4B8C-83A1-F6EECF244321}">
                <p14:modId xmlns:p14="http://schemas.microsoft.com/office/powerpoint/2010/main" val="3139555275"/>
              </p:ext>
            </p:extLst>
          </p:nvPr>
        </p:nvGraphicFramePr>
        <p:xfrm>
          <a:off x="623095" y="1087358"/>
          <a:ext cx="4020343" cy="5556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文字方塊 26"/>
          <p:cNvSpPr txBox="1"/>
          <p:nvPr/>
        </p:nvSpPr>
        <p:spPr>
          <a:xfrm>
            <a:off x="4643438" y="1094700"/>
            <a:ext cx="4393058" cy="1754326"/>
          </a:xfrm>
          <a:prstGeom prst="rect">
            <a:avLst/>
          </a:prstGeom>
          <a:ln/>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a:spAutoFit/>
          </a:bodyPr>
          <a:lstStyle/>
          <a:p>
            <a:pPr eaLnBrk="1" fontAlgn="auto" hangingPunct="1">
              <a:spcBef>
                <a:spcPts val="0"/>
              </a:spcBef>
              <a:spcAft>
                <a:spcPts val="0"/>
              </a:spcAft>
              <a:defRPr/>
            </a:pPr>
            <a:r>
              <a:rPr kumimoji="0" lang="zh-TW" altLang="en-US" b="1" dirty="0">
                <a:solidFill>
                  <a:srgbClr val="FF0000"/>
                </a:solidFill>
                <a:latin typeface="微軟正黑體" pitchFamily="34" charset="-120"/>
                <a:ea typeface="微軟正黑體" pitchFamily="34" charset="-120"/>
              </a:rPr>
              <a:t>第</a:t>
            </a:r>
            <a:r>
              <a:rPr kumimoji="0" lang="en-US" altLang="zh-TW" b="1" dirty="0">
                <a:solidFill>
                  <a:srgbClr val="FF0000"/>
                </a:solidFill>
                <a:latin typeface="微軟正黑體" pitchFamily="34" charset="-120"/>
                <a:ea typeface="微軟正黑體" pitchFamily="34" charset="-120"/>
              </a:rPr>
              <a:t>1</a:t>
            </a:r>
            <a:r>
              <a:rPr kumimoji="0" lang="zh-TW" altLang="en-US" b="1" dirty="0">
                <a:solidFill>
                  <a:srgbClr val="FF0000"/>
                </a:solidFill>
                <a:latin typeface="微軟正黑體" pitchFamily="34" charset="-120"/>
                <a:ea typeface="微軟正黑體" pitchFamily="34" charset="-120"/>
              </a:rPr>
              <a:t>～</a:t>
            </a:r>
            <a:r>
              <a:rPr kumimoji="0" lang="en-US" altLang="zh-TW" b="1" dirty="0">
                <a:solidFill>
                  <a:srgbClr val="FF0000"/>
                </a:solidFill>
                <a:latin typeface="微軟正黑體" pitchFamily="34" charset="-120"/>
                <a:ea typeface="微軟正黑體" pitchFamily="34" charset="-120"/>
              </a:rPr>
              <a:t>3</a:t>
            </a:r>
            <a:r>
              <a:rPr kumimoji="0" lang="zh-TW" altLang="en-US" b="1" dirty="0">
                <a:solidFill>
                  <a:srgbClr val="FF0000"/>
                </a:solidFill>
                <a:latin typeface="微軟正黑體" pitchFamily="34" charset="-120"/>
                <a:ea typeface="微軟正黑體" pitchFamily="34" charset="-120"/>
              </a:rPr>
              <a:t>志願</a:t>
            </a:r>
            <a:r>
              <a:rPr kumimoji="0" lang="en-US" altLang="zh-TW" b="1" dirty="0">
                <a:solidFill>
                  <a:srgbClr val="FF0000"/>
                </a:solidFill>
                <a:latin typeface="微軟正黑體" pitchFamily="34" charset="-120"/>
                <a:ea typeface="微軟正黑體" pitchFamily="34" charset="-120"/>
              </a:rPr>
              <a:t>20</a:t>
            </a:r>
            <a:r>
              <a:rPr kumimoji="0" lang="zh-TW" altLang="en-US" b="1" dirty="0">
                <a:solidFill>
                  <a:srgbClr val="FF0000"/>
                </a:solidFill>
                <a:latin typeface="微軟正黑體" pitchFamily="34" charset="-120"/>
                <a:ea typeface="微軟正黑體" pitchFamily="34" charset="-120"/>
              </a:rPr>
              <a:t>分</a:t>
            </a:r>
            <a:r>
              <a:rPr kumimoji="0" lang="zh-TW" altLang="en-US" b="1" dirty="0">
                <a:solidFill>
                  <a:srgbClr val="000090"/>
                </a:solidFill>
                <a:latin typeface="微軟正黑體" pitchFamily="34" charset="-120"/>
                <a:ea typeface="微軟正黑體" pitchFamily="34" charset="-120"/>
              </a:rPr>
              <a:t>，第</a:t>
            </a:r>
            <a:r>
              <a:rPr kumimoji="0" lang="en-US" altLang="zh-TW" b="1" dirty="0">
                <a:solidFill>
                  <a:srgbClr val="000090"/>
                </a:solidFill>
                <a:latin typeface="微軟正黑體" pitchFamily="34" charset="-120"/>
                <a:ea typeface="微軟正黑體" pitchFamily="34" charset="-120"/>
              </a:rPr>
              <a:t>4</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6</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18</a:t>
            </a:r>
            <a:r>
              <a:rPr kumimoji="0" lang="zh-TW" altLang="en-US" b="1" dirty="0">
                <a:solidFill>
                  <a:srgbClr val="000090"/>
                </a:solidFill>
                <a:latin typeface="微軟正黑體" pitchFamily="34" charset="-120"/>
                <a:ea typeface="微軟正黑體" pitchFamily="34" charset="-120"/>
              </a:rPr>
              <a:t>分，</a:t>
            </a:r>
            <a:endParaRPr kumimoji="0" lang="en-US" altLang="zh-TW" b="1" dirty="0">
              <a:solidFill>
                <a:srgbClr val="000090"/>
              </a:solidFill>
              <a:latin typeface="微軟正黑體" pitchFamily="34" charset="-120"/>
              <a:ea typeface="微軟正黑體" pitchFamily="34" charset="-120"/>
            </a:endParaRPr>
          </a:p>
          <a:p>
            <a:pPr eaLnBrk="1" fontAlgn="auto" hangingPunct="1">
              <a:spcBef>
                <a:spcPts val="0"/>
              </a:spcBef>
              <a:spcAft>
                <a:spcPts val="0"/>
              </a:spcAft>
              <a:defRPr/>
            </a:pPr>
            <a:r>
              <a:rPr kumimoji="0" lang="zh-TW" altLang="en-US" b="1" dirty="0">
                <a:solidFill>
                  <a:srgbClr val="000090"/>
                </a:solidFill>
                <a:latin typeface="微軟正黑體" pitchFamily="34" charset="-120"/>
                <a:ea typeface="微軟正黑體" pitchFamily="34" charset="-120"/>
              </a:rPr>
              <a:t>第</a:t>
            </a:r>
            <a:r>
              <a:rPr kumimoji="0" lang="en-US" altLang="zh-TW" b="1" dirty="0">
                <a:solidFill>
                  <a:srgbClr val="000090"/>
                </a:solidFill>
                <a:latin typeface="微軟正黑體" pitchFamily="34" charset="-120"/>
                <a:ea typeface="微軟正黑體" pitchFamily="34" charset="-120"/>
              </a:rPr>
              <a:t>7</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9</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16</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10</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12</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14</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13</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15</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12</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16</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18</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10</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19</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21</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8</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22</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24</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6</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25</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27</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4</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28</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30</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2</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31</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40</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0</a:t>
            </a:r>
            <a:r>
              <a:rPr kumimoji="0" lang="zh-TW" altLang="en-US" b="1" dirty="0">
                <a:solidFill>
                  <a:srgbClr val="000090"/>
                </a:solidFill>
                <a:latin typeface="微軟正黑體" pitchFamily="34" charset="-120"/>
                <a:ea typeface="微軟正黑體" pitchFamily="34" charset="-120"/>
              </a:rPr>
              <a:t>分。</a:t>
            </a:r>
          </a:p>
        </p:txBody>
      </p:sp>
      <p:sp>
        <p:nvSpPr>
          <p:cNvPr id="28" name="文字方塊 27"/>
          <p:cNvSpPr txBox="1"/>
          <p:nvPr/>
        </p:nvSpPr>
        <p:spPr>
          <a:xfrm>
            <a:off x="4644008" y="2924944"/>
            <a:ext cx="3168352" cy="1938992"/>
          </a:xfrm>
          <a:prstGeom prst="rect">
            <a:avLst/>
          </a:prstGeom>
          <a:ln/>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kumimoji="1">
                <a:solidFill>
                  <a:schemeClr val="tx1"/>
                </a:solidFill>
                <a:latin typeface="Arial" charset="0"/>
                <a:ea typeface="華康儷特圓" charset="0"/>
                <a:cs typeface="華康儷特圓" charset="0"/>
              </a:defRPr>
            </a:lvl1pPr>
            <a:lvl2pPr marL="742950" indent="-285750" eaLnBrk="0" hangingPunct="0">
              <a:defRPr kumimoji="1">
                <a:solidFill>
                  <a:schemeClr val="tx1"/>
                </a:solidFill>
                <a:latin typeface="Arial" charset="0"/>
                <a:ea typeface="華康儷特圓" charset="0"/>
                <a:cs typeface="華康儷特圓" charset="0"/>
              </a:defRPr>
            </a:lvl2pPr>
            <a:lvl3pPr marL="1143000" indent="-228600" eaLnBrk="0" hangingPunct="0">
              <a:defRPr kumimoji="1">
                <a:solidFill>
                  <a:schemeClr val="tx1"/>
                </a:solidFill>
                <a:latin typeface="Arial" charset="0"/>
                <a:ea typeface="華康儷特圓" charset="0"/>
                <a:cs typeface="華康儷特圓" charset="0"/>
              </a:defRPr>
            </a:lvl3pPr>
            <a:lvl4pPr marL="1600200" indent="-228600" eaLnBrk="0" hangingPunct="0">
              <a:defRPr kumimoji="1">
                <a:solidFill>
                  <a:schemeClr val="tx1"/>
                </a:solidFill>
                <a:latin typeface="Arial" charset="0"/>
                <a:ea typeface="華康儷特圓" charset="0"/>
                <a:cs typeface="華康儷特圓" charset="0"/>
              </a:defRPr>
            </a:lvl4pPr>
            <a:lvl5pPr marL="2057400" indent="-228600" eaLnBrk="0" hangingPunct="0">
              <a:defRPr kumimoji="1">
                <a:solidFill>
                  <a:schemeClr val="tx1"/>
                </a:solidFill>
                <a:latin typeface="Arial" charset="0"/>
                <a:ea typeface="華康儷特圓" charset="0"/>
                <a:cs typeface="華康儷特圓" charset="0"/>
              </a:defRPr>
            </a:lvl5pPr>
            <a:lvl6pPr marL="2514600" indent="-228600" algn="ctr" eaLnBrk="0" fontAlgn="base" hangingPunct="0">
              <a:spcBef>
                <a:spcPct val="0"/>
              </a:spcBef>
              <a:spcAft>
                <a:spcPct val="0"/>
              </a:spcAft>
              <a:defRPr kumimoji="1">
                <a:solidFill>
                  <a:schemeClr val="tx1"/>
                </a:solidFill>
                <a:latin typeface="Arial" charset="0"/>
                <a:ea typeface="華康儷特圓" charset="0"/>
                <a:cs typeface="華康儷特圓" charset="0"/>
              </a:defRPr>
            </a:lvl6pPr>
            <a:lvl7pPr marL="2971800" indent="-228600" algn="ctr" eaLnBrk="0" fontAlgn="base" hangingPunct="0">
              <a:spcBef>
                <a:spcPct val="0"/>
              </a:spcBef>
              <a:spcAft>
                <a:spcPct val="0"/>
              </a:spcAft>
              <a:defRPr kumimoji="1">
                <a:solidFill>
                  <a:schemeClr val="tx1"/>
                </a:solidFill>
                <a:latin typeface="Arial" charset="0"/>
                <a:ea typeface="華康儷特圓" charset="0"/>
                <a:cs typeface="華康儷特圓" charset="0"/>
              </a:defRPr>
            </a:lvl7pPr>
            <a:lvl8pPr marL="3429000" indent="-228600" algn="ctr" eaLnBrk="0" fontAlgn="base" hangingPunct="0">
              <a:spcBef>
                <a:spcPct val="0"/>
              </a:spcBef>
              <a:spcAft>
                <a:spcPct val="0"/>
              </a:spcAft>
              <a:defRPr kumimoji="1">
                <a:solidFill>
                  <a:schemeClr val="tx1"/>
                </a:solidFill>
                <a:latin typeface="Arial" charset="0"/>
                <a:ea typeface="華康儷特圓" charset="0"/>
                <a:cs typeface="華康儷特圓" charset="0"/>
              </a:defRPr>
            </a:lvl8pPr>
            <a:lvl9pPr marL="3886200" indent="-228600" algn="ctr" eaLnBrk="0" fontAlgn="base" hangingPunct="0">
              <a:spcBef>
                <a:spcPct val="0"/>
              </a:spcBef>
              <a:spcAft>
                <a:spcPct val="0"/>
              </a:spcAft>
              <a:defRPr kumimoji="1">
                <a:solidFill>
                  <a:schemeClr val="tx1"/>
                </a:solidFill>
                <a:latin typeface="Arial" charset="0"/>
                <a:ea typeface="華康儷特圓" charset="0"/>
                <a:cs typeface="華康儷特圓" charset="0"/>
              </a:defRPr>
            </a:lvl9pPr>
          </a:lstStyle>
          <a:p>
            <a:pPr eaLnBrk="1" fontAlgn="auto" hangingPunct="1">
              <a:spcBef>
                <a:spcPts val="0"/>
              </a:spcBef>
              <a:spcAft>
                <a:spcPts val="0"/>
              </a:spcAft>
              <a:defRPr/>
            </a:pPr>
            <a:r>
              <a:rPr lang="en-US" altLang="zh-TW"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1.</a:t>
            </a:r>
            <a:r>
              <a:rPr lang="zh-TW" altLang="en-US"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均衡學習：</a:t>
            </a:r>
            <a:r>
              <a:rPr lang="en-US" altLang="zh-TW"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rPr>
              <a:t>15</a:t>
            </a:r>
            <a:r>
              <a:rPr lang="zh-TW" altLang="en-US"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endParaRPr>
          </a:p>
          <a:p>
            <a:pPr eaLnBrk="1" fontAlgn="auto" hangingPunct="1">
              <a:spcBef>
                <a:spcPts val="0"/>
              </a:spcBef>
              <a:spcAft>
                <a:spcPts val="0"/>
              </a:spcAft>
              <a:defRPr/>
            </a:pPr>
            <a:r>
              <a:rPr lang="en-US" altLang="zh-TW"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2.</a:t>
            </a:r>
            <a:r>
              <a:rPr lang="zh-TW" altLang="en-US"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獎懲紀錄：</a:t>
            </a:r>
            <a:r>
              <a:rPr lang="en-US" altLang="zh-TW"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rPr>
              <a:t>9</a:t>
            </a:r>
            <a:r>
              <a:rPr lang="zh-TW" altLang="en-US"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endParaRPr>
          </a:p>
          <a:p>
            <a:pPr eaLnBrk="1" fontAlgn="auto" hangingPunct="1">
              <a:spcBef>
                <a:spcPts val="0"/>
              </a:spcBef>
              <a:spcAft>
                <a:spcPts val="0"/>
              </a:spcAft>
              <a:defRPr/>
            </a:pPr>
            <a:r>
              <a:rPr lang="en-US" altLang="zh-TW"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3.</a:t>
            </a:r>
            <a:r>
              <a:rPr lang="zh-TW" altLang="en-US"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幹部表現：</a:t>
            </a:r>
            <a:r>
              <a:rPr lang="en-US" altLang="zh-TW"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rPr>
              <a:t>9</a:t>
            </a:r>
            <a:r>
              <a:rPr lang="zh-TW" altLang="en-US"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endParaRPr>
          </a:p>
          <a:p>
            <a:pPr eaLnBrk="1" fontAlgn="auto" hangingPunct="1">
              <a:spcBef>
                <a:spcPts val="0"/>
              </a:spcBef>
              <a:spcAft>
                <a:spcPts val="0"/>
              </a:spcAft>
              <a:defRPr/>
            </a:pPr>
            <a:r>
              <a:rPr lang="en-US" altLang="zh-TW"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4.</a:t>
            </a:r>
            <a:r>
              <a:rPr lang="zh-TW" altLang="en-US"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競賽表現：</a:t>
            </a:r>
            <a:r>
              <a:rPr lang="en-US" altLang="zh-TW"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15</a:t>
            </a:r>
            <a:r>
              <a:rPr lang="zh-TW" altLang="en-US"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endParaRPr>
          </a:p>
          <a:p>
            <a:pPr eaLnBrk="1" fontAlgn="auto" hangingPunct="1">
              <a:spcBef>
                <a:spcPts val="0"/>
              </a:spcBef>
              <a:spcAft>
                <a:spcPts val="0"/>
              </a:spcAft>
              <a:defRPr/>
            </a:pPr>
            <a:r>
              <a:rPr lang="en-US" altLang="zh-TW"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5.</a:t>
            </a:r>
            <a:r>
              <a:rPr lang="zh-TW" altLang="en-US"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體適能：</a:t>
            </a:r>
            <a:r>
              <a:rPr lang="en-US" altLang="zh-TW"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rPr>
              <a:t>9</a:t>
            </a:r>
            <a:r>
              <a:rPr lang="zh-TW" altLang="en-US"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endParaRPr>
          </a:p>
          <a:p>
            <a:pPr eaLnBrk="1" fontAlgn="auto" hangingPunct="1">
              <a:spcBef>
                <a:spcPts val="0"/>
              </a:spcBef>
              <a:spcAft>
                <a:spcPts val="0"/>
              </a:spcAft>
              <a:defRPr/>
            </a:pPr>
            <a:r>
              <a:rPr lang="en-US" altLang="zh-TW"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6.</a:t>
            </a:r>
            <a:r>
              <a:rPr lang="zh-TW" altLang="en-US" sz="20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其他：</a:t>
            </a:r>
            <a:r>
              <a:rPr lang="en-US" altLang="zh-TW"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rPr>
              <a:t>15</a:t>
            </a:r>
            <a:r>
              <a:rPr lang="zh-TW" altLang="en-US" sz="20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4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29" name="文字方塊 28"/>
          <p:cNvSpPr txBox="1"/>
          <p:nvPr/>
        </p:nvSpPr>
        <p:spPr>
          <a:xfrm>
            <a:off x="4572000" y="4958841"/>
            <a:ext cx="4032448" cy="1840843"/>
          </a:xfrm>
          <a:prstGeom prst="rect">
            <a:avLst/>
          </a:prstGeom>
          <a:ln/>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lIns="90000" tIns="180000" rIns="0" bIns="180000" anchor="ctr">
            <a:spAutoFit/>
          </a:bodyPr>
          <a:lstStyle/>
          <a:p>
            <a:r>
              <a:rPr lang="zh-TW"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「精熟」者每科得</a:t>
            </a:r>
            <a:r>
              <a:rPr lang="en-US"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6</a:t>
            </a:r>
            <a:r>
              <a:rPr lang="zh-TW"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分</a:t>
            </a:r>
            <a:r>
              <a:rPr lang="en-US"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a:t>
            </a:r>
            <a:r>
              <a:rPr lang="zh-TW" altLang="en-US"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標示為</a:t>
            </a:r>
            <a:r>
              <a:rPr lang="en-US"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A++</a:t>
            </a:r>
            <a:r>
              <a:rPr lang="zh-TW" altLang="en-US"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a:t>
            </a:r>
            <a:r>
              <a:rPr lang="en-US"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A+</a:t>
            </a:r>
            <a:r>
              <a:rPr lang="zh-TW" altLang="en-US"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a:t>
            </a:r>
            <a:r>
              <a:rPr lang="en-US"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A)</a:t>
            </a:r>
            <a:endParaRPr lang="zh-TW"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endParaRPr>
          </a:p>
          <a:p>
            <a:r>
              <a:rPr lang="zh-TW"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「基礎」者</a:t>
            </a:r>
            <a:endParaRPr lang="en-US"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endParaRPr>
          </a:p>
          <a:p>
            <a:pPr indent="180975"/>
            <a:r>
              <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1.</a:t>
            </a:r>
            <a:r>
              <a:rPr lang="zh-TW" altLang="en-US"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標示為</a:t>
            </a:r>
            <a:r>
              <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B++</a:t>
            </a:r>
            <a:r>
              <a:rPr lang="zh-TW" altLang="en-US"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者得每科得</a:t>
            </a:r>
            <a:r>
              <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5</a:t>
            </a:r>
            <a:r>
              <a:rPr lang="zh-TW" altLang="en-US"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分</a:t>
            </a:r>
            <a:endPar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endParaRPr>
          </a:p>
          <a:p>
            <a:pPr indent="180975"/>
            <a:r>
              <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2.</a:t>
            </a:r>
            <a:r>
              <a:rPr lang="zh-TW" altLang="en-US"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標示為</a:t>
            </a:r>
            <a:r>
              <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B+</a:t>
            </a:r>
            <a:r>
              <a:rPr lang="zh-TW" altLang="en-US"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者</a:t>
            </a:r>
            <a:r>
              <a:rPr lang="zh-TW"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每科得</a:t>
            </a:r>
            <a:r>
              <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4</a:t>
            </a:r>
            <a:r>
              <a:rPr lang="zh-TW"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分</a:t>
            </a:r>
            <a:endPar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endParaRPr>
          </a:p>
          <a:p>
            <a:pPr indent="180975"/>
            <a:r>
              <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3.</a:t>
            </a:r>
            <a:r>
              <a:rPr lang="zh-TW" altLang="en-US"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標示為</a:t>
            </a:r>
            <a:r>
              <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B</a:t>
            </a:r>
            <a:r>
              <a:rPr lang="zh-TW" altLang="en-US"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者每科得</a:t>
            </a:r>
            <a:r>
              <a:rPr lang="en-US"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3</a:t>
            </a:r>
            <a:r>
              <a:rPr lang="zh-TW" altLang="en-US"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分</a:t>
            </a:r>
            <a:endParaRPr lang="zh-TW" altLang="zh-TW"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endParaRPr>
          </a:p>
          <a:p>
            <a:r>
              <a:rPr lang="zh-TW"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「待加強」者每科得</a:t>
            </a:r>
            <a:r>
              <a:rPr lang="en-US"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2</a:t>
            </a:r>
            <a:r>
              <a:rPr lang="zh-TW"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分</a:t>
            </a:r>
            <a:r>
              <a:rPr lang="en-US"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a:t>
            </a:r>
            <a:r>
              <a:rPr lang="zh-TW" altLang="en-US" sz="1600" b="1" dirty="0">
                <a:ln w="1905"/>
                <a:solidFill>
                  <a:srgbClr val="FF000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標示為</a:t>
            </a:r>
            <a:r>
              <a:rPr lang="en-US" altLang="zh-TW" sz="16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C)</a:t>
            </a:r>
          </a:p>
        </p:txBody>
      </p:sp>
      <p:sp>
        <p:nvSpPr>
          <p:cNvPr id="9" name="標題 2"/>
          <p:cNvSpPr txBox="1">
            <a:spLocks/>
          </p:cNvSpPr>
          <p:nvPr/>
        </p:nvSpPr>
        <p:spPr bwMode="auto">
          <a:xfrm>
            <a:off x="23917" y="1700808"/>
            <a:ext cx="587643" cy="4734272"/>
          </a:xfrm>
          <a:prstGeom prst="rect">
            <a:avLst/>
          </a:prstGeom>
          <a:solidFill>
            <a:srgbClr val="FFFF00">
              <a:alpha val="78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algn="l" defTabSz="1244600" eaLnBrk="1" hangingPunct="1">
              <a:lnSpc>
                <a:spcPct val="90000"/>
              </a:lnSpc>
              <a:defRPr/>
            </a:pPr>
            <a:r>
              <a:rPr lang="zh-TW" altLang="en-US" sz="3200" b="1" dirty="0">
                <a:solidFill>
                  <a:srgbClr val="FF0000"/>
                </a:solidFill>
                <a:latin typeface="標楷體" pitchFamily="65" charset="-120"/>
                <a:ea typeface="標楷體" pitchFamily="65" charset="-120"/>
              </a:rPr>
              <a:t>輔導學生適性入學選校</a:t>
            </a:r>
          </a:p>
        </p:txBody>
      </p:sp>
      <p:sp>
        <p:nvSpPr>
          <p:cNvPr id="2" name="圓角矩形 1"/>
          <p:cNvSpPr/>
          <p:nvPr/>
        </p:nvSpPr>
        <p:spPr>
          <a:xfrm>
            <a:off x="3125290" y="4581128"/>
            <a:ext cx="1296144" cy="724148"/>
          </a:xfrm>
          <a:prstGeom prst="roundRect">
            <a:avLst/>
          </a:prstGeom>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3" name="矩形 2"/>
          <p:cNvSpPr/>
          <p:nvPr/>
        </p:nvSpPr>
        <p:spPr>
          <a:xfrm>
            <a:off x="3012876" y="4712369"/>
            <a:ext cx="1191032" cy="461665"/>
          </a:xfrm>
          <a:prstGeom prst="rect">
            <a:avLst/>
          </a:prstGeom>
        </p:spPr>
        <p:txBody>
          <a:bodyPr wrap="none">
            <a:spAutoFit/>
          </a:bodyPr>
          <a:lstStyle/>
          <a:p>
            <a:pPr marL="537750" lvl="0" indent="-285750" algn="r">
              <a:spcBef>
                <a:spcPts val="200"/>
              </a:spcBef>
              <a:buSzPct val="75000"/>
              <a:buFont typeface="Wingdings" panose="05000000000000000000" pitchFamily="2" charset="2"/>
              <a:buChar char="l"/>
            </a:pPr>
            <a:r>
              <a:rPr lang="en-US" altLang="zh-TW" sz="2400" dirty="0"/>
              <a:t>3</a:t>
            </a:r>
            <a:r>
              <a:rPr lang="zh-TW" altLang="en-US" sz="2400" dirty="0"/>
              <a:t>分</a:t>
            </a:r>
          </a:p>
        </p:txBody>
      </p:sp>
      <p:pic>
        <p:nvPicPr>
          <p:cNvPr id="5" name="圖形 4" descr="手背向前食指朝右指">
            <a:extLst>
              <a:ext uri="{FF2B5EF4-FFF2-40B4-BE49-F238E27FC236}">
                <a16:creationId xmlns:a16="http://schemas.microsoft.com/office/drawing/2014/main" id="{92DD04F9-9E8E-4E77-9DA2-07D4752FD1C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7452320" y="5517232"/>
            <a:ext cx="914400" cy="792088"/>
          </a:xfrm>
          <a:prstGeom prst="rect">
            <a:avLst/>
          </a:prstGeom>
          <a:solidFill>
            <a:srgbClr val="92D050"/>
          </a:solidFill>
        </p:spPr>
      </p:pic>
    </p:spTree>
    <p:extLst>
      <p:ext uri="{BB962C8B-B14F-4D97-AF65-F5344CB8AC3E}">
        <p14:creationId xmlns:p14="http://schemas.microsoft.com/office/powerpoint/2010/main" val="60423632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名詞解釋</a:t>
            </a:r>
            <a:r>
              <a:rPr lang="en-US" altLang="zh-TW" dirty="0"/>
              <a:t>-</a:t>
            </a:r>
            <a:r>
              <a:rPr lang="zh-TW" altLang="en-US" dirty="0"/>
              <a:t>完全免試入學</a:t>
            </a:r>
          </a:p>
        </p:txBody>
      </p:sp>
      <p:sp>
        <p:nvSpPr>
          <p:cNvPr id="3" name="內容版面配置區 2"/>
          <p:cNvSpPr>
            <a:spLocks noGrp="1"/>
          </p:cNvSpPr>
          <p:nvPr>
            <p:ph idx="1"/>
          </p:nvPr>
        </p:nvSpPr>
        <p:spPr/>
        <p:txBody>
          <a:bodyPr/>
          <a:lstStyle/>
          <a:p>
            <a:r>
              <a:rPr lang="zh-TW" altLang="en-US" dirty="0"/>
              <a:t>高級中等學校試辦學習區完全免試入學</a:t>
            </a:r>
            <a:endParaRPr lang="en-US" altLang="zh-TW" dirty="0"/>
          </a:p>
          <a:p>
            <a:pPr lvl="1"/>
            <a:r>
              <a:rPr lang="zh-TW" altLang="en-US" dirty="0"/>
              <a:t>簡稱：完全免試入學</a:t>
            </a:r>
            <a:endParaRPr lang="en-US" altLang="zh-TW" dirty="0"/>
          </a:p>
          <a:p>
            <a:pPr lvl="1"/>
            <a:r>
              <a:rPr lang="zh-TW" altLang="en-US" dirty="0"/>
              <a:t>限制：限應屆畢業生，透過學校報名。</a:t>
            </a:r>
            <a:br>
              <a:rPr lang="en-US" altLang="zh-TW" dirty="0"/>
            </a:br>
            <a:r>
              <a:rPr lang="zh-TW" altLang="en-US" dirty="0"/>
              <a:t>花蓮區限填一校一科，畢業國中需在志願學校</a:t>
            </a:r>
            <a:r>
              <a:rPr lang="zh-TW" altLang="en-US" b="1" dirty="0"/>
              <a:t>學習區</a:t>
            </a:r>
            <a:r>
              <a:rPr lang="zh-TW" altLang="en-US" dirty="0"/>
              <a:t>內。</a:t>
            </a:r>
          </a:p>
          <a:p>
            <a:pPr lvl="1"/>
            <a:r>
              <a:rPr lang="zh-TW" altLang="en-US" dirty="0"/>
              <a:t>超過錄取人數時啟動比序機制。</a:t>
            </a:r>
          </a:p>
          <a:p>
            <a:pPr lvl="1"/>
            <a:r>
              <a:rPr lang="zh-TW" altLang="en-US" dirty="0"/>
              <a:t>在國中會考前完成錄取公告，會考後報到。</a:t>
            </a:r>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7</a:t>
            </a:fld>
            <a:endParaRPr lang="zh-TW"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投影片編號版面配置區 1"/>
          <p:cNvSpPr>
            <a:spLocks noGrp="1"/>
          </p:cNvSpPr>
          <p:nvPr>
            <p:ph type="sldNum" sz="quarter" idx="12"/>
          </p:nvPr>
        </p:nvSpPr>
        <p:spPr bwMode="auto">
          <a:noFill/>
          <a:ln>
            <a:miter lim="800000"/>
            <a:headEnd/>
            <a:tailEnd/>
          </a:ln>
        </p:spPr>
        <p:txBody>
          <a:bodyPr/>
          <a:lstStyle/>
          <a:p>
            <a:fld id="{309FFCFE-235C-4FCD-88F7-B0C8C7B3F715}" type="slidenum">
              <a:rPr lang="zh-TW" altLang="en-US" smtClean="0">
                <a:ea typeface="新細明體" charset="-120"/>
              </a:rPr>
              <a:pPr/>
              <a:t>70</a:t>
            </a:fld>
            <a:endParaRPr lang="en-US" altLang="zh-TW">
              <a:ea typeface="新細明體" charset="-120"/>
            </a:endParaRPr>
          </a:p>
        </p:txBody>
      </p:sp>
      <p:sp>
        <p:nvSpPr>
          <p:cNvPr id="7" name="標題 1"/>
          <p:cNvSpPr txBox="1">
            <a:spLocks/>
          </p:cNvSpPr>
          <p:nvPr/>
        </p:nvSpPr>
        <p:spPr>
          <a:xfrm>
            <a:off x="107504" y="549275"/>
            <a:ext cx="9036496" cy="993775"/>
          </a:xfrm>
          <a:prstGeom prst="rect">
            <a:avLst/>
          </a:prstGeom>
        </p:spPr>
        <p:txBody>
          <a:bodyPr/>
          <a:lstStyle/>
          <a:p>
            <a:pPr algn="ctr">
              <a:defRPr/>
            </a:pPr>
            <a:r>
              <a:rPr lang="en-US" altLang="zh-TW" sz="3200" b="1" dirty="0">
                <a:solidFill>
                  <a:srgbClr val="0000FF"/>
                </a:solidFill>
                <a:latin typeface="標楷體" panose="03000509000000000000" pitchFamily="65" charset="-120"/>
                <a:ea typeface="標楷體" panose="03000509000000000000" pitchFamily="65" charset="-120"/>
                <a:cs typeface="+mj-cs"/>
              </a:rPr>
              <a:t>108</a:t>
            </a:r>
            <a:r>
              <a:rPr lang="zh-TW" altLang="zh-TW" sz="3200" b="1" dirty="0">
                <a:solidFill>
                  <a:srgbClr val="0000FF"/>
                </a:solidFill>
                <a:latin typeface="標楷體" panose="03000509000000000000" pitchFamily="65" charset="-120"/>
                <a:ea typeface="標楷體" panose="03000509000000000000" pitchFamily="65" charset="-120"/>
                <a:cs typeface="+mj-cs"/>
              </a:rPr>
              <a:t>學年度花蓮區</a:t>
            </a:r>
            <a:r>
              <a:rPr lang="zh-TW" altLang="en-US" sz="3200" b="1" dirty="0">
                <a:solidFill>
                  <a:srgbClr val="0000FF"/>
                </a:solidFill>
                <a:latin typeface="標楷體" panose="03000509000000000000" pitchFamily="65" charset="-120"/>
                <a:ea typeface="標楷體" panose="03000509000000000000" pitchFamily="65" charset="-120"/>
                <a:cs typeface="+mj-cs"/>
              </a:rPr>
              <a:t>超額比序</a:t>
            </a:r>
            <a:r>
              <a:rPr lang="en-US" altLang="zh-TW" sz="3200" b="1" dirty="0">
                <a:solidFill>
                  <a:srgbClr val="FF0000"/>
                </a:solidFill>
                <a:latin typeface="標楷體" panose="03000509000000000000" pitchFamily="65" charset="-120"/>
                <a:ea typeface="標楷體" panose="03000509000000000000" pitchFamily="65" charset="-120"/>
                <a:cs typeface="+mj-cs"/>
              </a:rPr>
              <a:t>【</a:t>
            </a:r>
            <a:r>
              <a:rPr lang="zh-TW" altLang="en-US" sz="3200" b="1" dirty="0">
                <a:solidFill>
                  <a:srgbClr val="FF0000"/>
                </a:solidFill>
                <a:latin typeface="標楷體" panose="03000509000000000000" pitchFamily="65" charset="-120"/>
                <a:ea typeface="標楷體" panose="03000509000000000000" pitchFamily="65" charset="-120"/>
                <a:cs typeface="+mj-cs"/>
              </a:rPr>
              <a:t>競賽</a:t>
            </a:r>
            <a:r>
              <a:rPr lang="en-US" altLang="zh-TW" sz="3200" b="1" dirty="0">
                <a:solidFill>
                  <a:srgbClr val="FF0000"/>
                </a:solidFill>
                <a:latin typeface="標楷體" panose="03000509000000000000" pitchFamily="65" charset="-120"/>
                <a:ea typeface="標楷體" panose="03000509000000000000" pitchFamily="65" charset="-120"/>
                <a:cs typeface="+mj-cs"/>
              </a:rPr>
              <a:t>】</a:t>
            </a:r>
            <a:r>
              <a:rPr lang="zh-TW" altLang="en-US" sz="3200" b="1" dirty="0">
                <a:solidFill>
                  <a:srgbClr val="0000FF"/>
                </a:solidFill>
                <a:latin typeface="標楷體" panose="03000509000000000000" pitchFamily="65" charset="-120"/>
                <a:ea typeface="標楷體" panose="03000509000000000000" pitchFamily="65" charset="-120"/>
                <a:cs typeface="+mj-cs"/>
              </a:rPr>
              <a:t>採計項目</a:t>
            </a:r>
            <a:endParaRPr lang="zh-TW" altLang="en-US" sz="3200" dirty="0">
              <a:solidFill>
                <a:srgbClr val="0000FF"/>
              </a:solidFill>
              <a:latin typeface="標楷體" panose="03000509000000000000" pitchFamily="65" charset="-120"/>
              <a:ea typeface="標楷體" panose="03000509000000000000" pitchFamily="65" charset="-120"/>
              <a:cs typeface="+mj-cs"/>
            </a:endParaRPr>
          </a:p>
        </p:txBody>
      </p:sp>
      <p:sp>
        <p:nvSpPr>
          <p:cNvPr id="2" name="矩形 1"/>
          <p:cNvSpPr/>
          <p:nvPr/>
        </p:nvSpPr>
        <p:spPr>
          <a:xfrm>
            <a:off x="359024" y="1059885"/>
            <a:ext cx="8784976" cy="5878532"/>
          </a:xfrm>
          <a:prstGeom prst="rect">
            <a:avLst/>
          </a:prstGeom>
        </p:spPr>
        <p:txBody>
          <a:bodyPr wrap="square">
            <a:spAutoFit/>
          </a:bodyPr>
          <a:lstStyle/>
          <a:p>
            <a:r>
              <a:rPr lang="zh-TW" altLang="zh-TW" sz="2400" b="1" dirty="0">
                <a:solidFill>
                  <a:srgbClr val="FF0000"/>
                </a:solidFill>
                <a:latin typeface="微軟正黑體" panose="020B0604030504040204" pitchFamily="34" charset="-120"/>
                <a:ea typeface="微軟正黑體" panose="020B0604030504040204" pitchFamily="34" charset="-120"/>
              </a:rPr>
              <a:t>一、國際性競賽：</a:t>
            </a:r>
          </a:p>
          <a:p>
            <a:pPr indent="536575"/>
            <a:r>
              <a:rPr lang="zh-TW" altLang="zh-TW" sz="2000" b="1" dirty="0">
                <a:latin typeface="微軟正黑體" panose="020B0604030504040204" pitchFamily="34" charset="-120"/>
                <a:ea typeface="微軟正黑體" panose="020B0604030504040204" pitchFamily="34" charset="-120"/>
              </a:rPr>
              <a:t>依據教育部頒定採計要點辦理。</a:t>
            </a:r>
          </a:p>
          <a:p>
            <a:r>
              <a:rPr lang="zh-TW" altLang="zh-TW" sz="2400" b="1" dirty="0">
                <a:solidFill>
                  <a:srgbClr val="FF0000"/>
                </a:solidFill>
                <a:latin typeface="微軟正黑體" panose="020B0604030504040204" pitchFamily="34" charset="-120"/>
                <a:ea typeface="微軟正黑體" panose="020B0604030504040204" pitchFamily="34" charset="-120"/>
              </a:rPr>
              <a:t>二、全國性競賽：</a:t>
            </a:r>
          </a:p>
          <a:p>
            <a:pPr indent="536575"/>
            <a:r>
              <a:rPr lang="zh-TW" altLang="zh-TW" sz="2000" b="1" dirty="0">
                <a:latin typeface="微軟正黑體" panose="020B0604030504040204" pitchFamily="34" charset="-120"/>
                <a:ea typeface="微軟正黑體" panose="020B0604030504040204" pitchFamily="34" charset="-120"/>
              </a:rPr>
              <a:t>依據教育部頒定採計要點辦理。</a:t>
            </a:r>
          </a:p>
          <a:p>
            <a:r>
              <a:rPr lang="zh-TW" altLang="zh-TW" sz="2400" b="1" dirty="0">
                <a:solidFill>
                  <a:srgbClr val="FF0000"/>
                </a:solidFill>
                <a:latin typeface="微軟正黑體" panose="020B0604030504040204" pitchFamily="34" charset="-120"/>
                <a:ea typeface="微軟正黑體" panose="020B0604030504040204" pitchFamily="34" charset="-120"/>
              </a:rPr>
              <a:t>三、區域性（跨縣市）或縣（市）性競賽：</a:t>
            </a:r>
          </a:p>
          <a:p>
            <a:pPr marL="536575"/>
            <a:r>
              <a:rPr lang="zh-TW" altLang="zh-TW" sz="2000" b="1" dirty="0">
                <a:latin typeface="微軟正黑體" panose="020B0604030504040204" pitchFamily="34" charset="-120"/>
                <a:ea typeface="微軟正黑體" panose="020B0604030504040204" pitchFamily="34" charset="-120"/>
              </a:rPr>
              <a:t>縣（市）以上主管教育行政機關主辦，獎狀上需有直轄市、縣</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市</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政府局處核准、認可文號；若獎狀</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或獎盃、獎牌</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未列核准文號者，需檢附教育主管機關核可之公文影本。</a:t>
            </a:r>
          </a:p>
          <a:p>
            <a:pPr indent="357188"/>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一</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科學展覽。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二</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數學、自然與生活科技學習領域競賽、科學實驗競賽、社會學科競賽。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三</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語文類競賽。</a:t>
            </a:r>
          </a:p>
          <a:p>
            <a:pPr indent="357188"/>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四</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資訊類競賽。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五</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藝能類、音樂、舞蹈、美術、創意戲劇競賽。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六</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創造力競賽。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七</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縣市運動會或中等學校運動會、各單項球類或各單項運動競賽。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八</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獨立研究成果發表競賽。</a:t>
            </a:r>
          </a:p>
          <a:p>
            <a:r>
              <a:rPr lang="zh-TW" altLang="zh-TW" sz="2400" b="1" dirty="0">
                <a:solidFill>
                  <a:srgbClr val="FF0000"/>
                </a:solidFill>
                <a:latin typeface="微軟正黑體" panose="020B0604030504040204" pitchFamily="34" charset="-120"/>
                <a:ea typeface="微軟正黑體" panose="020B0604030504040204" pitchFamily="34" charset="-120"/>
              </a:rPr>
              <a:t>四、鄉鎮級比賽：</a:t>
            </a:r>
          </a:p>
          <a:p>
            <a:pPr indent="536575"/>
            <a:r>
              <a:rPr lang="zh-TW" altLang="zh-TW" sz="2000" b="1" dirty="0">
                <a:latin typeface="微軟正黑體" panose="020B0604030504040204" pitchFamily="34" charset="-120"/>
                <a:ea typeface="微軟正黑體" panose="020B0604030504040204" pitchFamily="34" charset="-120"/>
              </a:rPr>
              <a:t>縣級比賽之鄉鎮市區初賽。</a:t>
            </a:r>
          </a:p>
        </p:txBody>
      </p:sp>
      <p:sp>
        <p:nvSpPr>
          <p:cNvPr id="5" name="文字方塊 4"/>
          <p:cNvSpPr txBox="1"/>
          <p:nvPr/>
        </p:nvSpPr>
        <p:spPr>
          <a:xfrm>
            <a:off x="5436096" y="1340768"/>
            <a:ext cx="3312125" cy="369332"/>
          </a:xfrm>
          <a:prstGeom prst="rect">
            <a:avLst/>
          </a:prstGeom>
          <a:solidFill>
            <a:srgbClr val="FFFF00"/>
          </a:solidFill>
        </p:spPr>
        <p:txBody>
          <a:bodyPr wrap="none" rtlCol="0">
            <a:spAutoFit/>
          </a:bodyPr>
          <a:lstStyle/>
          <a:p>
            <a:r>
              <a:rPr lang="zh-TW" altLang="en-US" dirty="0"/>
              <a:t>須於</a:t>
            </a:r>
            <a:r>
              <a:rPr lang="en-US" altLang="zh-TW" dirty="0"/>
              <a:t>108</a:t>
            </a:r>
            <a:r>
              <a:rPr lang="zh-TW" altLang="en-US" dirty="0"/>
              <a:t>年</a:t>
            </a:r>
            <a:r>
              <a:rPr lang="en-US" altLang="zh-TW" dirty="0"/>
              <a:t>04</a:t>
            </a:r>
            <a:r>
              <a:rPr lang="zh-TW" altLang="en-US" dirty="0"/>
              <a:t>月</a:t>
            </a:r>
            <a:r>
              <a:rPr lang="en-US" altLang="zh-TW" dirty="0"/>
              <a:t>30</a:t>
            </a:r>
            <a:r>
              <a:rPr lang="zh-TW" altLang="en-US" dirty="0"/>
              <a:t>日前取得證明</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標題 3"/>
          <p:cNvSpPr>
            <a:spLocks noGrp="1"/>
          </p:cNvSpPr>
          <p:nvPr>
            <p:ph type="title"/>
          </p:nvPr>
        </p:nvSpPr>
        <p:spPr>
          <a:xfrm>
            <a:off x="0" y="404664"/>
            <a:ext cx="9144000" cy="777875"/>
          </a:xfrm>
        </p:spPr>
        <p:txBody>
          <a:bodyPr/>
          <a:lstStyle/>
          <a:p>
            <a:r>
              <a:rPr lang="zh-TW" altLang="zh-TW" sz="3600" b="1" dirty="0">
                <a:solidFill>
                  <a:srgbClr val="0000FF"/>
                </a:solidFill>
              </a:rPr>
              <a:t>多元學習</a:t>
            </a:r>
            <a:r>
              <a:rPr lang="en-US" altLang="zh-TW" sz="3600" b="1" dirty="0">
                <a:solidFill>
                  <a:srgbClr val="FF0000"/>
                </a:solidFill>
              </a:rPr>
              <a:t>【</a:t>
            </a:r>
            <a:r>
              <a:rPr lang="zh-TW" altLang="zh-TW" sz="3600" b="1" dirty="0">
                <a:solidFill>
                  <a:srgbClr val="FF0000"/>
                </a:solidFill>
              </a:rPr>
              <a:t>其他項</a:t>
            </a:r>
            <a:r>
              <a:rPr lang="en-US" altLang="zh-TW" sz="3600" b="1" dirty="0">
                <a:solidFill>
                  <a:srgbClr val="FF0000"/>
                </a:solidFill>
              </a:rPr>
              <a:t>】</a:t>
            </a:r>
            <a:r>
              <a:rPr lang="zh-TW" altLang="zh-TW" sz="3600" b="1" dirty="0">
                <a:solidFill>
                  <a:srgbClr val="0000FF"/>
                </a:solidFill>
              </a:rPr>
              <a:t>各校採計項目</a:t>
            </a:r>
            <a:endParaRPr lang="zh-TW" altLang="en-US" sz="4000" b="1" dirty="0">
              <a:solidFill>
                <a:srgbClr val="0000FF"/>
              </a:solidFill>
            </a:endParaRPr>
          </a:p>
        </p:txBody>
      </p:sp>
      <p:sp>
        <p:nvSpPr>
          <p:cNvPr id="80898" name="投影片編號版面配置區 1"/>
          <p:cNvSpPr>
            <a:spLocks noGrp="1"/>
          </p:cNvSpPr>
          <p:nvPr>
            <p:ph type="sldNum" sz="quarter" idx="12"/>
          </p:nvPr>
        </p:nvSpPr>
        <p:spPr bwMode="auto">
          <a:noFill/>
          <a:ln>
            <a:miter lim="800000"/>
            <a:headEnd/>
            <a:tailEnd/>
          </a:ln>
        </p:spPr>
        <p:txBody>
          <a:bodyPr/>
          <a:lstStyle/>
          <a:p>
            <a:fld id="{5A2E5E27-3CB2-4072-92E7-4080A8F5F22E}" type="slidenum">
              <a:rPr lang="zh-TW" altLang="en-US" smtClean="0">
                <a:ea typeface="新細明體" charset="-120"/>
              </a:rPr>
              <a:pPr/>
              <a:t>71</a:t>
            </a:fld>
            <a:endParaRPr lang="en-US" altLang="zh-TW">
              <a:ea typeface="新細明體" charset="-120"/>
            </a:endParaRPr>
          </a:p>
        </p:txBody>
      </p:sp>
      <p:graphicFrame>
        <p:nvGraphicFramePr>
          <p:cNvPr id="5" name="表格 4">
            <a:extLst>
              <a:ext uri="{FF2B5EF4-FFF2-40B4-BE49-F238E27FC236}">
                <a16:creationId xmlns:a16="http://schemas.microsoft.com/office/drawing/2014/main" id="{AA56E82E-86AD-4F5E-977B-D18A66A11EA4}"/>
              </a:ext>
            </a:extLst>
          </p:cNvPr>
          <p:cNvGraphicFramePr>
            <a:graphicFrameLocks noGrp="1"/>
          </p:cNvGraphicFramePr>
          <p:nvPr>
            <p:extLst>
              <p:ext uri="{D42A27DB-BD31-4B8C-83A1-F6EECF244321}">
                <p14:modId xmlns:p14="http://schemas.microsoft.com/office/powerpoint/2010/main" val="798410572"/>
              </p:ext>
            </p:extLst>
          </p:nvPr>
        </p:nvGraphicFramePr>
        <p:xfrm>
          <a:off x="107503" y="1182538"/>
          <a:ext cx="8928993" cy="5486822"/>
        </p:xfrm>
        <a:graphic>
          <a:graphicData uri="http://schemas.openxmlformats.org/drawingml/2006/table">
            <a:tbl>
              <a:tblPr/>
              <a:tblGrid>
                <a:gridCol w="319723">
                  <a:extLst>
                    <a:ext uri="{9D8B030D-6E8A-4147-A177-3AD203B41FA5}">
                      <a16:colId xmlns:a16="http://schemas.microsoft.com/office/drawing/2014/main" val="4017058529"/>
                    </a:ext>
                  </a:extLst>
                </a:gridCol>
                <a:gridCol w="213484">
                  <a:extLst>
                    <a:ext uri="{9D8B030D-6E8A-4147-A177-3AD203B41FA5}">
                      <a16:colId xmlns:a16="http://schemas.microsoft.com/office/drawing/2014/main" val="693691722"/>
                    </a:ext>
                  </a:extLst>
                </a:gridCol>
                <a:gridCol w="1921358">
                  <a:extLst>
                    <a:ext uri="{9D8B030D-6E8A-4147-A177-3AD203B41FA5}">
                      <a16:colId xmlns:a16="http://schemas.microsoft.com/office/drawing/2014/main" val="1469399434"/>
                    </a:ext>
                  </a:extLst>
                </a:gridCol>
                <a:gridCol w="336624">
                  <a:extLst>
                    <a:ext uri="{9D8B030D-6E8A-4147-A177-3AD203B41FA5}">
                      <a16:colId xmlns:a16="http://schemas.microsoft.com/office/drawing/2014/main" val="1955719805"/>
                    </a:ext>
                  </a:extLst>
                </a:gridCol>
                <a:gridCol w="254047">
                  <a:extLst>
                    <a:ext uri="{9D8B030D-6E8A-4147-A177-3AD203B41FA5}">
                      <a16:colId xmlns:a16="http://schemas.microsoft.com/office/drawing/2014/main" val="3143659990"/>
                    </a:ext>
                  </a:extLst>
                </a:gridCol>
                <a:gridCol w="254047">
                  <a:extLst>
                    <a:ext uri="{9D8B030D-6E8A-4147-A177-3AD203B41FA5}">
                      <a16:colId xmlns:a16="http://schemas.microsoft.com/office/drawing/2014/main" val="988142952"/>
                    </a:ext>
                  </a:extLst>
                </a:gridCol>
                <a:gridCol w="254047">
                  <a:extLst>
                    <a:ext uri="{9D8B030D-6E8A-4147-A177-3AD203B41FA5}">
                      <a16:colId xmlns:a16="http://schemas.microsoft.com/office/drawing/2014/main" val="635839944"/>
                    </a:ext>
                  </a:extLst>
                </a:gridCol>
                <a:gridCol w="254047">
                  <a:extLst>
                    <a:ext uri="{9D8B030D-6E8A-4147-A177-3AD203B41FA5}">
                      <a16:colId xmlns:a16="http://schemas.microsoft.com/office/drawing/2014/main" val="2331075000"/>
                    </a:ext>
                  </a:extLst>
                </a:gridCol>
                <a:gridCol w="254047">
                  <a:extLst>
                    <a:ext uri="{9D8B030D-6E8A-4147-A177-3AD203B41FA5}">
                      <a16:colId xmlns:a16="http://schemas.microsoft.com/office/drawing/2014/main" val="1198881681"/>
                    </a:ext>
                  </a:extLst>
                </a:gridCol>
                <a:gridCol w="254047">
                  <a:extLst>
                    <a:ext uri="{9D8B030D-6E8A-4147-A177-3AD203B41FA5}">
                      <a16:colId xmlns:a16="http://schemas.microsoft.com/office/drawing/2014/main" val="1399491763"/>
                    </a:ext>
                  </a:extLst>
                </a:gridCol>
                <a:gridCol w="254047">
                  <a:extLst>
                    <a:ext uri="{9D8B030D-6E8A-4147-A177-3AD203B41FA5}">
                      <a16:colId xmlns:a16="http://schemas.microsoft.com/office/drawing/2014/main" val="3097593838"/>
                    </a:ext>
                  </a:extLst>
                </a:gridCol>
                <a:gridCol w="254047">
                  <a:extLst>
                    <a:ext uri="{9D8B030D-6E8A-4147-A177-3AD203B41FA5}">
                      <a16:colId xmlns:a16="http://schemas.microsoft.com/office/drawing/2014/main" val="3512210837"/>
                    </a:ext>
                  </a:extLst>
                </a:gridCol>
                <a:gridCol w="254047">
                  <a:extLst>
                    <a:ext uri="{9D8B030D-6E8A-4147-A177-3AD203B41FA5}">
                      <a16:colId xmlns:a16="http://schemas.microsoft.com/office/drawing/2014/main" val="2240005634"/>
                    </a:ext>
                  </a:extLst>
                </a:gridCol>
                <a:gridCol w="254047">
                  <a:extLst>
                    <a:ext uri="{9D8B030D-6E8A-4147-A177-3AD203B41FA5}">
                      <a16:colId xmlns:a16="http://schemas.microsoft.com/office/drawing/2014/main" val="3902795950"/>
                    </a:ext>
                  </a:extLst>
                </a:gridCol>
                <a:gridCol w="281919">
                  <a:extLst>
                    <a:ext uri="{9D8B030D-6E8A-4147-A177-3AD203B41FA5}">
                      <a16:colId xmlns:a16="http://schemas.microsoft.com/office/drawing/2014/main" val="860519763"/>
                    </a:ext>
                  </a:extLst>
                </a:gridCol>
                <a:gridCol w="3315415">
                  <a:extLst>
                    <a:ext uri="{9D8B030D-6E8A-4147-A177-3AD203B41FA5}">
                      <a16:colId xmlns:a16="http://schemas.microsoft.com/office/drawing/2014/main" val="4259870396"/>
                    </a:ext>
                  </a:extLst>
                </a:gridCol>
              </a:tblGrid>
              <a:tr h="862267">
                <a:tc>
                  <a:txBody>
                    <a:bodyPr/>
                    <a:lstStyle/>
                    <a:p>
                      <a:pPr>
                        <a:spcAft>
                          <a:spcPts val="0"/>
                        </a:spcAft>
                      </a:pPr>
                      <a:r>
                        <a:rPr lang="zh-TW" sz="1000" kern="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0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編號</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項</a:t>
                      </a:r>
                      <a:r>
                        <a:rPr lang="en-US" sz="1100" b="0" kern="0" dirty="0">
                          <a:effectLst/>
                          <a:latin typeface="Times New Roman" panose="02020603050405020304" pitchFamily="18" charset="0"/>
                          <a:ea typeface="標楷體" panose="03000509000000000000" pitchFamily="65" charset="-120"/>
                          <a:cs typeface="新細明體" panose="02020500000000000000" pitchFamily="18" charset="-120"/>
                        </a:rPr>
                        <a:t>     </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目</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0" dirty="0">
                          <a:effectLst/>
                          <a:latin typeface="Times New Roman" panose="02020603050405020304" pitchFamily="18" charset="0"/>
                          <a:ea typeface="標楷體" panose="03000509000000000000" pitchFamily="65" charset="-120"/>
                          <a:cs typeface="新細明體" panose="02020500000000000000" pitchFamily="18" charset="-120"/>
                        </a:rPr>
                        <a:t>給分</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lang="zh-TW" sz="12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花蓮高中</a:t>
                      </a: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latinLnBrk="0" hangingPunct="1">
                        <a:lnSpc>
                          <a:spcPts val="1500"/>
                        </a:lnSpc>
                        <a:spcAft>
                          <a:spcPts val="0"/>
                        </a:spcAft>
                      </a:pPr>
                      <a:r>
                        <a:rPr lang="zh-TW" sz="12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花蓮女中</a:t>
                      </a: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200" kern="0" dirty="0">
                          <a:effectLst/>
                          <a:latin typeface="Times New Roman" panose="02020603050405020304" pitchFamily="18" charset="0"/>
                          <a:ea typeface="標楷體" panose="03000509000000000000" pitchFamily="65" charset="-120"/>
                          <a:cs typeface="新細明體" panose="02020500000000000000" pitchFamily="18" charset="-120"/>
                        </a:rPr>
                        <a:t>花蓮高工</a:t>
                      </a:r>
                      <a:endParaRPr lang="zh-TW" sz="12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200" kern="0" dirty="0">
                          <a:effectLst/>
                          <a:latin typeface="Times New Roman" panose="02020603050405020304" pitchFamily="18" charset="0"/>
                          <a:ea typeface="標楷體" panose="03000509000000000000" pitchFamily="65" charset="-120"/>
                          <a:cs typeface="新細明體" panose="02020500000000000000" pitchFamily="18" charset="-120"/>
                        </a:rPr>
                        <a:t>花蓮高商</a:t>
                      </a:r>
                      <a:endParaRPr lang="zh-TW" sz="12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200" kern="0" dirty="0">
                          <a:effectLst/>
                          <a:latin typeface="Times New Roman" panose="02020603050405020304" pitchFamily="18" charset="0"/>
                          <a:ea typeface="標楷體" panose="03000509000000000000" pitchFamily="65" charset="-120"/>
                          <a:cs typeface="新細明體" panose="02020500000000000000" pitchFamily="18" charset="-120"/>
                        </a:rPr>
                        <a:t>花蓮高農</a:t>
                      </a:r>
                      <a:endParaRPr lang="zh-TW" sz="12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200" kern="0" dirty="0">
                          <a:effectLst/>
                          <a:latin typeface="Times New Roman" panose="02020603050405020304" pitchFamily="18" charset="0"/>
                          <a:ea typeface="標楷體" panose="03000509000000000000" pitchFamily="65" charset="-120"/>
                          <a:cs typeface="新細明體" panose="02020500000000000000" pitchFamily="18" charset="-120"/>
                        </a:rPr>
                        <a:t>光復商工</a:t>
                      </a:r>
                      <a:endParaRPr lang="zh-TW" sz="12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200" kern="0" dirty="0">
                          <a:effectLst/>
                          <a:latin typeface="Times New Roman" panose="02020603050405020304" pitchFamily="18" charset="0"/>
                          <a:ea typeface="標楷體" panose="03000509000000000000" pitchFamily="65" charset="-120"/>
                          <a:cs typeface="新細明體" panose="02020500000000000000" pitchFamily="18" charset="-120"/>
                        </a:rPr>
                        <a:t>玉里高中</a:t>
                      </a:r>
                      <a:endParaRPr lang="zh-TW" sz="12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200" kern="0" dirty="0">
                          <a:effectLst/>
                          <a:latin typeface="Times New Roman" panose="02020603050405020304" pitchFamily="18" charset="0"/>
                          <a:ea typeface="標楷體" panose="03000509000000000000" pitchFamily="65" charset="-120"/>
                          <a:cs typeface="新細明體" panose="02020500000000000000" pitchFamily="18" charset="-120"/>
                        </a:rPr>
                        <a:t>四維高中</a:t>
                      </a:r>
                      <a:endParaRPr lang="zh-TW" sz="12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200" kern="0" dirty="0">
                          <a:effectLst/>
                          <a:latin typeface="Times New Roman" panose="02020603050405020304" pitchFamily="18" charset="0"/>
                          <a:ea typeface="標楷體" panose="03000509000000000000" pitchFamily="65" charset="-120"/>
                          <a:cs typeface="新細明體" panose="02020500000000000000" pitchFamily="18" charset="-120"/>
                        </a:rPr>
                        <a:t>上騰工商</a:t>
                      </a:r>
                      <a:endParaRPr lang="zh-TW" sz="12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200" kern="0" dirty="0">
                          <a:effectLst/>
                          <a:latin typeface="Times New Roman" panose="02020603050405020304" pitchFamily="18" charset="0"/>
                          <a:ea typeface="標楷體" panose="03000509000000000000" pitchFamily="65" charset="-120"/>
                          <a:cs typeface="新細明體" panose="02020500000000000000" pitchFamily="18" charset="-120"/>
                        </a:rPr>
                        <a:t>慈大附中</a:t>
                      </a:r>
                      <a:endParaRPr lang="zh-TW" sz="12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500"/>
                        </a:lnSpc>
                        <a:spcAft>
                          <a:spcPts val="0"/>
                        </a:spcAft>
                      </a:pPr>
                      <a:r>
                        <a:rPr lang="zh-TW" sz="1200" kern="0" dirty="0">
                          <a:effectLst/>
                          <a:latin typeface="Times New Roman" panose="02020603050405020304" pitchFamily="18" charset="0"/>
                          <a:ea typeface="標楷體" panose="03000509000000000000" pitchFamily="65" charset="-120"/>
                          <a:cs typeface="新細明體" panose="02020500000000000000" pitchFamily="18" charset="-120"/>
                        </a:rPr>
                        <a:t>海星高中</a:t>
                      </a:r>
                      <a:endParaRPr lang="zh-TW" sz="12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1400" kern="0" dirty="0">
                          <a:effectLst/>
                          <a:latin typeface="Times New Roman" panose="02020603050405020304" pitchFamily="18" charset="0"/>
                          <a:ea typeface="標楷體" panose="03000509000000000000" pitchFamily="65" charset="-120"/>
                          <a:cs typeface="新細明體" panose="02020500000000000000" pitchFamily="18" charset="-120"/>
                        </a:rPr>
                        <a:t>備</a:t>
                      </a:r>
                      <a:r>
                        <a:rPr lang="en-US" sz="1400" kern="0" dirty="0">
                          <a:effectLst/>
                          <a:latin typeface="Times New Roman" panose="02020603050405020304" pitchFamily="18" charset="0"/>
                          <a:ea typeface="標楷體" panose="03000509000000000000" pitchFamily="65" charset="-120"/>
                          <a:cs typeface="新細明體" panose="02020500000000000000" pitchFamily="18" charset="-120"/>
                        </a:rPr>
                        <a:t>   </a:t>
                      </a:r>
                      <a:r>
                        <a:rPr lang="zh-TW" sz="1400" kern="0" dirty="0">
                          <a:effectLst/>
                          <a:latin typeface="Times New Roman" panose="02020603050405020304" pitchFamily="18" charset="0"/>
                          <a:ea typeface="標楷體" panose="03000509000000000000" pitchFamily="65" charset="-120"/>
                          <a:cs typeface="新細明體" panose="02020500000000000000" pitchFamily="18" charset="-120"/>
                        </a:rPr>
                        <a:t>註</a:t>
                      </a:r>
                      <a:endParaRPr lang="zh-TW" sz="10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57886"/>
                  </a:ext>
                </a:extLst>
              </a:tr>
              <a:tr h="285159">
                <a:tc rowSpan="13">
                  <a:txBody>
                    <a:bodyPr/>
                    <a:lstStyle/>
                    <a:p>
                      <a:pPr algn="ctr">
                        <a:spcAft>
                          <a:spcPts val="0"/>
                        </a:spcAft>
                      </a:pPr>
                      <a:r>
                        <a:rPr lang="zh-TW" sz="1100" b="1" kern="0" dirty="0">
                          <a:effectLst/>
                          <a:latin typeface="Times New Roman" panose="02020603050405020304" pitchFamily="18" charset="0"/>
                          <a:ea typeface="標楷體" panose="03000509000000000000" pitchFamily="65" charset="-120"/>
                          <a:cs typeface="新細明體" panose="02020500000000000000" pitchFamily="18" charset="-120"/>
                        </a:rPr>
                        <a:t>其</a:t>
                      </a:r>
                      <a:endParaRPr lang="en-US" altLang="zh-TW" sz="1100" b="1" kern="0" dirty="0">
                        <a:effectLst/>
                        <a:latin typeface="Times New Roman" panose="02020603050405020304" pitchFamily="18" charset="0"/>
                        <a:ea typeface="標楷體" panose="03000509000000000000" pitchFamily="65" charset="-120"/>
                        <a:cs typeface="新細明體" panose="02020500000000000000" pitchFamily="18" charset="-120"/>
                      </a:endParaRPr>
                    </a:p>
                    <a:p>
                      <a:pPr algn="ctr">
                        <a:spcAft>
                          <a:spcPts val="0"/>
                        </a:spcAft>
                      </a:pPr>
                      <a:r>
                        <a:rPr lang="zh-TW" sz="1100" b="1" kern="0" dirty="0">
                          <a:effectLst/>
                          <a:latin typeface="Times New Roman" panose="02020603050405020304" pitchFamily="18" charset="0"/>
                          <a:ea typeface="標楷體" panose="03000509000000000000" pitchFamily="65" charset="-120"/>
                          <a:cs typeface="新細明體" panose="02020500000000000000" pitchFamily="18" charset="-120"/>
                        </a:rPr>
                        <a:t>他</a:t>
                      </a:r>
                      <a:endParaRPr lang="en-US" altLang="zh-TW" sz="1100" b="1" kern="0" dirty="0">
                        <a:effectLst/>
                        <a:latin typeface="Times New Roman" panose="02020603050405020304" pitchFamily="18" charset="0"/>
                        <a:ea typeface="標楷體" panose="03000509000000000000" pitchFamily="65" charset="-120"/>
                        <a:cs typeface="新細明體" panose="02020500000000000000" pitchFamily="18" charset="-120"/>
                      </a:endParaRPr>
                    </a:p>
                    <a:p>
                      <a:pPr algn="ctr">
                        <a:spcAft>
                          <a:spcPts val="0"/>
                        </a:spcAft>
                      </a:pPr>
                      <a:r>
                        <a:rPr lang="zh-TW" sz="1100" b="1" kern="0" dirty="0">
                          <a:effectLst/>
                          <a:latin typeface="Times New Roman" panose="02020603050405020304" pitchFamily="18" charset="0"/>
                          <a:ea typeface="標楷體" panose="03000509000000000000" pitchFamily="65" charset="-120"/>
                          <a:cs typeface="新細明體" panose="02020500000000000000" pitchFamily="18" charset="-120"/>
                        </a:rPr>
                        <a:t>項</a:t>
                      </a:r>
                      <a:endParaRPr lang="zh-TW" sz="11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100" b="0" kern="0" dirty="0">
                          <a:effectLst/>
                          <a:latin typeface="新細明體" panose="02020500000000000000" pitchFamily="18" charset="-120"/>
                          <a:ea typeface="新細明體" panose="02020500000000000000" pitchFamily="18" charset="-120"/>
                          <a:cs typeface="新細明體" panose="02020500000000000000" pitchFamily="18" charset="-120"/>
                        </a:rPr>
                        <a:t>1</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1200"/>
                        </a:lnSpc>
                        <a:spcAft>
                          <a:spcPts val="0"/>
                        </a:spcAft>
                      </a:pP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取得</a:t>
                      </a:r>
                      <a:r>
                        <a:rPr lang="zh-TW" altLang="en-US" sz="1100" b="0" kern="0" dirty="0">
                          <a:effectLst/>
                          <a:latin typeface="Times New Roman" panose="02020603050405020304" pitchFamily="18" charset="0"/>
                          <a:ea typeface="標楷體" panose="03000509000000000000" pitchFamily="65" charset="-120"/>
                          <a:cs typeface="新細明體" panose="02020500000000000000" pitchFamily="18" charset="-120"/>
                        </a:rPr>
                        <a:t>本土</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語</a:t>
                      </a:r>
                      <a:r>
                        <a:rPr lang="zh-TW" altLang="en-US" sz="1100" b="0" kern="0" dirty="0">
                          <a:effectLst/>
                          <a:latin typeface="Times New Roman" panose="02020603050405020304" pitchFamily="18" charset="0"/>
                          <a:ea typeface="標楷體" panose="03000509000000000000" pitchFamily="65" charset="-120"/>
                          <a:cs typeface="新細明體" panose="02020500000000000000" pitchFamily="18" charset="-120"/>
                        </a:rPr>
                        <a:t>語言認證</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初級證書</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600" b="1" kern="0" dirty="0">
                          <a:effectLst/>
                          <a:latin typeface="Times New Roman" panose="02020603050405020304" pitchFamily="18" charset="0"/>
                          <a:ea typeface="標楷體" panose="03000509000000000000" pitchFamily="65" charset="-120"/>
                        </a:rPr>
                        <a:t>9</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ts val="1200"/>
                        </a:lnSpc>
                        <a:spcAft>
                          <a:spcPts val="0"/>
                        </a:spcAft>
                      </a:pPr>
                      <a:r>
                        <a:rPr lang="zh-TW" sz="1000" kern="0" dirty="0">
                          <a:effectLst/>
                          <a:latin typeface="Times New Roman" panose="02020603050405020304" pitchFamily="18" charset="0"/>
                          <a:ea typeface="標楷體" panose="03000509000000000000" pitchFamily="65" charset="-120"/>
                          <a:cs typeface="新細明體" panose="02020500000000000000" pitchFamily="18" charset="-120"/>
                        </a:rPr>
                        <a:t>採認原住民、閩南及客家語言認證考試，不同族語可分別採計，相同族語擇優採計</a:t>
                      </a:r>
                      <a:r>
                        <a:rPr lang="en-US" sz="1000" kern="0" dirty="0">
                          <a:effectLst/>
                          <a:latin typeface="Times New Roman" panose="02020603050405020304" pitchFamily="18" charset="0"/>
                          <a:ea typeface="標楷體" panose="03000509000000000000" pitchFamily="65" charset="-120"/>
                          <a:cs typeface="新細明體" panose="02020500000000000000" pitchFamily="18" charset="-120"/>
                        </a:rPr>
                        <a:t>1</a:t>
                      </a:r>
                      <a:r>
                        <a:rPr lang="zh-TW" sz="1000" kern="0" dirty="0">
                          <a:effectLst/>
                          <a:latin typeface="Times New Roman" panose="02020603050405020304" pitchFamily="18" charset="0"/>
                          <a:ea typeface="標楷體" panose="03000509000000000000" pitchFamily="65" charset="-120"/>
                          <a:cs typeface="新細明體" panose="02020500000000000000" pitchFamily="18" charset="-120"/>
                        </a:rPr>
                        <a:t>次。</a:t>
                      </a:r>
                      <a:endParaRPr lang="zh-TW" sz="10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290285"/>
                  </a:ext>
                </a:extLst>
              </a:tr>
              <a:tr h="285159">
                <a:tc vMerge="1">
                  <a:txBody>
                    <a:bodyPr/>
                    <a:lstStyle/>
                    <a:p>
                      <a:endParaRPr lang="zh-TW" altLang="en-US"/>
                    </a:p>
                  </a:txBody>
                  <a:tcPr/>
                </a:tc>
                <a:tc>
                  <a:txBody>
                    <a:bodyPr/>
                    <a:lstStyle/>
                    <a:p>
                      <a:pPr algn="ctr">
                        <a:spcAft>
                          <a:spcPts val="0"/>
                        </a:spcAft>
                      </a:pPr>
                      <a:r>
                        <a:rPr lang="en-US" sz="1100" b="0" kern="0" dirty="0">
                          <a:effectLst/>
                          <a:latin typeface="新細明體" panose="02020500000000000000" pitchFamily="18" charset="-120"/>
                          <a:ea typeface="新細明體" panose="02020500000000000000" pitchFamily="18" charset="-120"/>
                          <a:cs typeface="新細明體" panose="02020500000000000000" pitchFamily="18" charset="-120"/>
                        </a:rPr>
                        <a:t>2</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1200"/>
                        </a:lnSpc>
                        <a:spcAft>
                          <a:spcPts val="0"/>
                        </a:spcAft>
                      </a:pP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取得</a:t>
                      </a:r>
                      <a:r>
                        <a:rPr lang="zh-TW" altLang="en-US" sz="1100" b="0" kern="0" dirty="0">
                          <a:effectLst/>
                          <a:latin typeface="Times New Roman" panose="02020603050405020304" pitchFamily="18" charset="0"/>
                          <a:ea typeface="標楷體" panose="03000509000000000000" pitchFamily="65" charset="-120"/>
                          <a:cs typeface="新細明體" panose="02020500000000000000" pitchFamily="18" charset="-120"/>
                        </a:rPr>
                        <a:t>本土</a:t>
                      </a:r>
                      <a:r>
                        <a:rPr lang="zh-TW" alt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語</a:t>
                      </a:r>
                      <a:r>
                        <a:rPr lang="zh-TW" altLang="en-US" sz="1100" b="0" kern="0" dirty="0">
                          <a:effectLst/>
                          <a:latin typeface="Times New Roman" panose="02020603050405020304" pitchFamily="18" charset="0"/>
                          <a:ea typeface="標楷體" panose="03000509000000000000" pitchFamily="65" charset="-120"/>
                          <a:cs typeface="新細明體" panose="02020500000000000000" pitchFamily="18" charset="-120"/>
                        </a:rPr>
                        <a:t>語言認證</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中級證書</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600" b="1" kern="0" dirty="0">
                          <a:effectLst/>
                          <a:latin typeface="Times New Roman" panose="02020603050405020304" pitchFamily="18" charset="0"/>
                          <a:ea typeface="標楷體" panose="03000509000000000000" pitchFamily="65" charset="-120"/>
                        </a:rPr>
                        <a:t>12</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126775720"/>
                  </a:ext>
                </a:extLst>
              </a:tr>
              <a:tr h="285159">
                <a:tc vMerge="1">
                  <a:txBody>
                    <a:bodyPr/>
                    <a:lstStyle/>
                    <a:p>
                      <a:endParaRPr lang="zh-TW" altLang="en-US"/>
                    </a:p>
                  </a:txBody>
                  <a:tcPr/>
                </a:tc>
                <a:tc>
                  <a:txBody>
                    <a:bodyPr/>
                    <a:lstStyle/>
                    <a:p>
                      <a:pPr algn="ctr">
                        <a:spcAft>
                          <a:spcPts val="0"/>
                        </a:spcAft>
                      </a:pPr>
                      <a:r>
                        <a:rPr lang="en-US" sz="1100" b="0" kern="0" dirty="0">
                          <a:effectLst/>
                          <a:latin typeface="新細明體" panose="02020500000000000000" pitchFamily="18" charset="-120"/>
                          <a:ea typeface="新細明體" panose="02020500000000000000" pitchFamily="18" charset="-120"/>
                          <a:cs typeface="新細明體" panose="02020500000000000000" pitchFamily="18" charset="-120"/>
                        </a:rPr>
                        <a:t>3</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1200"/>
                        </a:lnSpc>
                        <a:spcAft>
                          <a:spcPts val="0"/>
                        </a:spcAft>
                      </a:pP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取得</a:t>
                      </a:r>
                      <a:r>
                        <a:rPr lang="zh-TW" altLang="en-US" sz="1100" b="0" kern="0" dirty="0">
                          <a:effectLst/>
                          <a:latin typeface="Times New Roman" panose="02020603050405020304" pitchFamily="18" charset="0"/>
                          <a:ea typeface="標楷體" panose="03000509000000000000" pitchFamily="65" charset="-120"/>
                          <a:cs typeface="新細明體" panose="02020500000000000000" pitchFamily="18" charset="-120"/>
                        </a:rPr>
                        <a:t>本土</a:t>
                      </a:r>
                      <a:r>
                        <a:rPr lang="zh-TW" alt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語</a:t>
                      </a:r>
                      <a:r>
                        <a:rPr lang="zh-TW" altLang="en-US" sz="1100" b="0" kern="0" dirty="0">
                          <a:effectLst/>
                          <a:latin typeface="Times New Roman" panose="02020603050405020304" pitchFamily="18" charset="0"/>
                          <a:ea typeface="標楷體" panose="03000509000000000000" pitchFamily="65" charset="-120"/>
                          <a:cs typeface="新細明體" panose="02020500000000000000" pitchFamily="18" charset="-120"/>
                        </a:rPr>
                        <a:t>語言認證</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高級證書</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600" b="1" kern="0" dirty="0">
                          <a:effectLst/>
                          <a:latin typeface="Times New Roman" panose="02020603050405020304" pitchFamily="18" charset="0"/>
                          <a:ea typeface="標楷體" panose="03000509000000000000" pitchFamily="65" charset="-120"/>
                        </a:rPr>
                        <a:t>15</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186410014"/>
                  </a:ext>
                </a:extLst>
              </a:tr>
              <a:tr h="285159">
                <a:tc vMerge="1">
                  <a:txBody>
                    <a:bodyPr/>
                    <a:lstStyle/>
                    <a:p>
                      <a:endParaRPr lang="zh-TW" altLang="en-US"/>
                    </a:p>
                  </a:txBody>
                  <a:tcPr/>
                </a:tc>
                <a:tc>
                  <a:txBody>
                    <a:bodyPr/>
                    <a:lstStyle/>
                    <a:p>
                      <a:pPr algn="ctr">
                        <a:spcAft>
                          <a:spcPts val="0"/>
                        </a:spcAft>
                      </a:pPr>
                      <a:r>
                        <a:rPr lang="en-US" sz="1100" b="0" kern="0" dirty="0">
                          <a:effectLst/>
                          <a:latin typeface="新細明體" panose="02020500000000000000" pitchFamily="18" charset="-120"/>
                          <a:ea typeface="新細明體" panose="02020500000000000000" pitchFamily="18" charset="-120"/>
                          <a:cs typeface="新細明體" panose="02020500000000000000" pitchFamily="18" charset="-120"/>
                        </a:rPr>
                        <a:t>4</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1200"/>
                        </a:lnSpc>
                        <a:spcAft>
                          <a:spcPts val="0"/>
                        </a:spcAft>
                      </a:pP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外語檢定初級</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600" b="1" kern="0" dirty="0">
                          <a:effectLst/>
                          <a:latin typeface="Times New Roman" panose="02020603050405020304" pitchFamily="18" charset="0"/>
                          <a:ea typeface="標楷體" panose="03000509000000000000" pitchFamily="65" charset="-120"/>
                        </a:rPr>
                        <a:t>9</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r>
                        <a:rPr lang="zh-TW" altLang="en-US"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採認英語檢定、韓國語能力檢定</a:t>
                      </a:r>
                      <a:r>
                        <a:rPr lang="en-US" altLang="zh-TW"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(TOPIK)</a:t>
                      </a:r>
                      <a:r>
                        <a:rPr lang="zh-TW" altLang="en-US"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、日本語能力檢定</a:t>
                      </a:r>
                      <a:r>
                        <a:rPr lang="en-US" altLang="zh-TW"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(JLPT)</a:t>
                      </a:r>
                      <a:r>
                        <a:rPr lang="zh-TW" altLang="en-US"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、第二外語能力測驗</a:t>
                      </a:r>
                      <a:r>
                        <a:rPr lang="en-US" altLang="zh-TW"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(SFLPT)</a:t>
                      </a:r>
                      <a:r>
                        <a:rPr lang="zh-TW" altLang="en-US"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，不同語言可分別採計，相同語言擇優採計</a:t>
                      </a:r>
                      <a:r>
                        <a:rPr lang="en-US" altLang="zh-TW"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1</a:t>
                      </a:r>
                      <a:r>
                        <a:rPr lang="zh-TW" altLang="en-US"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次；英語檢定初級、中級及中高級係以全民英檢級數作為級數代表。 	</a:t>
                      </a: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9847044"/>
                  </a:ext>
                </a:extLst>
              </a:tr>
              <a:tr h="285159">
                <a:tc vMerge="1">
                  <a:txBody>
                    <a:bodyPr/>
                    <a:lstStyle/>
                    <a:p>
                      <a:endParaRPr lang="zh-TW" altLang="en-US"/>
                    </a:p>
                  </a:txBody>
                  <a:tcPr/>
                </a:tc>
                <a:tc>
                  <a:txBody>
                    <a:bodyPr/>
                    <a:lstStyle/>
                    <a:p>
                      <a:pPr algn="ctr">
                        <a:spcAft>
                          <a:spcPts val="0"/>
                        </a:spcAft>
                      </a:pPr>
                      <a:r>
                        <a:rPr lang="en-US" sz="1100" b="0" kern="0" dirty="0">
                          <a:effectLst/>
                          <a:latin typeface="新細明體" panose="02020500000000000000" pitchFamily="18" charset="-120"/>
                          <a:ea typeface="新細明體" panose="02020500000000000000" pitchFamily="18" charset="-120"/>
                          <a:cs typeface="新細明體" panose="02020500000000000000" pitchFamily="18" charset="-120"/>
                        </a:rPr>
                        <a:t>5</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1200"/>
                        </a:lnSpc>
                        <a:spcAft>
                          <a:spcPts val="0"/>
                        </a:spcAft>
                      </a:pP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外語檢定中級</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600" b="1" kern="0">
                          <a:effectLst/>
                          <a:latin typeface="Times New Roman" panose="02020603050405020304" pitchFamily="18" charset="0"/>
                          <a:ea typeface="標楷體" panose="03000509000000000000" pitchFamily="65" charset="-120"/>
                        </a:rPr>
                        <a:t>12</a:t>
                      </a:r>
                      <a:endParaRPr lang="zh-TW" sz="1600" b="1"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899983738"/>
                  </a:ext>
                </a:extLst>
              </a:tr>
              <a:tr h="285159">
                <a:tc vMerge="1">
                  <a:txBody>
                    <a:bodyPr/>
                    <a:lstStyle/>
                    <a:p>
                      <a:endParaRPr lang="zh-TW" altLang="en-US"/>
                    </a:p>
                  </a:txBody>
                  <a:tcPr/>
                </a:tc>
                <a:tc>
                  <a:txBody>
                    <a:bodyPr/>
                    <a:lstStyle/>
                    <a:p>
                      <a:pPr algn="ctr">
                        <a:spcAft>
                          <a:spcPts val="0"/>
                        </a:spcAft>
                      </a:pPr>
                      <a:r>
                        <a:rPr lang="en-US" sz="1100" b="0" kern="0">
                          <a:effectLst/>
                          <a:latin typeface="新細明體" panose="02020500000000000000" pitchFamily="18" charset="-120"/>
                          <a:ea typeface="新細明體" panose="02020500000000000000" pitchFamily="18" charset="-120"/>
                          <a:cs typeface="新細明體" panose="02020500000000000000" pitchFamily="18" charset="-120"/>
                        </a:rPr>
                        <a:t>6</a:t>
                      </a:r>
                      <a:endParaRPr lang="zh-TW" sz="1100" b="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ts val="1200"/>
                        </a:lnSpc>
                        <a:spcAft>
                          <a:spcPts val="0"/>
                        </a:spcAft>
                      </a:pP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外語檢定中高級</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600" b="1" kern="0" dirty="0">
                          <a:effectLst/>
                          <a:latin typeface="Times New Roman" panose="02020603050405020304" pitchFamily="18" charset="0"/>
                          <a:ea typeface="標楷體" panose="03000509000000000000" pitchFamily="65" charset="-120"/>
                        </a:rPr>
                        <a:t>15</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499408960"/>
                  </a:ext>
                </a:extLst>
              </a:tr>
              <a:tr h="285159">
                <a:tc vMerge="1">
                  <a:txBody>
                    <a:bodyPr/>
                    <a:lstStyle/>
                    <a:p>
                      <a:endParaRPr lang="zh-TW" altLang="en-US"/>
                    </a:p>
                  </a:txBody>
                  <a:tcPr/>
                </a:tc>
                <a:tc>
                  <a:txBody>
                    <a:bodyPr/>
                    <a:lstStyle/>
                    <a:p>
                      <a:pPr algn="ctr">
                        <a:spcAft>
                          <a:spcPts val="0"/>
                        </a:spcAft>
                      </a:pPr>
                      <a:r>
                        <a:rPr lang="en-US" altLang="zh-TW" sz="1100" b="0" kern="0" dirty="0">
                          <a:effectLst/>
                          <a:latin typeface="標楷體" panose="03000509000000000000" pitchFamily="65" charset="-120"/>
                          <a:ea typeface="新細明體" panose="02020500000000000000" pitchFamily="18" charset="-120"/>
                        </a:rPr>
                        <a:t>7</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nSpc>
                          <a:spcPts val="1200"/>
                        </a:lnSpc>
                        <a:spcAft>
                          <a:spcPts val="0"/>
                        </a:spcAft>
                      </a:pPr>
                      <a:r>
                        <a:rPr lang="en-US" sz="1100" b="0" kern="0" dirty="0">
                          <a:effectLst/>
                          <a:latin typeface="標楷體" panose="03000509000000000000" pitchFamily="65" charset="-120"/>
                          <a:ea typeface="新細明體" panose="02020500000000000000" pitchFamily="18" charset="-120"/>
                          <a:cs typeface="新細明體" panose="02020500000000000000" pitchFamily="18" charset="-120"/>
                        </a:rPr>
                        <a:t>AMC</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數學檢測</a:t>
                      </a:r>
                      <a:r>
                        <a:rPr lang="en-US" sz="1100" b="0" kern="0" dirty="0">
                          <a:effectLst/>
                          <a:latin typeface="Times New Roman" panose="02020603050405020304" pitchFamily="18" charset="0"/>
                          <a:ea typeface="標楷體" panose="03000509000000000000" pitchFamily="65" charset="-120"/>
                          <a:cs typeface="新細明體" panose="02020500000000000000" pitchFamily="18" charset="-120"/>
                        </a:rPr>
                        <a:t>8</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級</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spcAft>
                          <a:spcPts val="0"/>
                        </a:spcAft>
                      </a:pPr>
                      <a:r>
                        <a:rPr lang="en-US" sz="1600" b="1" kern="0" dirty="0">
                          <a:effectLst/>
                          <a:latin typeface="Times New Roman" panose="02020603050405020304" pitchFamily="18" charset="0"/>
                          <a:ea typeface="標楷體" panose="03000509000000000000" pitchFamily="65" charset="-120"/>
                        </a:rPr>
                        <a:t>9</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ts val="1200"/>
                        </a:lnSpc>
                        <a:spcAft>
                          <a:spcPts val="0"/>
                        </a:spcAft>
                      </a:pPr>
                      <a:r>
                        <a:rPr lang="zh-TW" sz="1000" kern="0" dirty="0">
                          <a:effectLst/>
                          <a:latin typeface="Times New Roman" panose="02020603050405020304" pitchFamily="18" charset="0"/>
                          <a:ea typeface="標楷體" panose="03000509000000000000" pitchFamily="65" charset="-120"/>
                          <a:cs typeface="新細明體" panose="02020500000000000000" pitchFamily="18" charset="-120"/>
                        </a:rPr>
                        <a:t>參照本區網站附表</a:t>
                      </a:r>
                      <a:r>
                        <a:rPr lang="en-US" sz="1000" kern="0" dirty="0">
                          <a:effectLst/>
                          <a:latin typeface="Times New Roman" panose="02020603050405020304" pitchFamily="18" charset="0"/>
                          <a:ea typeface="標楷體" panose="03000509000000000000" pitchFamily="65" charset="-120"/>
                          <a:cs typeface="新細明體" panose="02020500000000000000" pitchFamily="18" charset="-120"/>
                        </a:rPr>
                        <a:t>AMC</a:t>
                      </a:r>
                      <a:r>
                        <a:rPr lang="zh-TW" sz="1000" kern="0" dirty="0">
                          <a:effectLst/>
                          <a:latin typeface="Times New Roman" panose="02020603050405020304" pitchFamily="18" charset="0"/>
                          <a:ea typeface="標楷體" panose="03000509000000000000" pitchFamily="65" charset="-120"/>
                          <a:cs typeface="新細明體" panose="02020500000000000000" pitchFamily="18" charset="-120"/>
                        </a:rPr>
                        <a:t>獲獎認可標準，擇優採計</a:t>
                      </a:r>
                      <a:r>
                        <a:rPr lang="en-US" sz="1000" kern="0" dirty="0">
                          <a:effectLst/>
                          <a:latin typeface="Times New Roman" panose="02020603050405020304" pitchFamily="18" charset="0"/>
                          <a:ea typeface="標楷體" panose="03000509000000000000" pitchFamily="65" charset="-120"/>
                          <a:cs typeface="新細明體" panose="02020500000000000000" pitchFamily="18" charset="-120"/>
                        </a:rPr>
                        <a:t>1</a:t>
                      </a:r>
                      <a:r>
                        <a:rPr lang="zh-TW" sz="1000" kern="0" dirty="0">
                          <a:effectLst/>
                          <a:latin typeface="Times New Roman" panose="02020603050405020304" pitchFamily="18" charset="0"/>
                          <a:ea typeface="標楷體" panose="03000509000000000000" pitchFamily="65" charset="-120"/>
                          <a:cs typeface="新細明體" panose="02020500000000000000" pitchFamily="18" charset="-120"/>
                        </a:rPr>
                        <a:t>次。</a:t>
                      </a:r>
                      <a:endParaRPr lang="zh-TW" sz="10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156668"/>
                  </a:ext>
                </a:extLst>
              </a:tr>
              <a:tr h="285159">
                <a:tc vMerge="1">
                  <a:txBody>
                    <a:bodyPr/>
                    <a:lstStyle/>
                    <a:p>
                      <a:endParaRPr lang="zh-TW" altLang="en-US"/>
                    </a:p>
                  </a:txBody>
                  <a:tcPr/>
                </a:tc>
                <a:tc>
                  <a:txBody>
                    <a:bodyPr/>
                    <a:lstStyle/>
                    <a:p>
                      <a:pPr algn="ctr">
                        <a:spcAft>
                          <a:spcPts val="0"/>
                        </a:spcAft>
                      </a:pPr>
                      <a:r>
                        <a:rPr lang="en-US" altLang="zh-TW" sz="1100" b="0" kern="0" dirty="0">
                          <a:effectLst/>
                          <a:latin typeface="標楷體" panose="03000509000000000000" pitchFamily="65" charset="-120"/>
                          <a:ea typeface="新細明體" panose="02020500000000000000" pitchFamily="18" charset="-120"/>
                        </a:rPr>
                        <a:t>8</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nSpc>
                          <a:spcPts val="1200"/>
                        </a:lnSpc>
                        <a:spcAft>
                          <a:spcPts val="0"/>
                        </a:spcAft>
                      </a:pPr>
                      <a:r>
                        <a:rPr lang="en-US" sz="1100" b="0" kern="0" dirty="0">
                          <a:effectLst/>
                          <a:latin typeface="標楷體" panose="03000509000000000000" pitchFamily="65" charset="-120"/>
                          <a:ea typeface="新細明體" panose="02020500000000000000" pitchFamily="18" charset="-120"/>
                          <a:cs typeface="新細明體" panose="02020500000000000000" pitchFamily="18" charset="-120"/>
                        </a:rPr>
                        <a:t>AMC</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數學檢測</a:t>
                      </a:r>
                      <a:r>
                        <a:rPr lang="en-US" sz="1100" b="0" kern="0" dirty="0">
                          <a:effectLst/>
                          <a:latin typeface="Times New Roman" panose="02020603050405020304" pitchFamily="18" charset="0"/>
                          <a:ea typeface="標楷體" panose="03000509000000000000" pitchFamily="65" charset="-120"/>
                          <a:cs typeface="新細明體" panose="02020500000000000000" pitchFamily="18" charset="-120"/>
                        </a:rPr>
                        <a:t>10</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級</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spcAft>
                          <a:spcPts val="0"/>
                        </a:spcAft>
                      </a:pPr>
                      <a:r>
                        <a:rPr lang="en-US" sz="1600" b="1" kern="0" dirty="0">
                          <a:effectLst/>
                          <a:latin typeface="Times New Roman" panose="02020603050405020304" pitchFamily="18" charset="0"/>
                          <a:ea typeface="標楷體" panose="03000509000000000000" pitchFamily="65" charset="-120"/>
                        </a:rPr>
                        <a:t>12</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857644468"/>
                  </a:ext>
                </a:extLst>
              </a:tr>
              <a:tr h="285159">
                <a:tc vMerge="1">
                  <a:txBody>
                    <a:bodyPr/>
                    <a:lstStyle/>
                    <a:p>
                      <a:endParaRPr lang="zh-TW" altLang="en-US"/>
                    </a:p>
                  </a:txBody>
                  <a:tcPr/>
                </a:tc>
                <a:tc>
                  <a:txBody>
                    <a:bodyPr/>
                    <a:lstStyle/>
                    <a:p>
                      <a:pPr algn="ctr">
                        <a:spcAft>
                          <a:spcPts val="0"/>
                        </a:spcAft>
                      </a:pPr>
                      <a:r>
                        <a:rPr lang="en-US" altLang="zh-TW" sz="1100" b="0" kern="0" dirty="0">
                          <a:effectLst/>
                          <a:latin typeface="標楷體" panose="03000509000000000000" pitchFamily="65" charset="-120"/>
                          <a:ea typeface="新細明體" panose="02020500000000000000" pitchFamily="18" charset="-120"/>
                        </a:rPr>
                        <a:t>9</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nSpc>
                          <a:spcPts val="1200"/>
                        </a:lnSpc>
                        <a:spcAft>
                          <a:spcPts val="0"/>
                        </a:spcAft>
                      </a:pPr>
                      <a:r>
                        <a:rPr lang="en-US" sz="1100" b="0" kern="0" dirty="0">
                          <a:effectLst/>
                          <a:latin typeface="標楷體" panose="03000509000000000000" pitchFamily="65" charset="-120"/>
                          <a:ea typeface="新細明體" panose="02020500000000000000" pitchFamily="18" charset="-120"/>
                          <a:cs typeface="新細明體" panose="02020500000000000000" pitchFamily="18" charset="-120"/>
                        </a:rPr>
                        <a:t>AMC</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數學檢測</a:t>
                      </a:r>
                      <a:r>
                        <a:rPr lang="en-US" sz="1100" b="0" kern="0" dirty="0">
                          <a:effectLst/>
                          <a:latin typeface="Times New Roman" panose="02020603050405020304" pitchFamily="18" charset="0"/>
                          <a:ea typeface="標楷體" panose="03000509000000000000" pitchFamily="65" charset="-120"/>
                          <a:cs typeface="新細明體" panose="02020500000000000000" pitchFamily="18" charset="-120"/>
                        </a:rPr>
                        <a:t>12</a:t>
                      </a: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級</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a:spcAft>
                          <a:spcPts val="0"/>
                        </a:spcAft>
                      </a:pPr>
                      <a:r>
                        <a:rPr lang="en-US" sz="1600" b="1" kern="0" dirty="0">
                          <a:effectLst/>
                          <a:latin typeface="Times New Roman" panose="02020603050405020304" pitchFamily="18" charset="0"/>
                          <a:ea typeface="標楷體" panose="03000509000000000000" pitchFamily="65" charset="-120"/>
                        </a:rPr>
                        <a:t>15</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67215416"/>
                  </a:ext>
                </a:extLst>
              </a:tr>
              <a:tr h="287422">
                <a:tc vMerge="1">
                  <a:txBody>
                    <a:bodyPr/>
                    <a:lstStyle/>
                    <a:p>
                      <a:endParaRPr lang="zh-TW" altLang="en-US"/>
                    </a:p>
                  </a:txBody>
                  <a:tcPr/>
                </a:tc>
                <a:tc>
                  <a:txBody>
                    <a:bodyPr/>
                    <a:lstStyle/>
                    <a:p>
                      <a:pPr algn="ctr">
                        <a:spcAft>
                          <a:spcPts val="0"/>
                        </a:spcAft>
                      </a:pPr>
                      <a:r>
                        <a:rPr lang="en-US" altLang="zh-TW" sz="1100" b="0" kern="0" dirty="0">
                          <a:effectLst/>
                          <a:latin typeface="標楷體" panose="03000509000000000000" pitchFamily="65" charset="-120"/>
                          <a:ea typeface="新細明體" panose="02020500000000000000" pitchFamily="18" charset="-120"/>
                        </a:rPr>
                        <a:t>10</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ts val="1200"/>
                        </a:lnSpc>
                        <a:spcAft>
                          <a:spcPts val="0"/>
                        </a:spcAft>
                      </a:pP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各類證照每張證書</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en-US" sz="1600" b="1" kern="0" dirty="0">
                          <a:effectLst/>
                          <a:latin typeface="Times New Roman" panose="02020603050405020304" pitchFamily="18" charset="0"/>
                          <a:ea typeface="標楷體" panose="03000509000000000000" pitchFamily="65" charset="-120"/>
                        </a:rPr>
                        <a:t>8</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kern="100" dirty="0">
                          <a:effectLst/>
                          <a:latin typeface="標楷體" panose="03000509000000000000" pitchFamily="65" charset="-120"/>
                          <a:ea typeface="標楷體" panose="03000509000000000000" pitchFamily="65" charset="-120"/>
                          <a:sym typeface="Wingdings 2" panose="05020102010507070707" pitchFamily="18" charset="2"/>
                        </a:rPr>
                        <a:t></a:t>
                      </a:r>
                      <a:r>
                        <a:rPr lang="zh-TW" sz="1600" kern="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TW" sz="1000" kern="0" dirty="0">
                          <a:effectLst/>
                          <a:latin typeface="Times New Roman" panose="02020603050405020304" pitchFamily="18" charset="0"/>
                          <a:ea typeface="標楷體" panose="03000509000000000000" pitchFamily="65" charset="-120"/>
                          <a:cs typeface="新細明體" panose="02020500000000000000" pitchFamily="18" charset="-120"/>
                        </a:rPr>
                        <a:t>指政府機關辦理之技職證照或資格檢定，不同類別可分別採計，相同類別採計</a:t>
                      </a:r>
                      <a:r>
                        <a:rPr lang="en-US" sz="1000" kern="0" dirty="0">
                          <a:effectLst/>
                          <a:latin typeface="Times New Roman" panose="02020603050405020304" pitchFamily="18" charset="0"/>
                          <a:ea typeface="標楷體" panose="03000509000000000000" pitchFamily="65" charset="-120"/>
                          <a:cs typeface="新細明體" panose="02020500000000000000" pitchFamily="18" charset="-120"/>
                        </a:rPr>
                        <a:t>1</a:t>
                      </a:r>
                      <a:r>
                        <a:rPr lang="zh-TW" sz="1000" kern="0" dirty="0">
                          <a:effectLst/>
                          <a:latin typeface="Times New Roman" panose="02020603050405020304" pitchFamily="18" charset="0"/>
                          <a:ea typeface="標楷體" panose="03000509000000000000" pitchFamily="65" charset="-120"/>
                          <a:cs typeface="新細明體" panose="02020500000000000000" pitchFamily="18" charset="-120"/>
                        </a:rPr>
                        <a:t>次為限。</a:t>
                      </a:r>
                      <a:endParaRPr lang="zh-TW" sz="10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192058"/>
                  </a:ext>
                </a:extLst>
              </a:tr>
              <a:tr h="285159">
                <a:tc vMerge="1">
                  <a:txBody>
                    <a:bodyPr/>
                    <a:lstStyle/>
                    <a:p>
                      <a:endParaRPr lang="zh-TW" altLang="en-US"/>
                    </a:p>
                  </a:txBody>
                  <a:tcPr/>
                </a:tc>
                <a:tc>
                  <a:txBody>
                    <a:bodyPr/>
                    <a:lstStyle/>
                    <a:p>
                      <a:pPr algn="ctr">
                        <a:spcAft>
                          <a:spcPts val="0"/>
                        </a:spcAft>
                      </a:pPr>
                      <a:r>
                        <a:rPr lang="en-US" altLang="zh-TW" sz="1100" b="0" kern="0" dirty="0">
                          <a:effectLst/>
                          <a:latin typeface="標楷體" panose="03000509000000000000" pitchFamily="65" charset="-120"/>
                          <a:ea typeface="新細明體" panose="02020500000000000000" pitchFamily="18" charset="-120"/>
                        </a:rPr>
                        <a:t>11</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ts val="1200"/>
                        </a:lnSpc>
                        <a:spcAft>
                          <a:spcPts val="0"/>
                        </a:spcAft>
                      </a:pPr>
                      <a:r>
                        <a:rPr lang="zh-TW" sz="1100" b="0" kern="0" dirty="0">
                          <a:effectLst/>
                          <a:latin typeface="Times New Roman" panose="02020603050405020304" pitchFamily="18" charset="0"/>
                          <a:ea typeface="標楷體" panose="03000509000000000000" pitchFamily="65" charset="-120"/>
                          <a:cs typeface="新細明體" panose="02020500000000000000" pitchFamily="18" charset="-120"/>
                        </a:rPr>
                        <a:t>參加技藝班領有證書者</a:t>
                      </a:r>
                      <a:endParaRPr lang="zh-TW" sz="1100" b="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1600" b="1" kern="0" dirty="0">
                          <a:effectLst/>
                          <a:latin typeface="Times New Roman" panose="02020603050405020304" pitchFamily="18" charset="0"/>
                          <a:ea typeface="標楷體" panose="03000509000000000000" pitchFamily="65" charset="-120"/>
                        </a:rPr>
                        <a:t>8</a:t>
                      </a:r>
                      <a:endParaRPr lang="zh-TW" sz="16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Times New Roman" panose="02020603050405020304" pitchFamily="18" charset="0"/>
                          <a:ea typeface="新細明體" panose="02020500000000000000" pitchFamily="18" charset="-120"/>
                        </a:rPr>
                        <a:t> </a:t>
                      </a:r>
                      <a:endParaRPr lang="zh-TW" alt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TW" sz="1000" kern="0" dirty="0">
                          <a:effectLst/>
                          <a:latin typeface="Times New Roman" panose="02020603050405020304" pitchFamily="18" charset="0"/>
                          <a:ea typeface="標楷體" panose="03000509000000000000" pitchFamily="65" charset="-120"/>
                          <a:cs typeface="新細明體" panose="02020500000000000000" pitchFamily="18" charset="-120"/>
                        </a:rPr>
                        <a:t>採計</a:t>
                      </a:r>
                      <a:r>
                        <a:rPr lang="en-US" sz="1000" kern="0" dirty="0">
                          <a:effectLst/>
                          <a:latin typeface="Times New Roman" panose="02020603050405020304" pitchFamily="18" charset="0"/>
                          <a:ea typeface="標楷體" panose="03000509000000000000" pitchFamily="65" charset="-120"/>
                          <a:cs typeface="新細明體" panose="02020500000000000000" pitchFamily="18" charset="-120"/>
                        </a:rPr>
                        <a:t>1</a:t>
                      </a:r>
                      <a:r>
                        <a:rPr lang="zh-TW" sz="1000" kern="0" dirty="0">
                          <a:effectLst/>
                          <a:latin typeface="Times New Roman" panose="02020603050405020304" pitchFamily="18" charset="0"/>
                          <a:ea typeface="標楷體" panose="03000509000000000000" pitchFamily="65" charset="-120"/>
                          <a:cs typeface="新細明體" panose="02020500000000000000" pitchFamily="18" charset="-120"/>
                        </a:rPr>
                        <a:t>次為限。</a:t>
                      </a:r>
                      <a:endParaRPr lang="zh-TW" sz="1000"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819065"/>
                  </a:ext>
                </a:extLst>
              </a:tr>
              <a:tr h="344907">
                <a:tc vMerge="1">
                  <a:txBody>
                    <a:bodyPr/>
                    <a:lstStyle/>
                    <a:p>
                      <a:endParaRPr lang="zh-TW" altLang="en-US"/>
                    </a:p>
                  </a:txBody>
                  <a:tcPr/>
                </a:tc>
                <a:tc>
                  <a:txBody>
                    <a:bodyPr/>
                    <a:lstStyle/>
                    <a:p>
                      <a:pPr algn="ctr">
                        <a:spcAft>
                          <a:spcPts val="0"/>
                        </a:spcAft>
                      </a:pPr>
                      <a:r>
                        <a:rPr lang="en-US" altLang="zh-TW" sz="1100" b="0" kern="0" dirty="0">
                          <a:solidFill>
                            <a:schemeClr val="tx1"/>
                          </a:solidFill>
                          <a:effectLst/>
                          <a:latin typeface="標楷體" panose="03000509000000000000" pitchFamily="65" charset="-120"/>
                          <a:ea typeface="新細明體" panose="02020500000000000000" pitchFamily="18" charset="-120"/>
                        </a:rPr>
                        <a:t>12</a:t>
                      </a:r>
                      <a:endParaRPr lang="zh-TW" sz="1100" b="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ts val="1200"/>
                        </a:lnSpc>
                        <a:spcAft>
                          <a:spcPts val="0"/>
                        </a:spcAft>
                      </a:pPr>
                      <a:r>
                        <a:rPr lang="zh-TW" sz="1100" b="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參加均質化計畫合作學校辦理之各項研習領有證書者</a:t>
                      </a:r>
                      <a:endParaRPr lang="zh-TW" sz="1100" b="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1600" b="1" kern="0" dirty="0">
                          <a:solidFill>
                            <a:schemeClr val="tx1"/>
                          </a:solidFill>
                          <a:effectLst/>
                          <a:latin typeface="Times New Roman" panose="02020603050405020304" pitchFamily="18" charset="0"/>
                          <a:ea typeface="標楷體" panose="03000509000000000000" pitchFamily="65" charset="-120"/>
                        </a:rPr>
                        <a:t>8</a:t>
                      </a:r>
                      <a:endParaRPr lang="zh-TW" sz="1600" b="1"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1200"/>
                        </a:lnSpc>
                        <a:spcBef>
                          <a:spcPts val="0"/>
                        </a:spcBef>
                        <a:spcAft>
                          <a:spcPts val="0"/>
                        </a:spcAft>
                        <a:buClrTx/>
                        <a:buSzTx/>
                        <a:buFontTx/>
                        <a:buNone/>
                        <a:tabLst/>
                        <a:defRPr/>
                      </a:pPr>
                      <a:r>
                        <a:rPr lang="zh-TW" altLang="en-US"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花蓮所有高中職均在均質化計畫合作學校中，採計</a:t>
                      </a:r>
                      <a:r>
                        <a:rPr lang="en-US" altLang="zh-TW"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1</a:t>
                      </a:r>
                      <a:r>
                        <a:rPr lang="zh-TW" altLang="en-US"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次為限。 </a:t>
                      </a: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76356"/>
                  </a:ext>
                </a:extLst>
              </a:tr>
              <a:tr h="285159">
                <a:tc vMerge="1">
                  <a:txBody>
                    <a:bodyPr/>
                    <a:lstStyle/>
                    <a:p>
                      <a:endParaRPr lang="zh-TW" altLang="en-US"/>
                    </a:p>
                  </a:txBody>
                  <a:tcPr/>
                </a:tc>
                <a:tc>
                  <a:txBody>
                    <a:bodyPr/>
                    <a:lstStyle/>
                    <a:p>
                      <a:pPr algn="ctr">
                        <a:spcAft>
                          <a:spcPts val="0"/>
                        </a:spcAft>
                      </a:pPr>
                      <a:r>
                        <a:rPr lang="en-US" altLang="zh-TW" sz="1100" b="0" kern="100" dirty="0">
                          <a:solidFill>
                            <a:schemeClr val="tx1"/>
                          </a:solidFill>
                          <a:effectLst/>
                          <a:latin typeface="Times New Roman" panose="02020603050405020304" pitchFamily="18" charset="0"/>
                          <a:ea typeface="新細明體" panose="02020500000000000000" pitchFamily="18" charset="-120"/>
                        </a:rPr>
                        <a:t>13</a:t>
                      </a:r>
                      <a:endParaRPr lang="zh-TW" sz="1100" b="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ts val="1200"/>
                        </a:lnSpc>
                        <a:spcAft>
                          <a:spcPts val="0"/>
                        </a:spcAft>
                      </a:pPr>
                      <a:r>
                        <a:rPr lang="zh-TW" sz="1100" b="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學校運動、舞蹈、音樂代表隊</a:t>
                      </a:r>
                      <a:endParaRPr lang="zh-TW" sz="1100" b="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1600" b="1" kern="0" dirty="0">
                          <a:solidFill>
                            <a:schemeClr val="tx1"/>
                          </a:solidFill>
                          <a:effectLst/>
                          <a:latin typeface="Times New Roman" panose="02020603050405020304" pitchFamily="18" charset="0"/>
                          <a:ea typeface="標楷體" panose="03000509000000000000" pitchFamily="65" charset="-120"/>
                        </a:rPr>
                        <a:t>8</a:t>
                      </a:r>
                      <a:endParaRPr lang="zh-TW" sz="1600" b="1"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r>
                        <a:rPr lang="zh-TW" sz="1600" kern="0" dirty="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r>
                        <a:rPr lang="zh-TW" sz="1600" kern="0" dirty="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r>
                        <a:rPr lang="zh-TW" sz="1600" kern="0" dirty="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TW"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檢附參賽證明，採計</a:t>
                      </a:r>
                      <a:r>
                        <a:rPr lang="en-US"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1</a:t>
                      </a:r>
                      <a:r>
                        <a:rPr lang="zh-TW" sz="100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次為限。</a:t>
                      </a:r>
                      <a:endParaRPr lang="zh-TW" sz="10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688515"/>
                  </a:ext>
                </a:extLst>
              </a:tr>
              <a:tr h="285159">
                <a:tc rowSpan="3">
                  <a:txBody>
                    <a:bodyPr/>
                    <a:lstStyle/>
                    <a:p>
                      <a:pPr algn="ctr">
                        <a:spcAft>
                          <a:spcPts val="0"/>
                        </a:spcAft>
                      </a:pPr>
                      <a:r>
                        <a:rPr lang="zh-TW" sz="1100" b="1" kern="0" dirty="0">
                          <a:effectLst/>
                          <a:latin typeface="Times New Roman" panose="02020603050405020304" pitchFamily="18" charset="0"/>
                          <a:ea typeface="標楷體" panose="03000509000000000000" pitchFamily="65" charset="-120"/>
                          <a:cs typeface="新細明體" panose="02020500000000000000" pitchFamily="18" charset="-120"/>
                        </a:rPr>
                        <a:t>教</a:t>
                      </a:r>
                      <a:endParaRPr lang="en-US" altLang="zh-TW" sz="1100" b="1" kern="0" dirty="0">
                        <a:effectLst/>
                        <a:latin typeface="Times New Roman" panose="02020603050405020304" pitchFamily="18" charset="0"/>
                        <a:ea typeface="標楷體" panose="03000509000000000000" pitchFamily="65" charset="-120"/>
                        <a:cs typeface="新細明體" panose="02020500000000000000" pitchFamily="18" charset="-120"/>
                      </a:endParaRPr>
                    </a:p>
                    <a:p>
                      <a:pPr algn="ctr">
                        <a:spcAft>
                          <a:spcPts val="0"/>
                        </a:spcAft>
                      </a:pPr>
                      <a:r>
                        <a:rPr lang="zh-TW" sz="1100" b="1" kern="0" dirty="0">
                          <a:effectLst/>
                          <a:latin typeface="Times New Roman" panose="02020603050405020304" pitchFamily="18" charset="0"/>
                          <a:ea typeface="標楷體" panose="03000509000000000000" pitchFamily="65" charset="-120"/>
                          <a:cs typeface="新細明體" panose="02020500000000000000" pitchFamily="18" charset="-120"/>
                        </a:rPr>
                        <a:t>育</a:t>
                      </a:r>
                      <a:endParaRPr lang="en-US" altLang="zh-TW" sz="1100" b="1" kern="0" dirty="0">
                        <a:effectLst/>
                        <a:latin typeface="Times New Roman" panose="02020603050405020304" pitchFamily="18" charset="0"/>
                        <a:ea typeface="標楷體" panose="03000509000000000000" pitchFamily="65" charset="-120"/>
                        <a:cs typeface="新細明體" panose="02020500000000000000" pitchFamily="18" charset="-120"/>
                      </a:endParaRPr>
                    </a:p>
                    <a:p>
                      <a:pPr algn="ctr">
                        <a:spcAft>
                          <a:spcPts val="0"/>
                        </a:spcAft>
                      </a:pPr>
                      <a:r>
                        <a:rPr lang="zh-TW" sz="1100" b="1" kern="0" dirty="0">
                          <a:effectLst/>
                          <a:latin typeface="Times New Roman" panose="02020603050405020304" pitchFamily="18" charset="0"/>
                          <a:ea typeface="標楷體" panose="03000509000000000000" pitchFamily="65" charset="-120"/>
                          <a:cs typeface="新細明體" panose="02020500000000000000" pitchFamily="18" charset="-120"/>
                        </a:rPr>
                        <a:t>會</a:t>
                      </a:r>
                      <a:endParaRPr lang="en-US" altLang="zh-TW" sz="1100" b="1" kern="0" dirty="0">
                        <a:effectLst/>
                        <a:latin typeface="Times New Roman" panose="02020603050405020304" pitchFamily="18" charset="0"/>
                        <a:ea typeface="標楷體" panose="03000509000000000000" pitchFamily="65" charset="-120"/>
                        <a:cs typeface="新細明體" panose="02020500000000000000" pitchFamily="18" charset="-120"/>
                      </a:endParaRPr>
                    </a:p>
                    <a:p>
                      <a:pPr algn="ctr">
                        <a:spcAft>
                          <a:spcPts val="0"/>
                        </a:spcAft>
                      </a:pPr>
                      <a:r>
                        <a:rPr lang="zh-TW" sz="1100" b="1" kern="0" dirty="0">
                          <a:effectLst/>
                          <a:latin typeface="Times New Roman" panose="02020603050405020304" pitchFamily="18" charset="0"/>
                          <a:ea typeface="標楷體" panose="03000509000000000000" pitchFamily="65" charset="-120"/>
                          <a:cs typeface="新細明體" panose="02020500000000000000" pitchFamily="18" charset="-120"/>
                        </a:rPr>
                        <a:t>考</a:t>
                      </a:r>
                      <a:endParaRPr lang="zh-TW" sz="1100" b="1" kern="100" dirty="0">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en-US" sz="1100" b="0" kern="0" dirty="0">
                          <a:solidFill>
                            <a:schemeClr val="tx1"/>
                          </a:solidFill>
                          <a:effectLst/>
                          <a:latin typeface="標楷體" panose="03000509000000000000" pitchFamily="65" charset="-120"/>
                          <a:ea typeface="新細明體" panose="02020500000000000000" pitchFamily="18" charset="-120"/>
                          <a:cs typeface="新細明體" panose="02020500000000000000" pitchFamily="18" charset="-120"/>
                        </a:rPr>
                        <a:t>1</a:t>
                      </a:r>
                      <a:endParaRPr lang="zh-TW" sz="1100" b="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ts val="1200"/>
                        </a:lnSpc>
                        <a:spcAft>
                          <a:spcPts val="0"/>
                        </a:spcAft>
                      </a:pPr>
                      <a:r>
                        <a:rPr lang="zh-TW" sz="1100" b="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國文加權</a:t>
                      </a:r>
                      <a:r>
                        <a:rPr lang="en-US" sz="1100" b="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*1.25</a:t>
                      </a:r>
                      <a:endParaRPr lang="zh-TW" sz="1100" b="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zh-TW" sz="1600" b="1" kern="0" dirty="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b="1"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solidFill>
                            <a:schemeClr val="tx1"/>
                          </a:solidFill>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solidFill>
                            <a:schemeClr val="tx1"/>
                          </a:solidFill>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000" kern="0" dirty="0">
                          <a:solidFill>
                            <a:schemeClr val="tx1"/>
                          </a:solidFill>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0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402787"/>
                  </a:ext>
                </a:extLst>
              </a:tr>
              <a:tr h="285159">
                <a:tc vMerge="1">
                  <a:txBody>
                    <a:bodyPr/>
                    <a:lstStyle/>
                    <a:p>
                      <a:endParaRPr lang="zh-TW" altLang="en-US"/>
                    </a:p>
                  </a:txBody>
                  <a:tcPr/>
                </a:tc>
                <a:tc>
                  <a:txBody>
                    <a:bodyPr/>
                    <a:lstStyle/>
                    <a:p>
                      <a:pPr algn="ctr">
                        <a:spcAft>
                          <a:spcPts val="0"/>
                        </a:spcAft>
                      </a:pPr>
                      <a:r>
                        <a:rPr lang="en-US" sz="1100" b="0" kern="0" dirty="0">
                          <a:solidFill>
                            <a:schemeClr val="tx1"/>
                          </a:solidFill>
                          <a:effectLst/>
                          <a:latin typeface="標楷體" panose="03000509000000000000" pitchFamily="65" charset="-120"/>
                          <a:ea typeface="新細明體" panose="02020500000000000000" pitchFamily="18" charset="-120"/>
                          <a:cs typeface="新細明體" panose="02020500000000000000" pitchFamily="18" charset="-120"/>
                        </a:rPr>
                        <a:t>2</a:t>
                      </a:r>
                      <a:endParaRPr lang="zh-TW" sz="1100" b="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ts val="1200"/>
                        </a:lnSpc>
                        <a:spcAft>
                          <a:spcPts val="0"/>
                        </a:spcAft>
                      </a:pPr>
                      <a:r>
                        <a:rPr lang="zh-TW" sz="1100" b="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數學加權</a:t>
                      </a:r>
                      <a:r>
                        <a:rPr lang="en-US" sz="1100" b="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*1.25</a:t>
                      </a:r>
                      <a:endParaRPr lang="zh-TW" sz="1100" b="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zh-TW" sz="1000" kern="0" dirty="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0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solidFill>
                            <a:schemeClr val="tx1"/>
                          </a:solidFill>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000" kern="0" dirty="0">
                          <a:solidFill>
                            <a:schemeClr val="tx1"/>
                          </a:solidFill>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0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166963"/>
                  </a:ext>
                </a:extLst>
              </a:tr>
              <a:tr h="285159">
                <a:tc vMerge="1">
                  <a:txBody>
                    <a:bodyPr/>
                    <a:lstStyle/>
                    <a:p>
                      <a:endParaRPr lang="zh-TW" altLang="en-US"/>
                    </a:p>
                  </a:txBody>
                  <a:tcPr/>
                </a:tc>
                <a:tc>
                  <a:txBody>
                    <a:bodyPr/>
                    <a:lstStyle/>
                    <a:p>
                      <a:pPr algn="ctr">
                        <a:spcAft>
                          <a:spcPts val="0"/>
                        </a:spcAft>
                      </a:pPr>
                      <a:r>
                        <a:rPr lang="en-US" sz="1100" b="0" kern="0" dirty="0">
                          <a:solidFill>
                            <a:schemeClr val="tx1"/>
                          </a:solidFill>
                          <a:effectLst/>
                          <a:latin typeface="標楷體" panose="03000509000000000000" pitchFamily="65" charset="-120"/>
                          <a:ea typeface="新細明體" panose="02020500000000000000" pitchFamily="18" charset="-120"/>
                          <a:cs typeface="新細明體" panose="02020500000000000000" pitchFamily="18" charset="-120"/>
                        </a:rPr>
                        <a:t>3</a:t>
                      </a:r>
                      <a:endParaRPr lang="zh-TW" sz="1100" b="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ts val="1200"/>
                        </a:lnSpc>
                        <a:spcAft>
                          <a:spcPts val="0"/>
                        </a:spcAft>
                      </a:pPr>
                      <a:r>
                        <a:rPr lang="zh-TW" sz="1100" b="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英文加權</a:t>
                      </a:r>
                      <a:r>
                        <a:rPr lang="en-US" sz="1100" b="0" kern="0" dirty="0">
                          <a:solidFill>
                            <a:schemeClr val="tx1"/>
                          </a:solidFill>
                          <a:effectLst/>
                          <a:latin typeface="Times New Roman" panose="02020603050405020304" pitchFamily="18" charset="0"/>
                          <a:ea typeface="標楷體" panose="03000509000000000000" pitchFamily="65" charset="-120"/>
                          <a:cs typeface="新細明體" panose="02020500000000000000" pitchFamily="18" charset="-120"/>
                        </a:rPr>
                        <a:t>*1.25</a:t>
                      </a:r>
                      <a:endParaRPr lang="zh-TW" sz="1100" b="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zh-TW" sz="10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0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標楷體" panose="03000509000000000000" pitchFamily="65" charset="-120"/>
                          <a:ea typeface="標楷體" panose="03000509000000000000" pitchFamily="65" charset="-120"/>
                          <a:sym typeface="Wingdings 2" panose="05020102010507070707" pitchFamily="18" charset="2"/>
                        </a:rPr>
                        <a:t></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kern="0" dirty="0">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000" kern="0" dirty="0">
                          <a:solidFill>
                            <a:schemeClr val="tx1"/>
                          </a:solidFill>
                          <a:effectLst/>
                          <a:latin typeface="新細明體" panose="02020500000000000000" pitchFamily="18" charset="-120"/>
                          <a:ea typeface="新細明體" panose="02020500000000000000" pitchFamily="18" charset="-120"/>
                          <a:cs typeface="新細明體" panose="02020500000000000000" pitchFamily="18" charset="-120"/>
                        </a:rPr>
                        <a:t> </a:t>
                      </a:r>
                      <a:endParaRPr lang="zh-TW" sz="1000" kern="100" dirty="0">
                        <a:solidFill>
                          <a:schemeClr val="tx1"/>
                        </a:solidFill>
                        <a:effectLst/>
                        <a:latin typeface="Times New Roman" panose="02020603050405020304" pitchFamily="18" charset="0"/>
                        <a:ea typeface="新細明體" panose="02020500000000000000" pitchFamily="18" charset="-120"/>
                      </a:endParaRPr>
                    </a:p>
                  </a:txBody>
                  <a:tcPr marL="7394" marR="7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089484"/>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編號版面配置區 1"/>
          <p:cNvSpPr>
            <a:spLocks noGrp="1"/>
          </p:cNvSpPr>
          <p:nvPr>
            <p:ph type="sldNum" sz="quarter" idx="12"/>
          </p:nvPr>
        </p:nvSpPr>
        <p:spPr bwMode="auto">
          <a:noFill/>
          <a:ln>
            <a:miter lim="800000"/>
            <a:headEnd/>
            <a:tailEnd/>
          </a:ln>
        </p:spPr>
        <p:txBody>
          <a:bodyPr/>
          <a:lstStyle/>
          <a:p>
            <a:fld id="{693C8AD0-623E-4EA8-8C9B-922DEC187603}" type="slidenum">
              <a:rPr lang="zh-TW" altLang="en-US" smtClean="0">
                <a:ea typeface="新細明體" charset="-120"/>
              </a:rPr>
              <a:pPr/>
              <a:t>72</a:t>
            </a:fld>
            <a:endParaRPr lang="en-US" altLang="zh-TW">
              <a:ea typeface="新細明體" charset="-120"/>
            </a:endParaRPr>
          </a:p>
        </p:txBody>
      </p:sp>
      <p:pic>
        <p:nvPicPr>
          <p:cNvPr id="82946" name="Picture 2"/>
          <p:cNvPicPr>
            <a:picLocks noChangeAspect="1" noChangeArrowheads="1"/>
          </p:cNvPicPr>
          <p:nvPr/>
        </p:nvPicPr>
        <p:blipFill>
          <a:blip r:embed="rId2" cstate="screen"/>
          <a:srcRect/>
          <a:stretch>
            <a:fillRect/>
          </a:stretch>
        </p:blipFill>
        <p:spPr bwMode="auto">
          <a:xfrm>
            <a:off x="256635" y="1124744"/>
            <a:ext cx="8642350" cy="5635340"/>
          </a:xfrm>
          <a:prstGeom prst="rect">
            <a:avLst/>
          </a:prstGeom>
          <a:noFill/>
          <a:ln w="9525">
            <a:noFill/>
            <a:miter lim="800000"/>
            <a:headEnd/>
            <a:tailEnd/>
          </a:ln>
        </p:spPr>
      </p:pic>
      <p:sp>
        <p:nvSpPr>
          <p:cNvPr id="4" name="標題 3"/>
          <p:cNvSpPr txBox="1">
            <a:spLocks/>
          </p:cNvSpPr>
          <p:nvPr/>
        </p:nvSpPr>
        <p:spPr>
          <a:xfrm>
            <a:off x="340178" y="358103"/>
            <a:ext cx="9144000" cy="777875"/>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5pPr>
            <a:lvl6pPr marL="457200" algn="ctr" rtl="0" fontAlgn="base">
              <a:spcBef>
                <a:spcPct val="0"/>
              </a:spcBef>
              <a:spcAft>
                <a:spcPct val="0"/>
              </a:spcAft>
              <a:defRPr kumimoji="1" sz="4400">
                <a:solidFill>
                  <a:schemeClr val="tx1"/>
                </a:solidFill>
                <a:latin typeface="Calibri" pitchFamily="34" charset="0"/>
                <a:ea typeface="新細明體" pitchFamily="18" charset="-120"/>
              </a:defRPr>
            </a:lvl6pPr>
            <a:lvl7pPr marL="914400" algn="ctr" rtl="0" fontAlgn="base">
              <a:spcBef>
                <a:spcPct val="0"/>
              </a:spcBef>
              <a:spcAft>
                <a:spcPct val="0"/>
              </a:spcAft>
              <a:defRPr kumimoji="1" sz="4400">
                <a:solidFill>
                  <a:schemeClr val="tx1"/>
                </a:solidFill>
                <a:latin typeface="Calibri" pitchFamily="34" charset="0"/>
                <a:ea typeface="新細明體" pitchFamily="18" charset="-120"/>
              </a:defRPr>
            </a:lvl7pPr>
            <a:lvl8pPr marL="1371600" algn="ctr" rtl="0" fontAlgn="base">
              <a:spcBef>
                <a:spcPct val="0"/>
              </a:spcBef>
              <a:spcAft>
                <a:spcPct val="0"/>
              </a:spcAft>
              <a:defRPr kumimoji="1" sz="4400">
                <a:solidFill>
                  <a:schemeClr val="tx1"/>
                </a:solidFill>
                <a:latin typeface="Calibri" pitchFamily="34" charset="0"/>
                <a:ea typeface="新細明體" pitchFamily="18" charset="-120"/>
              </a:defRPr>
            </a:lvl8pPr>
            <a:lvl9pPr marL="1828800" algn="ctr" rtl="0" fontAlgn="base">
              <a:spcBef>
                <a:spcPct val="0"/>
              </a:spcBef>
              <a:spcAft>
                <a:spcPct val="0"/>
              </a:spcAft>
              <a:defRPr kumimoji="1" sz="4400">
                <a:solidFill>
                  <a:schemeClr val="tx1"/>
                </a:solidFill>
                <a:latin typeface="Calibri" pitchFamily="34" charset="0"/>
                <a:ea typeface="新細明體" pitchFamily="18" charset="-120"/>
              </a:defRPr>
            </a:lvl9pPr>
          </a:lstStyle>
          <a:p>
            <a:r>
              <a:rPr lang="zh-TW" altLang="en-US" sz="4000" b="1" dirty="0">
                <a:solidFill>
                  <a:srgbClr val="0000FF"/>
                </a:solidFill>
                <a:latin typeface="標楷體" panose="03000509000000000000" pitchFamily="65" charset="-120"/>
                <a:ea typeface="標楷體" panose="03000509000000000000" pitchFamily="65" charset="-120"/>
              </a:rPr>
              <a:t>超額比序總積分相同之比序方式</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內容版面配置區 2"/>
          <p:cNvSpPr>
            <a:spLocks noGrp="1"/>
          </p:cNvSpPr>
          <p:nvPr>
            <p:ph idx="1"/>
          </p:nvPr>
        </p:nvSpPr>
        <p:spPr>
          <a:xfrm>
            <a:off x="0" y="1412875"/>
            <a:ext cx="9042400" cy="4713288"/>
          </a:xfrm>
        </p:spPr>
        <p:txBody>
          <a:bodyPr/>
          <a:lstStyle/>
          <a:p>
            <a:pPr algn="just">
              <a:buFontTx/>
              <a:buBlip>
                <a:blip r:embed="rId3"/>
              </a:buBlip>
            </a:pPr>
            <a:r>
              <a:rPr lang="zh-TW" altLang="en-US" sz="2200" b="1" dirty="0">
                <a:latin typeface="Times New Roman" pitchFamily="18" charset="0"/>
                <a:cs typeface="Times New Roman" pitchFamily="18" charset="0"/>
              </a:rPr>
              <a:t>特殊身分學生升學保障或優待方式規劃如下：</a:t>
            </a:r>
            <a:endParaRPr lang="en-US" altLang="zh-TW" sz="2200" b="1" dirty="0">
              <a:latin typeface="Times New Roman" pitchFamily="18" charset="0"/>
              <a:cs typeface="Times New Roman" pitchFamily="18" charset="0"/>
            </a:endParaRPr>
          </a:p>
          <a:p>
            <a:pPr marL="812800" indent="-457200" algn="just">
              <a:buNone/>
            </a:pPr>
            <a:r>
              <a:rPr lang="en-US" altLang="zh-TW" sz="2200" b="1" dirty="0">
                <a:latin typeface="Times New Roman" pitchFamily="18" charset="0"/>
                <a:cs typeface="Times New Roman" pitchFamily="18" charset="0"/>
                <a:sym typeface="Wingdings" pitchFamily="2" charset="2"/>
              </a:rPr>
              <a:t>(</a:t>
            </a:r>
            <a:r>
              <a:rPr lang="zh-TW" altLang="en-US" sz="2200" b="1" dirty="0">
                <a:latin typeface="Times New Roman" pitchFamily="18" charset="0"/>
                <a:cs typeface="Times New Roman" pitchFamily="18" charset="0"/>
                <a:sym typeface="Wingdings" pitchFamily="2" charset="2"/>
              </a:rPr>
              <a:t>一</a:t>
            </a:r>
            <a:r>
              <a:rPr lang="en-US" altLang="zh-TW" sz="2200" b="1" dirty="0">
                <a:latin typeface="Times New Roman" pitchFamily="18" charset="0"/>
                <a:cs typeface="Times New Roman" pitchFamily="18" charset="0"/>
                <a:sym typeface="Wingdings" pitchFamily="2" charset="2"/>
              </a:rPr>
              <a:t>)</a:t>
            </a:r>
            <a:r>
              <a:rPr lang="zh-TW" altLang="en-US" sz="2200" b="1" dirty="0">
                <a:latin typeface="Times New Roman" pitchFamily="18" charset="0"/>
                <a:cs typeface="Times New Roman" pitchFamily="18" charset="0"/>
                <a:sym typeface="Wingdings" pitchFamily="2" charset="2"/>
              </a:rPr>
              <a:t>特殊生身分學生參與特色招生的優待方式，比照現行特殊生參與甄選入學及登記分發入學的加分優待方式採</a:t>
            </a:r>
            <a:r>
              <a:rPr lang="zh-TW" altLang="en-US" sz="2200" b="1" dirty="0">
                <a:solidFill>
                  <a:srgbClr val="0000FF"/>
                </a:solidFill>
                <a:latin typeface="Times New Roman" pitchFamily="18" charset="0"/>
                <a:cs typeface="Times New Roman" pitchFamily="18" charset="0"/>
                <a:sym typeface="Wingdings" pitchFamily="2" charset="2"/>
              </a:rPr>
              <a:t>外加名額</a:t>
            </a:r>
            <a:r>
              <a:rPr lang="zh-TW" altLang="en-US" sz="2200" b="1" dirty="0">
                <a:latin typeface="Times New Roman" pitchFamily="18" charset="0"/>
                <a:cs typeface="Times New Roman" pitchFamily="18" charset="0"/>
                <a:sym typeface="Wingdings" pitchFamily="2" charset="2"/>
              </a:rPr>
              <a:t>辦理，各特殊生外加名額以各入學管道的</a:t>
            </a:r>
            <a:r>
              <a:rPr lang="en-US" altLang="zh-TW" sz="2200" b="1" dirty="0">
                <a:latin typeface="Times New Roman" pitchFamily="18" charset="0"/>
                <a:cs typeface="Times New Roman" pitchFamily="18" charset="0"/>
                <a:sym typeface="Wingdings" pitchFamily="2" charset="2"/>
              </a:rPr>
              <a:t>2%</a:t>
            </a:r>
            <a:r>
              <a:rPr lang="zh-TW" altLang="en-US" sz="2200" b="1" dirty="0">
                <a:latin typeface="Times New Roman" pitchFamily="18" charset="0"/>
                <a:cs typeface="Times New Roman" pitchFamily="18" charset="0"/>
                <a:sym typeface="Wingdings" pitchFamily="2" charset="2"/>
              </a:rPr>
              <a:t>為限。</a:t>
            </a:r>
            <a:endParaRPr lang="en-US" altLang="zh-TW" sz="2200" b="1" dirty="0">
              <a:latin typeface="Times New Roman" pitchFamily="18" charset="0"/>
              <a:cs typeface="Times New Roman" pitchFamily="18" charset="0"/>
              <a:sym typeface="Wingdings" pitchFamily="2" charset="2"/>
            </a:endParaRPr>
          </a:p>
          <a:p>
            <a:pPr marL="812800" indent="-457200" algn="just">
              <a:buNone/>
            </a:pPr>
            <a:r>
              <a:rPr lang="en-US" altLang="zh-TW" sz="2200" b="1" dirty="0">
                <a:latin typeface="Times New Roman" pitchFamily="18" charset="0"/>
                <a:cs typeface="Times New Roman" pitchFamily="18" charset="0"/>
                <a:sym typeface="Wingdings" pitchFamily="2" charset="2"/>
              </a:rPr>
              <a:t>(</a:t>
            </a:r>
            <a:r>
              <a:rPr lang="zh-TW" altLang="en-US" sz="2200" b="1" dirty="0">
                <a:latin typeface="Times New Roman" pitchFamily="18" charset="0"/>
                <a:cs typeface="Times New Roman" pitchFamily="18" charset="0"/>
                <a:sym typeface="Wingdings" pitchFamily="2" charset="2"/>
              </a:rPr>
              <a:t>二</a:t>
            </a:r>
            <a:r>
              <a:rPr lang="en-US" altLang="zh-TW" sz="2200" b="1" dirty="0">
                <a:latin typeface="Times New Roman" pitchFamily="18" charset="0"/>
                <a:cs typeface="Times New Roman" pitchFamily="18" charset="0"/>
                <a:sym typeface="Wingdings" pitchFamily="2" charset="2"/>
              </a:rPr>
              <a:t>)</a:t>
            </a:r>
            <a:r>
              <a:rPr lang="zh-TW" altLang="en-US" sz="2200" b="1" dirty="0">
                <a:latin typeface="Times New Roman" pitchFamily="18" charset="0"/>
                <a:cs typeface="Times New Roman" pitchFamily="18" charset="0"/>
                <a:sym typeface="Wingdings" pitchFamily="2" charset="2"/>
              </a:rPr>
              <a:t>免試入學未訂定報名條件，</a:t>
            </a:r>
            <a:r>
              <a:rPr lang="zh-TW" altLang="en-US" sz="2200" b="1" dirty="0">
                <a:solidFill>
                  <a:srgbClr val="FF0000"/>
                </a:solidFill>
                <a:latin typeface="Times New Roman" pitchFamily="18" charset="0"/>
                <a:cs typeface="Times New Roman" pitchFamily="18" charset="0"/>
                <a:sym typeface="Wingdings" pitchFamily="2" charset="2"/>
              </a:rPr>
              <a:t>當報名人數</a:t>
            </a:r>
            <a:r>
              <a:rPr lang="en-US" altLang="zh-TW" sz="2200" b="1" dirty="0">
                <a:solidFill>
                  <a:srgbClr val="FF0000"/>
                </a:solidFill>
                <a:latin typeface="Times New Roman" pitchFamily="18" charset="0"/>
                <a:cs typeface="Times New Roman" pitchFamily="18" charset="0"/>
                <a:sym typeface="Wingdings" pitchFamily="2" charset="2"/>
              </a:rPr>
              <a:t>(</a:t>
            </a:r>
            <a:r>
              <a:rPr lang="zh-TW" altLang="en-US" sz="2200" b="1" dirty="0">
                <a:solidFill>
                  <a:srgbClr val="FF0000"/>
                </a:solidFill>
                <a:latin typeface="Times New Roman" pitchFamily="18" charset="0"/>
                <a:cs typeface="Times New Roman" pitchFamily="18" charset="0"/>
                <a:sym typeface="Wingdings" pitchFamily="2" charset="2"/>
              </a:rPr>
              <a:t>含一般生及特殊生</a:t>
            </a:r>
            <a:r>
              <a:rPr lang="en-US" altLang="zh-TW" sz="2200" b="1" dirty="0">
                <a:solidFill>
                  <a:srgbClr val="FF0000"/>
                </a:solidFill>
                <a:latin typeface="Times New Roman" pitchFamily="18" charset="0"/>
                <a:cs typeface="Times New Roman" pitchFamily="18" charset="0"/>
                <a:sym typeface="Wingdings" pitchFamily="2" charset="2"/>
              </a:rPr>
              <a:t>)</a:t>
            </a:r>
            <a:r>
              <a:rPr lang="zh-TW" altLang="en-US" sz="2200" b="1" dirty="0">
                <a:solidFill>
                  <a:srgbClr val="FF0000"/>
                </a:solidFill>
                <a:latin typeface="Times New Roman" pitchFamily="18" charset="0"/>
                <a:cs typeface="Times New Roman" pitchFamily="18" charset="0"/>
                <a:sym typeface="Wingdings" pitchFamily="2" charset="2"/>
              </a:rPr>
              <a:t>未超過招生名額時，應全額錄取</a:t>
            </a:r>
            <a:r>
              <a:rPr lang="zh-TW" altLang="en-US" sz="2200" b="1" dirty="0">
                <a:latin typeface="Times New Roman" pitchFamily="18" charset="0"/>
                <a:cs typeface="Times New Roman" pitchFamily="18" charset="0"/>
                <a:sym typeface="Wingdings" pitchFamily="2" charset="2"/>
              </a:rPr>
              <a:t>；但</a:t>
            </a:r>
            <a:r>
              <a:rPr lang="zh-TW" altLang="en-US" sz="2200" b="1" dirty="0">
                <a:solidFill>
                  <a:srgbClr val="FF0000"/>
                </a:solidFill>
                <a:latin typeface="Times New Roman" pitchFamily="18" charset="0"/>
                <a:cs typeface="Times New Roman" pitchFamily="18" charset="0"/>
                <a:sym typeface="Wingdings" pitchFamily="2" charset="2"/>
              </a:rPr>
              <a:t>當報名人數</a:t>
            </a:r>
            <a:r>
              <a:rPr lang="en-US" altLang="zh-TW" sz="2200" b="1" dirty="0">
                <a:solidFill>
                  <a:srgbClr val="FF0000"/>
                </a:solidFill>
                <a:latin typeface="Times New Roman" pitchFamily="18" charset="0"/>
                <a:cs typeface="Times New Roman" pitchFamily="18" charset="0"/>
                <a:sym typeface="Wingdings" pitchFamily="2" charset="2"/>
              </a:rPr>
              <a:t>(</a:t>
            </a:r>
            <a:r>
              <a:rPr lang="zh-TW" altLang="en-US" sz="2200" b="1" dirty="0">
                <a:solidFill>
                  <a:srgbClr val="FF0000"/>
                </a:solidFill>
                <a:latin typeface="Times New Roman" pitchFamily="18" charset="0"/>
                <a:cs typeface="Times New Roman" pitchFamily="18" charset="0"/>
                <a:sym typeface="Wingdings" pitchFamily="2" charset="2"/>
              </a:rPr>
              <a:t>含一般生及特殊生</a:t>
            </a:r>
            <a:r>
              <a:rPr lang="en-US" altLang="zh-TW" sz="2200" b="1" dirty="0">
                <a:solidFill>
                  <a:srgbClr val="FF0000"/>
                </a:solidFill>
                <a:latin typeface="Times New Roman" pitchFamily="18" charset="0"/>
                <a:cs typeface="Times New Roman" pitchFamily="18" charset="0"/>
                <a:sym typeface="Wingdings" pitchFamily="2" charset="2"/>
              </a:rPr>
              <a:t>)</a:t>
            </a:r>
            <a:r>
              <a:rPr lang="zh-TW" altLang="en-US" sz="2200" b="1" dirty="0">
                <a:solidFill>
                  <a:srgbClr val="FF0000"/>
                </a:solidFill>
                <a:latin typeface="Times New Roman" pitchFamily="18" charset="0"/>
                <a:cs typeface="Times New Roman" pitchFamily="18" charset="0"/>
                <a:sym typeface="Wingdings" pitchFamily="2" charset="2"/>
              </a:rPr>
              <a:t>超過招生名額時，特殊生先與一般生以原始積分一起進行比序，經比序後，如仍有未錄取的特殊生，再就同一類特殊生進行加分後之比序</a:t>
            </a:r>
            <a:r>
              <a:rPr lang="zh-TW" altLang="en-US" sz="2200" b="1" dirty="0">
                <a:latin typeface="Times New Roman" pitchFamily="18" charset="0"/>
                <a:cs typeface="Times New Roman" pitchFamily="18" charset="0"/>
                <a:sym typeface="Wingdings" pitchFamily="2" charset="2"/>
              </a:rPr>
              <a:t>，且錄取名額採</a:t>
            </a:r>
            <a:r>
              <a:rPr lang="zh-TW" altLang="en-US" sz="2200" b="1" dirty="0">
                <a:solidFill>
                  <a:srgbClr val="0000FF"/>
                </a:solidFill>
                <a:latin typeface="Times New Roman" pitchFamily="18" charset="0"/>
                <a:cs typeface="Times New Roman" pitchFamily="18" charset="0"/>
                <a:sym typeface="Wingdings" pitchFamily="2" charset="2"/>
              </a:rPr>
              <a:t>外加方式</a:t>
            </a:r>
            <a:r>
              <a:rPr lang="en-US" altLang="zh-TW" sz="2200" b="1" dirty="0">
                <a:solidFill>
                  <a:srgbClr val="0000FF"/>
                </a:solidFill>
                <a:latin typeface="Times New Roman" pitchFamily="18" charset="0"/>
                <a:cs typeface="Times New Roman" pitchFamily="18" charset="0"/>
                <a:sym typeface="Wingdings" pitchFamily="2" charset="2"/>
              </a:rPr>
              <a:t>(</a:t>
            </a:r>
            <a:r>
              <a:rPr lang="zh-TW" altLang="en-US" sz="2200" b="1" dirty="0">
                <a:solidFill>
                  <a:srgbClr val="0000FF"/>
                </a:solidFill>
                <a:latin typeface="Times New Roman" pitchFamily="18" charset="0"/>
                <a:cs typeface="Times New Roman" pitchFamily="18" charset="0"/>
                <a:sym typeface="Wingdings" pitchFamily="2" charset="2"/>
              </a:rPr>
              <a:t>各入學管道的</a:t>
            </a:r>
            <a:r>
              <a:rPr lang="en-US" altLang="zh-TW" sz="2200" b="1" dirty="0">
                <a:solidFill>
                  <a:srgbClr val="0000FF"/>
                </a:solidFill>
                <a:latin typeface="Times New Roman" pitchFamily="18" charset="0"/>
                <a:cs typeface="Times New Roman" pitchFamily="18" charset="0"/>
                <a:sym typeface="Wingdings" pitchFamily="2" charset="2"/>
              </a:rPr>
              <a:t>2%</a:t>
            </a:r>
            <a:r>
              <a:rPr lang="zh-TW" altLang="en-US" sz="2200" b="1" dirty="0">
                <a:solidFill>
                  <a:srgbClr val="0000FF"/>
                </a:solidFill>
                <a:latin typeface="Times New Roman" pitchFamily="18" charset="0"/>
                <a:cs typeface="Times New Roman" pitchFamily="18" charset="0"/>
                <a:sym typeface="Wingdings" pitchFamily="2" charset="2"/>
              </a:rPr>
              <a:t>為限</a:t>
            </a:r>
            <a:r>
              <a:rPr lang="en-US" altLang="zh-TW" sz="2200" b="1" dirty="0">
                <a:solidFill>
                  <a:srgbClr val="0000FF"/>
                </a:solidFill>
                <a:latin typeface="Times New Roman" pitchFamily="18" charset="0"/>
                <a:cs typeface="Times New Roman" pitchFamily="18" charset="0"/>
                <a:sym typeface="Wingdings" pitchFamily="2" charset="2"/>
              </a:rPr>
              <a:t>)</a:t>
            </a:r>
            <a:r>
              <a:rPr lang="zh-TW" altLang="en-US" sz="2200" b="1" dirty="0">
                <a:latin typeface="Times New Roman" pitchFamily="18" charset="0"/>
                <a:cs typeface="Times New Roman" pitchFamily="18" charset="0"/>
                <a:sym typeface="Wingdings" pitchFamily="2" charset="2"/>
              </a:rPr>
              <a:t>，不占一般生名額。</a:t>
            </a:r>
            <a:endParaRPr lang="en-US" altLang="zh-TW" sz="2200" b="1" dirty="0">
              <a:latin typeface="Times New Roman" pitchFamily="18" charset="0"/>
              <a:cs typeface="Times New Roman" pitchFamily="18" charset="0"/>
              <a:sym typeface="Wingdings" pitchFamily="2" charset="2"/>
            </a:endParaRPr>
          </a:p>
          <a:p>
            <a:pPr algn="just">
              <a:buFontTx/>
              <a:buBlip>
                <a:blip r:embed="rId3"/>
              </a:buBlip>
            </a:pPr>
            <a:r>
              <a:rPr lang="zh-TW" altLang="en-US" sz="2200" b="1" dirty="0">
                <a:latin typeface="Times New Roman" pitchFamily="18" charset="0"/>
                <a:cs typeface="Times New Roman" pitchFamily="18" charset="0"/>
              </a:rPr>
              <a:t>有關特殊身分學生升學保障或優待辦法中「所定外加名額，以原核定招生名額外加百分之二計算」係指招生學校原核定各招生管道名額。</a:t>
            </a:r>
            <a:endParaRPr lang="en-US" altLang="zh-TW" sz="2200" b="1" dirty="0">
              <a:latin typeface="Times New Roman" pitchFamily="18" charset="0"/>
              <a:cs typeface="Times New Roman" pitchFamily="18" charset="0"/>
              <a:sym typeface="Wingdings" pitchFamily="2" charset="2"/>
            </a:endParaRPr>
          </a:p>
          <a:p>
            <a:pPr algn="just">
              <a:buFontTx/>
              <a:buBlip>
                <a:blip r:embed="rId3"/>
              </a:buBlip>
            </a:pPr>
            <a:r>
              <a:rPr lang="zh-TW" altLang="en-US" sz="2200" b="1" dirty="0">
                <a:solidFill>
                  <a:srgbClr val="C00000"/>
                </a:solidFill>
                <a:latin typeface="Times New Roman" pitchFamily="18" charset="0"/>
                <a:cs typeface="Times New Roman" pitchFamily="18" charset="0"/>
                <a:sym typeface="Wingdings" pitchFamily="2" charset="2"/>
              </a:rPr>
              <a:t>花蓮區為原住民聚集區，原住民保障名額依照簡章規定，</a:t>
            </a:r>
            <a:r>
              <a:rPr lang="zh-TW" altLang="en-US" sz="2800" b="1" dirty="0">
                <a:solidFill>
                  <a:srgbClr val="0000FF"/>
                </a:solidFill>
                <a:latin typeface="Times New Roman" pitchFamily="18" charset="0"/>
                <a:cs typeface="Times New Roman" pitchFamily="18" charset="0"/>
                <a:sym typeface="Wingdings" pitchFamily="2" charset="2"/>
              </a:rPr>
              <a:t>各校皆超過</a:t>
            </a:r>
            <a:r>
              <a:rPr lang="en-US" altLang="zh-TW" sz="2800" b="1" dirty="0">
                <a:solidFill>
                  <a:srgbClr val="0000FF"/>
                </a:solidFill>
                <a:latin typeface="Times New Roman" pitchFamily="18" charset="0"/>
                <a:cs typeface="Times New Roman" pitchFamily="18" charset="0"/>
                <a:sym typeface="Wingdings" pitchFamily="2" charset="2"/>
              </a:rPr>
              <a:t>2%</a:t>
            </a:r>
            <a:r>
              <a:rPr lang="zh-TW" altLang="en-US" sz="2200" b="1" dirty="0">
                <a:solidFill>
                  <a:srgbClr val="C00000"/>
                </a:solidFill>
                <a:latin typeface="Times New Roman" pitchFamily="18" charset="0"/>
                <a:cs typeface="Times New Roman" pitchFamily="18" charset="0"/>
                <a:sym typeface="Wingdings" pitchFamily="2" charset="2"/>
              </a:rPr>
              <a:t>，以充分保障原住民學生之就學權益。</a:t>
            </a:r>
          </a:p>
        </p:txBody>
      </p:sp>
      <p:sp>
        <p:nvSpPr>
          <p:cNvPr id="4" name="標題 3"/>
          <p:cNvSpPr>
            <a:spLocks noGrp="1"/>
          </p:cNvSpPr>
          <p:nvPr>
            <p:ph type="title"/>
          </p:nvPr>
        </p:nvSpPr>
        <p:spPr/>
        <p:txBody>
          <a:bodyPr/>
          <a:lstStyle/>
          <a:p>
            <a:pPr>
              <a:defRPr/>
            </a:pPr>
            <a:r>
              <a:rPr lang="zh-TW" altLang="en-US" b="1" dirty="0">
                <a:solidFill>
                  <a:srgbClr val="0000FF"/>
                </a:solidFill>
                <a:effectLst>
                  <a:outerShdw blurRad="38100" dist="38100" dir="2700000" algn="tl">
                    <a:srgbClr val="C0C0C0"/>
                  </a:outerShdw>
                </a:effectLst>
              </a:rPr>
              <a:t>特殊身分學生外加名額處理方式</a:t>
            </a:r>
            <a:endParaRPr lang="zh-TW" altLang="en-US" dirty="0">
              <a:solidFill>
                <a:srgbClr val="0000FF"/>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編號版面配置區 5"/>
          <p:cNvSpPr>
            <a:spLocks noGrp="1"/>
          </p:cNvSpPr>
          <p:nvPr>
            <p:ph type="sldNum" sz="quarter" idx="12"/>
          </p:nvPr>
        </p:nvSpPr>
        <p:spPr bwMode="auto">
          <a:xfrm>
            <a:off x="6553200" y="6592888"/>
            <a:ext cx="2133600" cy="365125"/>
          </a:xfrm>
          <a:noFill/>
          <a:ln>
            <a:miter lim="800000"/>
            <a:headEnd/>
            <a:tailEnd/>
          </a:ln>
        </p:spPr>
        <p:txBody>
          <a:bodyPr/>
          <a:lstStyle/>
          <a:p>
            <a:fld id="{BB7550DF-53C0-4FE6-A9CE-313D92019634}" type="slidenum">
              <a:rPr lang="zh-TW" altLang="en-US" sz="1400" b="1" smtClean="0">
                <a:solidFill>
                  <a:schemeClr val="tx1"/>
                </a:solidFill>
              </a:rPr>
              <a:pPr/>
              <a:t>74</a:t>
            </a:fld>
            <a:endParaRPr lang="en-US" altLang="zh-TW" b="1">
              <a:solidFill>
                <a:schemeClr val="tx1"/>
              </a:solidFill>
            </a:endParaRPr>
          </a:p>
        </p:txBody>
      </p:sp>
      <p:sp>
        <p:nvSpPr>
          <p:cNvPr id="3" name="文字版面配置區 2"/>
          <p:cNvSpPr>
            <a:spLocks noGrp="1"/>
          </p:cNvSpPr>
          <p:nvPr>
            <p:ph type="body" idx="1"/>
          </p:nvPr>
        </p:nvSpPr>
        <p:spPr>
          <a:xfrm>
            <a:off x="0" y="1557338"/>
            <a:ext cx="9144000" cy="3527425"/>
          </a:xfrm>
        </p:spPr>
        <p:txBody>
          <a:bodyPr rtlCol="0">
            <a:noAutofit/>
          </a:bodyPr>
          <a:lstStyle/>
          <a:p>
            <a:pPr fontAlgn="auto">
              <a:lnSpc>
                <a:spcPct val="150000"/>
              </a:lnSpc>
              <a:spcBef>
                <a:spcPts val="0"/>
              </a:spcBef>
              <a:spcAft>
                <a:spcPts val="0"/>
              </a:spcAft>
              <a:defRPr/>
            </a:pPr>
            <a:r>
              <a:rPr lang="en-US" altLang="zh-TW" sz="15000" b="1" dirty="0">
                <a:solidFill>
                  <a:srgbClr val="000099"/>
                </a:solidFill>
                <a:latin typeface="Times New Roman" pitchFamily="18" charset="0"/>
                <a:ea typeface="標楷體" pitchFamily="65" charset="-120"/>
                <a:cs typeface="Times New Roman" pitchFamily="18" charset="0"/>
              </a:rPr>
              <a:t>Q</a:t>
            </a:r>
            <a:r>
              <a:rPr lang="zh-TW" altLang="en-US" sz="15000" b="1" dirty="0">
                <a:solidFill>
                  <a:srgbClr val="000099"/>
                </a:solidFill>
                <a:latin typeface="Times New Roman" pitchFamily="18" charset="0"/>
                <a:ea typeface="標楷體" pitchFamily="65" charset="-120"/>
                <a:cs typeface="Times New Roman" pitchFamily="18" charset="0"/>
              </a:rPr>
              <a:t>：</a:t>
            </a:r>
            <a:endParaRPr lang="en-US" altLang="zh-TW" sz="15000" b="1" dirty="0">
              <a:solidFill>
                <a:srgbClr val="000099"/>
              </a:solidFill>
              <a:latin typeface="Times New Roman" pitchFamily="18" charset="0"/>
              <a:ea typeface="標楷體" pitchFamily="65" charset="-120"/>
              <a:cs typeface="Times New Roman" pitchFamily="18" charset="0"/>
            </a:endParaRPr>
          </a:p>
          <a:p>
            <a:pPr fontAlgn="auto">
              <a:lnSpc>
                <a:spcPct val="150000"/>
              </a:lnSpc>
              <a:spcBef>
                <a:spcPts val="0"/>
              </a:spcBef>
              <a:spcAft>
                <a:spcPts val="0"/>
              </a:spcAft>
              <a:defRPr/>
            </a:pPr>
            <a:r>
              <a:rPr lang="zh-TW" altLang="zh-TW" sz="4400" b="1" dirty="0">
                <a:solidFill>
                  <a:srgbClr val="000099"/>
                </a:solidFill>
                <a:latin typeface="Times New Roman" pitchFamily="18" charset="0"/>
                <a:ea typeface="標楷體" pitchFamily="65" charset="-120"/>
                <a:cs typeface="Times New Roman" pitchFamily="18" charset="0"/>
              </a:rPr>
              <a:t>對</a:t>
            </a:r>
            <a:r>
              <a:rPr lang="zh-TW" altLang="en-US" sz="4400" b="1" dirty="0">
                <a:solidFill>
                  <a:srgbClr val="000099"/>
                </a:solidFill>
                <a:latin typeface="Times New Roman" pitchFamily="18" charset="0"/>
                <a:ea typeface="標楷體" pitchFamily="65" charset="-120"/>
                <a:cs typeface="Times New Roman" pitchFamily="18" charset="0"/>
              </a:rPr>
              <a:t>花蓮區成績採計與比序</a:t>
            </a:r>
            <a:r>
              <a:rPr lang="zh-TW" altLang="zh-TW" sz="4400" b="1" dirty="0">
                <a:solidFill>
                  <a:srgbClr val="000099"/>
                </a:solidFill>
                <a:latin typeface="Times New Roman" pitchFamily="18" charset="0"/>
                <a:ea typeface="標楷體" pitchFamily="65" charset="-120"/>
                <a:cs typeface="Times New Roman" pitchFamily="18" charset="0"/>
              </a:rPr>
              <a:t>已瞭解</a:t>
            </a:r>
            <a:r>
              <a:rPr lang="zh-TW" altLang="en-US" sz="4400" b="1" dirty="0">
                <a:solidFill>
                  <a:srgbClr val="000099"/>
                </a:solidFill>
                <a:latin typeface="Times New Roman" pitchFamily="18" charset="0"/>
                <a:ea typeface="標楷體" pitchFamily="65" charset="-120"/>
                <a:cs typeface="Times New Roman" pitchFamily="18" charset="0"/>
              </a:rPr>
              <a:t>？</a:t>
            </a:r>
            <a:endParaRPr lang="en-US" altLang="zh-TW" sz="4400" b="1" dirty="0">
              <a:solidFill>
                <a:srgbClr val="000099"/>
              </a:solidFill>
              <a:latin typeface="Times New Roman" pitchFamily="18" charset="0"/>
              <a:ea typeface="標楷體" pitchFamily="65" charset="-12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692696"/>
            <a:ext cx="7772400" cy="1470025"/>
          </a:xfrm>
        </p:spPr>
        <p:txBody>
          <a:bodyPr>
            <a:normAutofit/>
          </a:bodyPr>
          <a:lstStyle/>
          <a:p>
            <a:pPr>
              <a:defRPr/>
            </a:pPr>
            <a:r>
              <a:rPr lang="zh-TW" altLang="en-US" b="1" dirty="0">
                <a:solidFill>
                  <a:srgbClr val="0000FF"/>
                </a:solidFill>
                <a:effectLst>
                  <a:outerShdw blurRad="38100" dist="38100" dir="2700000" algn="tl">
                    <a:srgbClr val="C0C0C0"/>
                  </a:outerShdw>
                </a:effectLst>
              </a:rPr>
              <a:t>花蓮就學區其他入學管道</a:t>
            </a:r>
            <a:br>
              <a:rPr lang="en-US" altLang="zh-TW" b="1" dirty="0">
                <a:solidFill>
                  <a:srgbClr val="0000FF"/>
                </a:solidFill>
                <a:effectLst>
                  <a:outerShdw blurRad="38100" dist="38100" dir="2700000" algn="tl">
                    <a:srgbClr val="C0C0C0"/>
                  </a:outerShdw>
                </a:effectLst>
              </a:rPr>
            </a:br>
            <a:r>
              <a:rPr lang="zh-TW" altLang="en-US" b="1" dirty="0">
                <a:solidFill>
                  <a:srgbClr val="0000FF"/>
                </a:solidFill>
                <a:effectLst>
                  <a:outerShdw blurRad="38100" dist="38100" dir="2700000" algn="tl">
                    <a:srgbClr val="C0C0C0"/>
                  </a:outerShdw>
                </a:effectLst>
              </a:rPr>
              <a:t>介紹與說明</a:t>
            </a:r>
          </a:p>
        </p:txBody>
      </p:sp>
      <p:sp>
        <p:nvSpPr>
          <p:cNvPr id="3" name="內容版面配置區 2"/>
          <p:cNvSpPr>
            <a:spLocks noGrp="1"/>
          </p:cNvSpPr>
          <p:nvPr>
            <p:ph type="subTitle" idx="1"/>
          </p:nvPr>
        </p:nvSpPr>
        <p:spPr>
          <a:xfrm>
            <a:off x="2506567" y="2693616"/>
            <a:ext cx="6400800" cy="4176464"/>
          </a:xfrm>
        </p:spPr>
        <p:txBody>
          <a:bodyPr>
            <a:noAutofit/>
          </a:bodyPr>
          <a:lstStyle/>
          <a:p>
            <a:pPr marL="450850" indent="-450850" algn="l">
              <a:buBlip>
                <a:blip r:embed="rId3"/>
              </a:buBlip>
              <a:defRPr/>
            </a:pPr>
            <a:r>
              <a:rPr lang="zh-TW" altLang="en-US" sz="3600" b="1" dirty="0">
                <a:solidFill>
                  <a:srgbClr val="990099"/>
                </a:solidFill>
                <a:effectLst>
                  <a:outerShdw blurRad="38100" dist="38100" dir="2700000" algn="tl">
                    <a:srgbClr val="C0C0C0"/>
                  </a:outerShdw>
                </a:effectLst>
              </a:rPr>
              <a:t>學習區完全免試</a:t>
            </a:r>
            <a:endParaRPr lang="en-US" altLang="zh-TW" sz="3600" b="1" dirty="0">
              <a:solidFill>
                <a:srgbClr val="990099"/>
              </a:solidFill>
              <a:effectLst>
                <a:outerShdw blurRad="38100" dist="38100" dir="2700000" algn="tl">
                  <a:srgbClr val="C0C0C0"/>
                </a:outerShdw>
              </a:effectLst>
            </a:endParaRPr>
          </a:p>
          <a:p>
            <a:pPr marL="450850" indent="-450850" algn="l">
              <a:buBlip>
                <a:blip r:embed="rId3"/>
              </a:buBlip>
              <a:defRPr/>
            </a:pPr>
            <a:r>
              <a:rPr lang="zh-TW" altLang="zh-TW" sz="3600" b="1" dirty="0">
                <a:solidFill>
                  <a:srgbClr val="990099"/>
                </a:solidFill>
              </a:rPr>
              <a:t>特色招生專業群科甄選入學</a:t>
            </a:r>
            <a:endParaRPr lang="en-US" altLang="zh-TW" sz="3600" b="1" dirty="0">
              <a:solidFill>
                <a:srgbClr val="990099"/>
              </a:solidFill>
              <a:effectLst>
                <a:outerShdw blurRad="38100" dist="38100" dir="2700000" algn="tl">
                  <a:srgbClr val="C0C0C0"/>
                </a:outerShdw>
              </a:effectLst>
            </a:endParaRPr>
          </a:p>
          <a:p>
            <a:pPr marL="450850" indent="-450850" algn="l">
              <a:buBlip>
                <a:blip r:embed="rId3"/>
              </a:buBlip>
              <a:defRPr/>
            </a:pPr>
            <a:r>
              <a:rPr lang="zh-TW" altLang="en-US" sz="3600" b="1" dirty="0">
                <a:solidFill>
                  <a:srgbClr val="990099"/>
                </a:solidFill>
                <a:effectLst>
                  <a:outerShdw blurRad="38100" dist="38100" dir="2700000" algn="tl">
                    <a:srgbClr val="C0C0C0"/>
                  </a:outerShdw>
                </a:effectLst>
              </a:rPr>
              <a:t>技優甄審</a:t>
            </a:r>
            <a:endParaRPr lang="en-US" altLang="zh-TW" sz="3600" b="1" dirty="0">
              <a:solidFill>
                <a:srgbClr val="990099"/>
              </a:solidFill>
              <a:effectLst>
                <a:outerShdw blurRad="38100" dist="38100" dir="2700000" algn="tl">
                  <a:srgbClr val="C0C0C0"/>
                </a:outerShdw>
              </a:effectLst>
            </a:endParaRPr>
          </a:p>
          <a:p>
            <a:pPr marL="450850" indent="-450850" algn="l">
              <a:buBlip>
                <a:blip r:embed="rId3"/>
              </a:buBlip>
              <a:defRPr/>
            </a:pPr>
            <a:r>
              <a:rPr lang="zh-TW" altLang="en-US" sz="3600" b="1" dirty="0">
                <a:solidFill>
                  <a:srgbClr val="990099"/>
                </a:solidFill>
                <a:effectLst>
                  <a:outerShdw blurRad="38100" dist="38100" dir="2700000" algn="tl">
                    <a:srgbClr val="C0C0C0"/>
                  </a:outerShdw>
                </a:effectLst>
              </a:rPr>
              <a:t>實用技能班</a:t>
            </a:r>
            <a:endParaRPr lang="en-US" altLang="zh-TW" sz="3600" b="1" dirty="0">
              <a:solidFill>
                <a:srgbClr val="990099"/>
              </a:solidFill>
              <a:effectLst>
                <a:outerShdw blurRad="38100" dist="38100" dir="2700000" algn="tl">
                  <a:srgbClr val="C0C0C0"/>
                </a:outerShdw>
              </a:effectLst>
            </a:endParaRPr>
          </a:p>
          <a:p>
            <a:pPr marL="450850" indent="-450850" algn="l">
              <a:buBlip>
                <a:blip r:embed="rId3"/>
              </a:buBlip>
              <a:defRPr/>
            </a:pPr>
            <a:r>
              <a:rPr lang="zh-TW" altLang="en-US" sz="3600" b="1" dirty="0">
                <a:solidFill>
                  <a:srgbClr val="990099"/>
                </a:solidFill>
                <a:effectLst>
                  <a:outerShdw blurRad="38100" dist="38100" dir="2700000" algn="tl">
                    <a:srgbClr val="C0C0C0"/>
                  </a:outerShdw>
                </a:effectLst>
              </a:rPr>
              <a:t>特色招生甄選入學</a:t>
            </a:r>
            <a:endParaRPr lang="en-US" altLang="zh-TW" sz="3600" b="1" dirty="0">
              <a:solidFill>
                <a:srgbClr val="990099"/>
              </a:solidFill>
              <a:effectLst>
                <a:outerShdw blurRad="38100" dist="38100" dir="2700000" algn="tl">
                  <a:srgbClr val="C0C0C0"/>
                </a:outerShdw>
              </a:effectLst>
            </a:endParaRPr>
          </a:p>
          <a:p>
            <a:pPr indent="450850" algn="l">
              <a:defRPr/>
            </a:pPr>
            <a:r>
              <a:rPr lang="en-US" altLang="zh-TW" sz="3600" b="1" dirty="0">
                <a:solidFill>
                  <a:srgbClr val="000099"/>
                </a:solidFill>
                <a:effectLst>
                  <a:outerShdw blurRad="38100" dist="38100" dir="2700000" algn="tl">
                    <a:srgbClr val="C0C0C0"/>
                  </a:outerShdw>
                </a:effectLst>
              </a:rPr>
              <a:t>(</a:t>
            </a:r>
            <a:r>
              <a:rPr lang="zh-TW" altLang="en-US" sz="3600" b="1" dirty="0">
                <a:solidFill>
                  <a:srgbClr val="000099"/>
                </a:solidFill>
                <a:effectLst>
                  <a:outerShdw blurRad="38100" dist="38100" dir="2700000" algn="tl">
                    <a:srgbClr val="C0C0C0"/>
                  </a:outerShdw>
                </a:effectLst>
              </a:rPr>
              <a:t>音樂班、美術班、體育班</a:t>
            </a:r>
            <a:r>
              <a:rPr lang="en-US" altLang="zh-TW" sz="3600" b="1" dirty="0">
                <a:solidFill>
                  <a:srgbClr val="000099"/>
                </a:solidFill>
                <a:effectLst>
                  <a:outerShdw blurRad="38100" dist="38100" dir="2700000" algn="tl">
                    <a:srgbClr val="C0C0C0"/>
                  </a:outerShdw>
                </a:effectLst>
              </a:rPr>
              <a:t>)</a:t>
            </a:r>
            <a:endParaRPr lang="zh-TW" altLang="en-US" sz="3600" dirty="0">
              <a:solidFill>
                <a:srgbClr val="000099"/>
              </a:solidFill>
            </a:endParaRPr>
          </a:p>
        </p:txBody>
      </p:sp>
      <p:sp>
        <p:nvSpPr>
          <p:cNvPr id="4" name="AutoShape 2" descr="「花蓮」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3" name="Picture 5" descr="「花蓮」的圖片搜尋結果"/>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5575" y="2852936"/>
            <a:ext cx="225711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8575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學習區完全免試入學</a:t>
            </a:r>
          </a:p>
        </p:txBody>
      </p:sp>
      <p:sp>
        <p:nvSpPr>
          <p:cNvPr id="3" name="內容版面配置區 2"/>
          <p:cNvSpPr>
            <a:spLocks noGrp="1"/>
          </p:cNvSpPr>
          <p:nvPr>
            <p:ph idx="1"/>
          </p:nvPr>
        </p:nvSpPr>
        <p:spPr>
          <a:xfrm>
            <a:off x="282352" y="1340768"/>
            <a:ext cx="8579296" cy="4525963"/>
          </a:xfrm>
        </p:spPr>
        <p:txBody>
          <a:bodyPr/>
          <a:lstStyle/>
          <a:p>
            <a:r>
              <a:rPr lang="zh-TW" altLang="en-US" b="1" dirty="0">
                <a:solidFill>
                  <a:srgbClr val="FF0000"/>
                </a:solidFill>
              </a:rPr>
              <a:t>參與學校：花蓮高工、花蓮高農</a:t>
            </a:r>
            <a:endParaRPr lang="en-US" altLang="zh-TW" b="1" dirty="0">
              <a:solidFill>
                <a:srgbClr val="FF0000"/>
              </a:solidFill>
            </a:endParaRPr>
          </a:p>
          <a:p>
            <a:r>
              <a:rPr lang="zh-TW" altLang="en-US" dirty="0"/>
              <a:t>招生範圍</a:t>
            </a:r>
            <a:r>
              <a:rPr lang="en-US" altLang="zh-TW" dirty="0"/>
              <a:t>:</a:t>
            </a:r>
            <a:r>
              <a:rPr lang="zh-TW" altLang="zh-TW" b="1" dirty="0">
                <a:solidFill>
                  <a:srgbClr val="0000FF"/>
                </a:solidFill>
              </a:rPr>
              <a:t>花蓮市、吉安鄉、新城鄉、壽豐鄉</a:t>
            </a:r>
            <a:endParaRPr lang="en-US" altLang="zh-TW" b="1" dirty="0">
              <a:solidFill>
                <a:srgbClr val="0000FF"/>
              </a:solidFill>
            </a:endParaRPr>
          </a:p>
          <a:p>
            <a:pPr indent="1809750">
              <a:buNone/>
            </a:pPr>
            <a:r>
              <a:rPr lang="zh-TW" altLang="zh-TW" dirty="0"/>
              <a:t>各公私立國民中學應屆畢業生</a:t>
            </a:r>
            <a:endParaRPr lang="en-US" altLang="zh-TW" dirty="0"/>
          </a:p>
          <a:p>
            <a:r>
              <a:rPr kumimoji="0" lang="zh-TW" altLang="en-US" b="1" dirty="0">
                <a:solidFill>
                  <a:srgbClr val="000000"/>
                </a:solidFill>
                <a:latin typeface="Times New Roman" panose="02020603050405020304" pitchFamily="18" charset="0"/>
                <a:cs typeface="Times New Roman" panose="02020603050405020304" pitchFamily="18" charset="0"/>
              </a:rPr>
              <a:t>花蓮高工完免招生科別：機械科、化工科</a:t>
            </a:r>
            <a:endParaRPr kumimoji="0" lang="en-US" altLang="zh-TW" b="1" dirty="0">
              <a:solidFill>
                <a:srgbClr val="000000"/>
              </a:solidFill>
              <a:latin typeface="Times New Roman" panose="02020603050405020304" pitchFamily="18" charset="0"/>
              <a:cs typeface="Times New Roman" panose="02020603050405020304" pitchFamily="18" charset="0"/>
            </a:endParaRPr>
          </a:p>
          <a:p>
            <a:r>
              <a:rPr kumimoji="0" lang="zh-TW" altLang="en-US" b="1" dirty="0">
                <a:solidFill>
                  <a:srgbClr val="000000"/>
                </a:solidFill>
                <a:latin typeface="Times New Roman" panose="02020603050405020304" pitchFamily="18" charset="0"/>
                <a:cs typeface="Times New Roman" panose="02020603050405020304" pitchFamily="18" charset="0"/>
              </a:rPr>
              <a:t>花蓮高農完免招生科別：農場經營科、森林科、園藝科、生物產業機電科、資料處理科</a:t>
            </a:r>
            <a:endParaRPr kumimoji="0" lang="zh-TW" altLang="zh-TW" sz="800" dirty="0"/>
          </a:p>
          <a:p>
            <a:endParaRPr lang="zh-TW" altLang="en-US"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76</a:t>
            </a:fld>
            <a:endParaRPr lang="zh-TW" altLang="en-US" dirty="0"/>
          </a:p>
        </p:txBody>
      </p:sp>
      <p:sp>
        <p:nvSpPr>
          <p:cNvPr id="9" name="Rectangle 1">
            <a:extLst>
              <a:ext uri="{FF2B5EF4-FFF2-40B4-BE49-F238E27FC236}">
                <a16:creationId xmlns:a16="http://schemas.microsoft.com/office/drawing/2014/main" id="{A0906A3D-F883-475C-8975-C77C4C07A7B1}"/>
              </a:ext>
            </a:extLst>
          </p:cNvPr>
          <p:cNvSpPr>
            <a:spLocks noChangeArrowheads="1"/>
          </p:cNvSpPr>
          <p:nvPr/>
        </p:nvSpPr>
        <p:spPr bwMode="auto">
          <a:xfrm>
            <a:off x="467544" y="6237312"/>
            <a:ext cx="70070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說明：</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其他具加分優待之特殊身分生依據相關法令於本招生名額外加</a:t>
            </a:r>
            <a:r>
              <a:rPr kumimoji="0" lang="en-US" altLang="zh-TW" sz="16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0940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學習區完全免試入學</a:t>
            </a:r>
          </a:p>
        </p:txBody>
      </p:sp>
      <p:sp>
        <p:nvSpPr>
          <p:cNvPr id="3" name="內容版面配置區 2"/>
          <p:cNvSpPr>
            <a:spLocks noGrp="1"/>
          </p:cNvSpPr>
          <p:nvPr>
            <p:ph idx="1"/>
          </p:nvPr>
        </p:nvSpPr>
        <p:spPr>
          <a:xfrm>
            <a:off x="179512" y="1197346"/>
            <a:ext cx="8964488" cy="5911527"/>
          </a:xfrm>
        </p:spPr>
        <p:txBody>
          <a:bodyPr/>
          <a:lstStyle/>
          <a:p>
            <a:r>
              <a:rPr lang="zh-TW" altLang="en-US" b="1" dirty="0">
                <a:solidFill>
                  <a:srgbClr val="FF0000"/>
                </a:solidFill>
              </a:rPr>
              <a:t>參與學校：光復商工</a:t>
            </a:r>
            <a:endParaRPr lang="en-US" altLang="zh-TW" b="1" dirty="0">
              <a:solidFill>
                <a:srgbClr val="FF0000"/>
              </a:solidFill>
            </a:endParaRPr>
          </a:p>
          <a:p>
            <a:r>
              <a:rPr lang="zh-TW" altLang="en-US" dirty="0"/>
              <a:t>招生範圍</a:t>
            </a:r>
            <a:r>
              <a:rPr lang="en-US" altLang="zh-TW" dirty="0"/>
              <a:t>:</a:t>
            </a:r>
            <a:r>
              <a:rPr lang="zh-TW" altLang="en-US" sz="2200" b="1" dirty="0">
                <a:solidFill>
                  <a:srgbClr val="0000FF"/>
                </a:solidFill>
              </a:rPr>
              <a:t>壽豐鄉、豐濱鄉、鳳林鎮、萬榮鄉、光復鄉、瑞穗鄉</a:t>
            </a:r>
            <a:endParaRPr lang="en-US" altLang="zh-TW" sz="2200" b="1" dirty="0">
              <a:solidFill>
                <a:srgbClr val="0000FF"/>
              </a:solidFill>
            </a:endParaRPr>
          </a:p>
          <a:p>
            <a:pPr>
              <a:buNone/>
            </a:pPr>
            <a:r>
              <a:rPr lang="zh-TW" altLang="en-US" dirty="0"/>
              <a:t>各公私立國民中學應屆畢業生。</a:t>
            </a:r>
            <a:endParaRPr lang="en-US" altLang="zh-TW" dirty="0"/>
          </a:p>
          <a:p>
            <a:r>
              <a:rPr kumimoji="0" lang="zh-TW" altLang="en-US" b="1" dirty="0">
                <a:solidFill>
                  <a:srgbClr val="000000"/>
                </a:solidFill>
                <a:latin typeface="Times New Roman" panose="02020603050405020304" pitchFamily="18" charset="0"/>
                <a:cs typeface="Times New Roman" panose="02020603050405020304" pitchFamily="18" charset="0"/>
              </a:rPr>
              <a:t>光復商工完免招生科別：餐飲管理科、烘焙科、汽車科、電機科、資料處理科</a:t>
            </a:r>
          </a:p>
          <a:p>
            <a:endParaRPr kumimoji="0" lang="zh-TW" altLang="en-US" b="1" dirty="0">
              <a:solidFill>
                <a:srgbClr val="000000"/>
              </a:solidFill>
              <a:latin typeface="Times New Roman" panose="02020603050405020304" pitchFamily="18" charset="0"/>
              <a:cs typeface="Times New Roman" panose="02020603050405020304" pitchFamily="18" charset="0"/>
            </a:endParaRPr>
          </a:p>
          <a:p>
            <a:endParaRPr lang="en-US" altLang="zh-TW" dirty="0"/>
          </a:p>
          <a:p>
            <a:endParaRPr lang="en-US" altLang="zh-TW"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77</a:t>
            </a:fld>
            <a:endParaRPr lang="zh-TW" altLang="en-US"/>
          </a:p>
        </p:txBody>
      </p:sp>
      <p:sp>
        <p:nvSpPr>
          <p:cNvPr id="6" name="Rectangle 1">
            <a:extLst>
              <a:ext uri="{FF2B5EF4-FFF2-40B4-BE49-F238E27FC236}">
                <a16:creationId xmlns:a16="http://schemas.microsoft.com/office/drawing/2014/main" id="{C9F2497B-CA23-43B5-BA83-1903CB3D7A84}"/>
              </a:ext>
            </a:extLst>
          </p:cNvPr>
          <p:cNvSpPr>
            <a:spLocks noChangeArrowheads="1"/>
          </p:cNvSpPr>
          <p:nvPr/>
        </p:nvSpPr>
        <p:spPr bwMode="auto">
          <a:xfrm>
            <a:off x="683568" y="5877272"/>
            <a:ext cx="70070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說明：</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其他具加分優待之特殊身分生依據相關法令於本招生名額外加</a:t>
            </a:r>
            <a:r>
              <a:rPr kumimoji="0" lang="en-US" altLang="zh-TW" sz="16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403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學習區完全免試入學</a:t>
            </a:r>
          </a:p>
        </p:txBody>
      </p:sp>
      <p:sp>
        <p:nvSpPr>
          <p:cNvPr id="3" name="內容版面配置區 2"/>
          <p:cNvSpPr>
            <a:spLocks noGrp="1"/>
          </p:cNvSpPr>
          <p:nvPr>
            <p:ph idx="1"/>
          </p:nvPr>
        </p:nvSpPr>
        <p:spPr>
          <a:xfrm>
            <a:off x="467544" y="1340768"/>
            <a:ext cx="8229600" cy="4525963"/>
          </a:xfrm>
        </p:spPr>
        <p:txBody>
          <a:bodyPr/>
          <a:lstStyle/>
          <a:p>
            <a:pPr>
              <a:spcBef>
                <a:spcPts val="0"/>
              </a:spcBef>
            </a:pPr>
            <a:r>
              <a:rPr lang="zh-TW" altLang="en-US" b="1" dirty="0">
                <a:solidFill>
                  <a:srgbClr val="FF0000"/>
                </a:solidFill>
              </a:rPr>
              <a:t>參與學校：玉里高中</a:t>
            </a:r>
            <a:endParaRPr lang="en-US" altLang="zh-TW" b="1" dirty="0">
              <a:solidFill>
                <a:srgbClr val="FF0000"/>
              </a:solidFill>
            </a:endParaRPr>
          </a:p>
          <a:p>
            <a:pPr>
              <a:spcBef>
                <a:spcPts val="0"/>
              </a:spcBef>
            </a:pPr>
            <a:r>
              <a:rPr lang="zh-TW" altLang="en-US" dirty="0"/>
              <a:t>招生範圍</a:t>
            </a:r>
            <a:r>
              <a:rPr lang="en-US" altLang="zh-TW" dirty="0"/>
              <a:t>:</a:t>
            </a:r>
            <a:r>
              <a:rPr lang="zh-TW" altLang="en-US" b="1" dirty="0">
                <a:solidFill>
                  <a:srgbClr val="0000FF"/>
                </a:solidFill>
              </a:rPr>
              <a:t>瑞穗鄉、玉里鎮、富里鄉</a:t>
            </a:r>
            <a:endParaRPr lang="en-US" altLang="zh-TW" b="1" dirty="0">
              <a:solidFill>
                <a:srgbClr val="0000FF"/>
              </a:solidFill>
            </a:endParaRPr>
          </a:p>
          <a:p>
            <a:pPr indent="1809750">
              <a:spcBef>
                <a:spcPts val="0"/>
              </a:spcBef>
              <a:buNone/>
            </a:pPr>
            <a:r>
              <a:rPr lang="zh-TW" altLang="en-US" dirty="0"/>
              <a:t>各公私立國民中學應屆畢業生。</a:t>
            </a:r>
            <a:endParaRPr lang="en-US" altLang="zh-TW" dirty="0"/>
          </a:p>
          <a:p>
            <a:pPr>
              <a:spcBef>
                <a:spcPts val="0"/>
              </a:spcBef>
            </a:pPr>
            <a:r>
              <a:rPr kumimoji="0" lang="zh-TW" altLang="en-US" b="1" dirty="0">
                <a:solidFill>
                  <a:srgbClr val="000000"/>
                </a:solidFill>
                <a:latin typeface="Times New Roman" panose="02020603050405020304" pitchFamily="18" charset="0"/>
                <a:cs typeface="Times New Roman" panose="02020603050405020304" pitchFamily="18" charset="0"/>
              </a:rPr>
              <a:t>玉里高中完免招生科別：普通科、電子商務科、資料處理科、時尚造型科、廣告設計科、餐飲管理科、觀光事業科、原住民藝能班</a:t>
            </a:r>
          </a:p>
          <a:p>
            <a:pPr>
              <a:spcBef>
                <a:spcPts val="0"/>
              </a:spcBef>
            </a:pPr>
            <a:endParaRPr lang="en-US" altLang="zh-TW"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78</a:t>
            </a:fld>
            <a:endParaRPr lang="zh-TW" altLang="en-US"/>
          </a:p>
        </p:txBody>
      </p:sp>
      <p:sp>
        <p:nvSpPr>
          <p:cNvPr id="7" name="Rectangle 1">
            <a:extLst>
              <a:ext uri="{FF2B5EF4-FFF2-40B4-BE49-F238E27FC236}">
                <a16:creationId xmlns:a16="http://schemas.microsoft.com/office/drawing/2014/main" id="{C9F2497B-CA23-43B5-BA83-1903CB3D7A84}"/>
              </a:ext>
            </a:extLst>
          </p:cNvPr>
          <p:cNvSpPr>
            <a:spLocks noChangeArrowheads="1"/>
          </p:cNvSpPr>
          <p:nvPr/>
        </p:nvSpPr>
        <p:spPr bwMode="auto">
          <a:xfrm>
            <a:off x="467544" y="6519446"/>
            <a:ext cx="70070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說明：</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其他具加分優待之特殊身分生依據相關法令於本招生名額外加</a:t>
            </a:r>
            <a:r>
              <a:rPr kumimoji="0" lang="en-US" altLang="zh-TW" sz="16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3511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學習區完全免試入學</a:t>
            </a:r>
          </a:p>
        </p:txBody>
      </p:sp>
      <p:sp>
        <p:nvSpPr>
          <p:cNvPr id="3" name="內容版面配置區 2"/>
          <p:cNvSpPr>
            <a:spLocks noGrp="1"/>
          </p:cNvSpPr>
          <p:nvPr>
            <p:ph idx="1"/>
          </p:nvPr>
        </p:nvSpPr>
        <p:spPr>
          <a:xfrm>
            <a:off x="467544" y="1340768"/>
            <a:ext cx="8229600" cy="4525963"/>
          </a:xfrm>
        </p:spPr>
        <p:txBody>
          <a:bodyPr/>
          <a:lstStyle/>
          <a:p>
            <a:pPr>
              <a:spcBef>
                <a:spcPts val="0"/>
              </a:spcBef>
            </a:pPr>
            <a:r>
              <a:rPr lang="zh-TW" altLang="en-US" b="1" dirty="0">
                <a:solidFill>
                  <a:srgbClr val="FF0000"/>
                </a:solidFill>
              </a:rPr>
              <a:t>參與學校：上騰工商、海星高中、四維高中</a:t>
            </a:r>
            <a:endParaRPr lang="en-US" altLang="zh-TW" b="1" dirty="0">
              <a:solidFill>
                <a:srgbClr val="FF0000"/>
              </a:solidFill>
            </a:endParaRPr>
          </a:p>
          <a:p>
            <a:pPr>
              <a:spcBef>
                <a:spcPts val="0"/>
              </a:spcBef>
            </a:pPr>
            <a:r>
              <a:rPr lang="zh-TW" altLang="en-US" dirty="0"/>
              <a:t>招生範圍：花蓮縣全區</a:t>
            </a:r>
            <a:endParaRPr lang="en-US" altLang="zh-TW" dirty="0"/>
          </a:p>
          <a:p>
            <a:pPr>
              <a:spcBef>
                <a:spcPts val="0"/>
              </a:spcBef>
            </a:pPr>
            <a:r>
              <a:rPr kumimoji="0" lang="zh-TW" altLang="en-US" b="1" dirty="0">
                <a:solidFill>
                  <a:srgbClr val="000000"/>
                </a:solidFill>
                <a:latin typeface="Times New Roman" panose="02020603050405020304" pitchFamily="18" charset="0"/>
                <a:cs typeface="Times New Roman" panose="02020603050405020304" pitchFamily="18" charset="0"/>
              </a:rPr>
              <a:t>上騰工商完免招生科別：汽車科、飛機修護科、時尚造型科、餐飲管理科</a:t>
            </a:r>
            <a:endParaRPr kumimoji="0" lang="en-US" altLang="zh-TW" b="1" dirty="0">
              <a:solidFill>
                <a:srgbClr val="000000"/>
              </a:solidFill>
              <a:latin typeface="Times New Roman" panose="02020603050405020304" pitchFamily="18" charset="0"/>
              <a:cs typeface="Times New Roman" panose="02020603050405020304" pitchFamily="18" charset="0"/>
            </a:endParaRPr>
          </a:p>
          <a:p>
            <a:pPr>
              <a:spcBef>
                <a:spcPts val="0"/>
              </a:spcBef>
            </a:pPr>
            <a:r>
              <a:rPr kumimoji="0" lang="zh-TW" altLang="en-US" b="1" dirty="0">
                <a:solidFill>
                  <a:srgbClr val="000000"/>
                </a:solidFill>
                <a:latin typeface="Times New Roman" panose="02020603050405020304" pitchFamily="18" charset="0"/>
                <a:cs typeface="Times New Roman" panose="02020603050405020304" pitchFamily="18" charset="0"/>
              </a:rPr>
              <a:t>海星高中完免招生科別：普通科、綜高</a:t>
            </a:r>
            <a:endParaRPr kumimoji="0" lang="en-US" altLang="zh-TW" b="1" dirty="0">
              <a:solidFill>
                <a:srgbClr val="000000"/>
              </a:solidFill>
              <a:latin typeface="Times New Roman" panose="02020603050405020304" pitchFamily="18" charset="0"/>
              <a:cs typeface="Times New Roman" panose="02020603050405020304" pitchFamily="18" charset="0"/>
            </a:endParaRPr>
          </a:p>
          <a:p>
            <a:pPr>
              <a:spcBef>
                <a:spcPts val="0"/>
              </a:spcBef>
            </a:pPr>
            <a:r>
              <a:rPr kumimoji="0" lang="zh-TW" altLang="en-US" b="1" dirty="0">
                <a:solidFill>
                  <a:srgbClr val="000000"/>
                </a:solidFill>
                <a:latin typeface="Times New Roman" panose="02020603050405020304" pitchFamily="18" charset="0"/>
                <a:cs typeface="Times New Roman" panose="02020603050405020304" pitchFamily="18" charset="0"/>
              </a:rPr>
              <a:t>四維高中完免招生科別：普通科、綜高</a:t>
            </a:r>
            <a:endParaRPr kumimoji="0" lang="en-US" altLang="zh-TW" b="1" dirty="0">
              <a:solidFill>
                <a:srgbClr val="000000"/>
              </a:solidFill>
              <a:latin typeface="Times New Roman" panose="02020603050405020304" pitchFamily="18" charset="0"/>
              <a:cs typeface="Times New Roman" panose="02020603050405020304" pitchFamily="18" charset="0"/>
            </a:endParaRPr>
          </a:p>
          <a:p>
            <a:pPr>
              <a:spcBef>
                <a:spcPts val="0"/>
              </a:spcBef>
            </a:pPr>
            <a:endParaRPr kumimoji="0" lang="zh-TW" altLang="en-US" b="1" dirty="0">
              <a:solidFill>
                <a:srgbClr val="000000"/>
              </a:solidFill>
              <a:latin typeface="Times New Roman" panose="02020603050405020304" pitchFamily="18" charset="0"/>
              <a:cs typeface="Times New Roman" panose="02020603050405020304" pitchFamily="18" charset="0"/>
            </a:endParaRPr>
          </a:p>
          <a:p>
            <a:pPr>
              <a:spcBef>
                <a:spcPts val="0"/>
              </a:spcBef>
            </a:pPr>
            <a:endParaRPr kumimoji="0" lang="zh-TW" altLang="en-US" b="1" dirty="0">
              <a:solidFill>
                <a:srgbClr val="000000"/>
              </a:solidFill>
              <a:latin typeface="Times New Roman" panose="02020603050405020304" pitchFamily="18" charset="0"/>
              <a:cs typeface="Times New Roman" panose="02020603050405020304" pitchFamily="18" charset="0"/>
            </a:endParaRPr>
          </a:p>
          <a:p>
            <a:pPr>
              <a:spcBef>
                <a:spcPts val="0"/>
              </a:spcBef>
            </a:pPr>
            <a:endParaRPr lang="en-US" altLang="zh-TW"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79</a:t>
            </a:fld>
            <a:endParaRPr lang="zh-TW" altLang="en-US"/>
          </a:p>
        </p:txBody>
      </p:sp>
      <p:sp>
        <p:nvSpPr>
          <p:cNvPr id="7" name="Rectangle 1">
            <a:extLst>
              <a:ext uri="{FF2B5EF4-FFF2-40B4-BE49-F238E27FC236}">
                <a16:creationId xmlns:a16="http://schemas.microsoft.com/office/drawing/2014/main" id="{C9F2497B-CA23-43B5-BA83-1903CB3D7A84}"/>
              </a:ext>
            </a:extLst>
          </p:cNvPr>
          <p:cNvSpPr>
            <a:spLocks noChangeArrowheads="1"/>
          </p:cNvSpPr>
          <p:nvPr/>
        </p:nvSpPr>
        <p:spPr bwMode="auto">
          <a:xfrm>
            <a:off x="467544" y="6519446"/>
            <a:ext cx="70070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說明：</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其他具加分優待之特殊身分生依據相關法令於本招生名額外加</a:t>
            </a:r>
            <a:r>
              <a:rPr kumimoji="0" lang="en-US" altLang="zh-TW" sz="16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351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名詞解釋</a:t>
            </a:r>
            <a:r>
              <a:rPr lang="en-US" altLang="zh-TW" dirty="0"/>
              <a:t>-</a:t>
            </a:r>
            <a:r>
              <a:rPr lang="zh-TW" altLang="en-US" dirty="0"/>
              <a:t>五專優先免試入學</a:t>
            </a:r>
          </a:p>
        </p:txBody>
      </p:sp>
      <p:sp>
        <p:nvSpPr>
          <p:cNvPr id="3" name="內容版面配置區 2"/>
          <p:cNvSpPr>
            <a:spLocks noGrp="1"/>
          </p:cNvSpPr>
          <p:nvPr>
            <p:ph idx="1"/>
          </p:nvPr>
        </p:nvSpPr>
        <p:spPr/>
        <p:txBody>
          <a:bodyPr/>
          <a:lstStyle/>
          <a:p>
            <a:r>
              <a:rPr lang="zh-TW" altLang="en-US" dirty="0"/>
              <a:t>五專優先免試入學</a:t>
            </a:r>
            <a:endParaRPr lang="en-US" altLang="zh-TW" dirty="0"/>
          </a:p>
          <a:p>
            <a:pPr lvl="1"/>
            <a:r>
              <a:rPr lang="zh-TW" altLang="en-US" dirty="0"/>
              <a:t>簡稱：五專優先免試入學</a:t>
            </a:r>
            <a:endParaRPr lang="en-US" altLang="zh-TW" dirty="0"/>
          </a:p>
          <a:p>
            <a:pPr lvl="1"/>
            <a:r>
              <a:rPr lang="zh-TW" altLang="en-US" dirty="0"/>
              <a:t>全國一區，分發可不限地區、學校、科組。</a:t>
            </a:r>
          </a:p>
          <a:p>
            <a:pPr lvl="1"/>
            <a:r>
              <a:rPr lang="zh-TW" altLang="en-US" dirty="0"/>
              <a:t>限</a:t>
            </a:r>
            <a:r>
              <a:rPr lang="zh-TW" altLang="en-US" dirty="0">
                <a:solidFill>
                  <a:srgbClr val="FF0000"/>
                </a:solidFill>
              </a:rPr>
              <a:t>國中應屆畢業生</a:t>
            </a:r>
            <a:r>
              <a:rPr lang="zh-TW" altLang="en-US" dirty="0"/>
              <a:t>報名，採國中集體報名。</a:t>
            </a:r>
            <a:endParaRPr lang="en-US" altLang="zh-TW" dirty="0"/>
          </a:p>
          <a:p>
            <a:pPr lvl="1"/>
            <a:r>
              <a:rPr lang="zh-TW" altLang="en-US" dirty="0"/>
              <a:t>按學生所選填登記之志願序比序後進行統一電腦分發。</a:t>
            </a:r>
            <a:endParaRPr lang="en-US" altLang="zh-TW"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8</a:t>
            </a:fld>
            <a:endParaRPr lang="zh-TW"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國立學校與私立學校完免差別</a:t>
            </a:r>
          </a:p>
        </p:txBody>
      </p:sp>
      <p:sp>
        <p:nvSpPr>
          <p:cNvPr id="3" name="內容版面配置區 2"/>
          <p:cNvSpPr>
            <a:spLocks noGrp="1"/>
          </p:cNvSpPr>
          <p:nvPr>
            <p:ph idx="1"/>
          </p:nvPr>
        </p:nvSpPr>
        <p:spPr/>
        <p:txBody>
          <a:bodyPr/>
          <a:lstStyle/>
          <a:p>
            <a:r>
              <a:rPr lang="zh-TW" altLang="en-US" dirty="0"/>
              <a:t>國立學校另外由教育部編列經費針對完全免試入學學生提供：獎學金、先修課程、學期中輔導機制、國中合作學校設備與課程支援。</a:t>
            </a:r>
            <a:endParaRPr lang="en-US" altLang="zh-TW" dirty="0"/>
          </a:p>
          <a:p>
            <a:r>
              <a:rPr lang="zh-TW" altLang="en-US" dirty="0"/>
              <a:t>私立學校雖然沒有教育部的補助，但是可以使用學校經費挹注宣傳招生所需，且可以讓有意願就讀私校學生提早報到，防止學生於免試入學流向其他學校。</a:t>
            </a:r>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80</a:t>
            </a:fld>
            <a:endParaRPr lang="zh-TW"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t>特色招生專業群科甄選入學</a:t>
            </a:r>
            <a:endParaRPr lang="zh-TW" altLang="en-US" dirty="0"/>
          </a:p>
        </p:txBody>
      </p:sp>
      <p:sp>
        <p:nvSpPr>
          <p:cNvPr id="3" name="內容版面配置區 2"/>
          <p:cNvSpPr>
            <a:spLocks noGrp="1"/>
          </p:cNvSpPr>
          <p:nvPr>
            <p:ph idx="1"/>
          </p:nvPr>
        </p:nvSpPr>
        <p:spPr/>
        <p:txBody>
          <a:bodyPr/>
          <a:lstStyle/>
          <a:p>
            <a:r>
              <a:rPr lang="zh-TW" altLang="en-US" b="1" dirty="0">
                <a:solidFill>
                  <a:srgbClr val="FF0000"/>
                </a:solidFill>
              </a:rPr>
              <a:t>參與學校：花蓮高農</a:t>
            </a:r>
            <a:endParaRPr lang="en-US" altLang="zh-TW" b="1" dirty="0">
              <a:solidFill>
                <a:srgbClr val="FF0000"/>
              </a:solidFill>
            </a:endParaRPr>
          </a:p>
          <a:p>
            <a:r>
              <a:rPr lang="zh-TW" altLang="en-US" dirty="0"/>
              <a:t>招生範圍</a:t>
            </a:r>
            <a:r>
              <a:rPr lang="en-US" altLang="zh-TW" dirty="0"/>
              <a:t>:</a:t>
            </a:r>
            <a:r>
              <a:rPr lang="zh-TW" altLang="en-US" dirty="0"/>
              <a:t>全國</a:t>
            </a:r>
            <a:r>
              <a:rPr lang="zh-TW" altLang="zh-TW" dirty="0"/>
              <a:t>國中畢業生</a:t>
            </a:r>
            <a:endParaRPr lang="en-US" altLang="zh-TW" dirty="0"/>
          </a:p>
          <a:p>
            <a:r>
              <a:rPr kumimoji="0" lang="zh-TW" altLang="en-US" b="1" dirty="0">
                <a:solidFill>
                  <a:srgbClr val="000000"/>
                </a:solidFill>
                <a:latin typeface="Times New Roman" panose="02020603050405020304" pitchFamily="18" charset="0"/>
                <a:cs typeface="Times New Roman" panose="02020603050405020304" pitchFamily="18" charset="0"/>
              </a:rPr>
              <a:t>招生科別：農場經營科、園藝科、森林科、食品加工科、畜產保健科、土木科、餐飲管理科</a:t>
            </a:r>
            <a:endParaRPr kumimoji="0" lang="en-US" altLang="zh-TW" b="1" dirty="0">
              <a:solidFill>
                <a:srgbClr val="000000"/>
              </a:solidFill>
              <a:latin typeface="Times New Roman" panose="02020603050405020304" pitchFamily="18" charset="0"/>
              <a:cs typeface="Times New Roman" panose="02020603050405020304" pitchFamily="18" charset="0"/>
            </a:endParaRPr>
          </a:p>
          <a:p>
            <a:r>
              <a:rPr lang="zh-TW" altLang="en-US" dirty="0"/>
              <a:t>詳細請參見簡章</a:t>
            </a:r>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81</a:t>
            </a:fld>
            <a:endParaRPr lang="zh-TW"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花蓮縣」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 name="AutoShape 4" descr="「花蓮縣」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3" name="AutoShape 16" descr="「適性入學」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4" name="AutoShape 18" descr="「適性入學」的圖片搜尋結果"/>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5" name="AutoShape 20" descr="「適性入學」的圖片搜尋結果"/>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AutoShape 22" descr="「適性入學」的圖片搜尋結果"/>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AutoShape 24" descr="「適性入學」的圖片搜尋結果"/>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 name="AutoShape 26" descr="「適性入學」的圖片搜尋結果"/>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 name="Rectangle 2"/>
          <p:cNvSpPr>
            <a:spLocks noChangeArrowheads="1"/>
          </p:cNvSpPr>
          <p:nvPr/>
        </p:nvSpPr>
        <p:spPr bwMode="auto">
          <a:xfrm>
            <a:off x="863080" y="404664"/>
            <a:ext cx="8280920" cy="891480"/>
          </a:xfrm>
          <a:prstGeom prst="rect">
            <a:avLst/>
          </a:prstGeom>
          <a:noFill/>
          <a:ln w="9525">
            <a:noFill/>
            <a:miter lim="800000"/>
            <a:headEnd/>
            <a:tailEnd/>
          </a:ln>
        </p:spPr>
        <p:txBody>
          <a:bodyPr anchor="b"/>
          <a:lstStyle/>
          <a:p>
            <a:pPr algn="ctr">
              <a:defRPr/>
            </a:pPr>
            <a:r>
              <a:rPr kumimoji="0" lang="zh-TW" altLang="en-US" sz="4800" b="1" dirty="0">
                <a:solidFill>
                  <a:srgbClr val="0000FF"/>
                </a:solidFill>
                <a:effectLst>
                  <a:outerShdw blurRad="38100" dist="38100" dir="2700000" algn="tl">
                    <a:srgbClr val="C0C0C0"/>
                  </a:outerShdw>
                </a:effectLst>
                <a:latin typeface="標楷體" pitchFamily="65" charset="-120"/>
                <a:ea typeface="標楷體" pitchFamily="65" charset="-120"/>
              </a:rPr>
              <a:t>國立花蓮高級農業職業學校</a:t>
            </a:r>
          </a:p>
        </p:txBody>
      </p:sp>
      <p:graphicFrame>
        <p:nvGraphicFramePr>
          <p:cNvPr id="22" name="表格 21"/>
          <p:cNvGraphicFramePr>
            <a:graphicFrameLocks noGrp="1"/>
          </p:cNvGraphicFramePr>
          <p:nvPr/>
        </p:nvGraphicFramePr>
        <p:xfrm>
          <a:off x="827585" y="2204865"/>
          <a:ext cx="7992888" cy="3586769"/>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224136">
                  <a:extLst>
                    <a:ext uri="{9D8B030D-6E8A-4147-A177-3AD203B41FA5}">
                      <a16:colId xmlns:a16="http://schemas.microsoft.com/office/drawing/2014/main" val="20000"/>
                    </a:ext>
                  </a:extLst>
                </a:gridCol>
                <a:gridCol w="2304255">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232249">
                  <a:extLst>
                    <a:ext uri="{9D8B030D-6E8A-4147-A177-3AD203B41FA5}">
                      <a16:colId xmlns:a16="http://schemas.microsoft.com/office/drawing/2014/main" val="20003"/>
                    </a:ext>
                  </a:extLst>
                </a:gridCol>
              </a:tblGrid>
              <a:tr h="359438">
                <a:tc>
                  <a:txBody>
                    <a:bodyPr/>
                    <a:lstStyle/>
                    <a:p>
                      <a:pPr algn="ctr"/>
                      <a:endParaRPr lang="zh-TW" altLang="en-US" dirty="0">
                        <a:latin typeface="標楷體" pitchFamily="65" charset="-120"/>
                        <a:ea typeface="標楷體" pitchFamily="65" charset="-120"/>
                      </a:endParaRPr>
                    </a:p>
                  </a:txBody>
                  <a:tcPr anchor="ctr"/>
                </a:tc>
                <a:tc>
                  <a:txBody>
                    <a:bodyPr/>
                    <a:lstStyle/>
                    <a:p>
                      <a:pPr algn="l"/>
                      <a:r>
                        <a:rPr lang="zh-TW" altLang="en-US" sz="1800" dirty="0">
                          <a:latin typeface="標楷體" pitchFamily="65" charset="-120"/>
                          <a:ea typeface="標楷體" pitchFamily="65" charset="-120"/>
                        </a:rPr>
                        <a:t>免試入學</a:t>
                      </a:r>
                    </a:p>
                  </a:txBody>
                  <a:tcPr/>
                </a:tc>
                <a:tc>
                  <a:txBody>
                    <a:bodyPr/>
                    <a:lstStyle/>
                    <a:p>
                      <a:pPr algn="l"/>
                      <a:r>
                        <a:rPr lang="zh-TW" altLang="en-US" sz="1800" dirty="0">
                          <a:latin typeface="標楷體" pitchFamily="65" charset="-120"/>
                          <a:ea typeface="標楷體" pitchFamily="65" charset="-120"/>
                        </a:rPr>
                        <a:t>完全免試入學</a:t>
                      </a:r>
                    </a:p>
                  </a:txBody>
                  <a:tcPr/>
                </a:tc>
                <a:tc>
                  <a:txBody>
                    <a:bodyPr/>
                    <a:lstStyle/>
                    <a:p>
                      <a:pPr algn="l"/>
                      <a:r>
                        <a:rPr lang="zh-TW" altLang="en-US" sz="1800" dirty="0">
                          <a:latin typeface="標楷體" pitchFamily="65" charset="-120"/>
                          <a:ea typeface="標楷體" pitchFamily="65" charset="-120"/>
                        </a:rPr>
                        <a:t>特色招生</a:t>
                      </a:r>
                    </a:p>
                  </a:txBody>
                  <a:tcPr/>
                </a:tc>
                <a:extLst>
                  <a:ext uri="{0D108BD9-81ED-4DB2-BD59-A6C34878D82A}">
                    <a16:rowId xmlns:a16="http://schemas.microsoft.com/office/drawing/2014/main" val="10000"/>
                  </a:ext>
                </a:extLst>
              </a:tr>
              <a:tr h="1347894">
                <a:tc>
                  <a:txBody>
                    <a:bodyPr/>
                    <a:lstStyle/>
                    <a:p>
                      <a:pPr algn="ctr"/>
                      <a:r>
                        <a:rPr lang="zh-TW" altLang="en-US" dirty="0">
                          <a:latin typeface="標楷體" pitchFamily="65" charset="-120"/>
                          <a:ea typeface="標楷體" pitchFamily="65" charset="-120"/>
                        </a:rPr>
                        <a:t>時間</a:t>
                      </a:r>
                    </a:p>
                  </a:txBody>
                  <a:tcPr anchor="ctr"/>
                </a:tc>
                <a:tc>
                  <a:txBody>
                    <a:bodyPr/>
                    <a:lstStyle/>
                    <a:p>
                      <a:pPr marL="0" algn="l" defTabSz="914400" rtl="0" eaLnBrk="1" latinLnBrk="0" hangingPunct="1"/>
                      <a:r>
                        <a:rPr lang="zh-TW" altLang="zh-TW" sz="1300" kern="1200" dirty="0">
                          <a:solidFill>
                            <a:schemeClr val="dk1"/>
                          </a:solidFill>
                          <a:latin typeface="標楷體" pitchFamily="65" charset="-120"/>
                          <a:ea typeface="標楷體" pitchFamily="65" charset="-120"/>
                          <a:cs typeface="+mn-cs"/>
                        </a:rPr>
                        <a:t>⊙報名日期：</a:t>
                      </a:r>
                      <a:endParaRPr lang="en-US" altLang="zh-TW" sz="1300" kern="1200" dirty="0">
                        <a:solidFill>
                          <a:schemeClr val="dk1"/>
                        </a:solidFill>
                        <a:latin typeface="標楷體" pitchFamily="65" charset="-120"/>
                        <a:ea typeface="標楷體" pitchFamily="65" charset="-120"/>
                        <a:cs typeface="+mn-cs"/>
                      </a:endParaRPr>
                    </a:p>
                    <a:p>
                      <a:pPr marL="0" algn="l" defTabSz="914400" rtl="0" eaLnBrk="1" latinLnBrk="0" hangingPunct="1"/>
                      <a:r>
                        <a:rPr lang="zh-TW" altLang="en-US" sz="1300" kern="1200">
                          <a:solidFill>
                            <a:schemeClr val="dk1"/>
                          </a:solidFill>
                          <a:latin typeface="標楷體" pitchFamily="65" charset="-120"/>
                          <a:ea typeface="標楷體" pitchFamily="65" charset="-120"/>
                          <a:cs typeface="+mn-cs"/>
                        </a:rPr>
                        <a:t>  ＊集體</a:t>
                      </a:r>
                      <a:r>
                        <a:rPr lang="zh-TW" altLang="en-US" sz="1300" kern="1200" dirty="0">
                          <a:solidFill>
                            <a:schemeClr val="dk1"/>
                          </a:solidFill>
                          <a:latin typeface="標楷體" pitchFamily="65" charset="-120"/>
                          <a:ea typeface="標楷體" pitchFamily="65" charset="-120"/>
                          <a:cs typeface="+mn-cs"/>
                        </a:rPr>
                        <a:t>報名：</a:t>
                      </a:r>
                      <a:endParaRPr lang="en-US" altLang="zh-TW" sz="1300" kern="1200" dirty="0">
                        <a:solidFill>
                          <a:schemeClr val="dk1"/>
                        </a:solidFill>
                        <a:latin typeface="標楷體" pitchFamily="65" charset="-120"/>
                        <a:ea typeface="標楷體" pitchFamily="65" charset="-120"/>
                        <a:cs typeface="+mn-cs"/>
                      </a:endParaRPr>
                    </a:p>
                    <a:p>
                      <a:pPr marL="0" algn="l" defTabSz="914400" rtl="0" eaLnBrk="1" latinLnBrk="0" hangingPunct="1"/>
                      <a:r>
                        <a:rPr lang="en-US" altLang="zh-TW" sz="1300" kern="1200">
                          <a:solidFill>
                            <a:schemeClr val="dk1"/>
                          </a:solidFill>
                          <a:latin typeface="標楷體" pitchFamily="65" charset="-120"/>
                          <a:ea typeface="標楷體" pitchFamily="65" charset="-120"/>
                          <a:cs typeface="+mn-cs"/>
                        </a:rPr>
                        <a:t>    108</a:t>
                      </a:r>
                      <a:r>
                        <a:rPr lang="zh-TW" altLang="zh-TW" sz="1300" kern="1200" dirty="0">
                          <a:solidFill>
                            <a:schemeClr val="dk1"/>
                          </a:solidFill>
                          <a:latin typeface="標楷體" pitchFamily="65" charset="-120"/>
                          <a:ea typeface="標楷體" pitchFamily="65" charset="-120"/>
                          <a:cs typeface="+mn-cs"/>
                        </a:rPr>
                        <a:t>年</a:t>
                      </a:r>
                      <a:r>
                        <a:rPr lang="en-US" altLang="zh-TW" sz="1300" kern="1200" dirty="0">
                          <a:solidFill>
                            <a:schemeClr val="dk1"/>
                          </a:solidFill>
                          <a:latin typeface="標楷體" pitchFamily="65" charset="-120"/>
                          <a:ea typeface="標楷體" pitchFamily="65" charset="-120"/>
                          <a:cs typeface="+mn-cs"/>
                        </a:rPr>
                        <a:t>6</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27</a:t>
                      </a:r>
                      <a:r>
                        <a:rPr lang="zh-TW" altLang="zh-TW" sz="1300" kern="1200">
                          <a:solidFill>
                            <a:schemeClr val="dk1"/>
                          </a:solidFill>
                          <a:latin typeface="標楷體" pitchFamily="65" charset="-120"/>
                          <a:ea typeface="標楷體" pitchFamily="65" charset="-120"/>
                          <a:cs typeface="+mn-cs"/>
                        </a:rPr>
                        <a:t>日至</a:t>
                      </a:r>
                      <a:r>
                        <a:rPr lang="en-US" altLang="zh-TW" sz="1300" kern="1200" dirty="0">
                          <a:solidFill>
                            <a:schemeClr val="dk1"/>
                          </a:solidFill>
                          <a:latin typeface="標楷體" pitchFamily="65" charset="-120"/>
                          <a:ea typeface="標楷體" pitchFamily="65" charset="-120"/>
                          <a:cs typeface="+mn-cs"/>
                        </a:rPr>
                        <a:t>6</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28</a:t>
                      </a:r>
                      <a:r>
                        <a:rPr lang="zh-TW" altLang="zh-TW" sz="1300" kern="1200" dirty="0">
                          <a:solidFill>
                            <a:schemeClr val="dk1"/>
                          </a:solidFill>
                          <a:latin typeface="標楷體" pitchFamily="65" charset="-120"/>
                          <a:ea typeface="標楷體" pitchFamily="65" charset="-120"/>
                          <a:cs typeface="+mn-cs"/>
                        </a:rPr>
                        <a:t>日</a:t>
                      </a:r>
                      <a:endParaRPr lang="en-US" altLang="zh-TW" sz="1300" kern="1200" dirty="0">
                        <a:solidFill>
                          <a:schemeClr val="dk1"/>
                        </a:solidFill>
                        <a:latin typeface="標楷體" pitchFamily="65" charset="-120"/>
                        <a:ea typeface="標楷體" pitchFamily="65" charset="-120"/>
                        <a:cs typeface="+mn-cs"/>
                      </a:endParaRPr>
                    </a:p>
                    <a:p>
                      <a:pPr marL="0" algn="l" defTabSz="914400" rtl="0" eaLnBrk="1" latinLnBrk="0" hangingPunct="1"/>
                      <a:r>
                        <a:rPr lang="zh-TW" altLang="en-US" sz="1300" kern="1200">
                          <a:solidFill>
                            <a:schemeClr val="dk1"/>
                          </a:solidFill>
                          <a:latin typeface="標楷體" pitchFamily="65" charset="-120"/>
                          <a:ea typeface="標楷體" pitchFamily="65" charset="-120"/>
                          <a:cs typeface="+mn-cs"/>
                        </a:rPr>
                        <a:t>  ＊個別報名：</a:t>
                      </a:r>
                      <a:endParaRPr lang="en-US" altLang="zh-TW" sz="1300" kern="1200">
                        <a:solidFill>
                          <a:schemeClr val="dk1"/>
                        </a:solidFill>
                        <a:latin typeface="標楷體" pitchFamily="65" charset="-120"/>
                        <a:ea typeface="標楷體" pitchFamily="65" charset="-120"/>
                        <a:cs typeface="+mn-cs"/>
                      </a:endParaRPr>
                    </a:p>
                    <a:p>
                      <a:pPr marL="0" algn="l" defTabSz="914400" rtl="0" eaLnBrk="1" latinLnBrk="0" hangingPunct="1"/>
                      <a:r>
                        <a:rPr lang="en-US" altLang="zh-TW" sz="1300" kern="1200">
                          <a:solidFill>
                            <a:schemeClr val="dk1"/>
                          </a:solidFill>
                          <a:latin typeface="標楷體" pitchFamily="65" charset="-120"/>
                          <a:ea typeface="標楷體" pitchFamily="65" charset="-120"/>
                          <a:cs typeface="+mn-cs"/>
                        </a:rPr>
                        <a:t>    108</a:t>
                      </a:r>
                      <a:r>
                        <a:rPr lang="zh-TW" altLang="en-US" sz="1300" kern="1200">
                          <a:solidFill>
                            <a:schemeClr val="dk1"/>
                          </a:solidFill>
                          <a:latin typeface="標楷體" pitchFamily="65" charset="-120"/>
                          <a:ea typeface="標楷體" pitchFamily="65" charset="-120"/>
                          <a:cs typeface="+mn-cs"/>
                        </a:rPr>
                        <a:t>年</a:t>
                      </a:r>
                      <a:r>
                        <a:rPr lang="en-US" altLang="zh-TW" sz="1300" kern="1200">
                          <a:solidFill>
                            <a:schemeClr val="dk1"/>
                          </a:solidFill>
                          <a:latin typeface="標楷體" pitchFamily="65" charset="-120"/>
                          <a:ea typeface="標楷體" pitchFamily="65" charset="-120"/>
                          <a:cs typeface="+mn-cs"/>
                        </a:rPr>
                        <a:t>6</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28</a:t>
                      </a:r>
                      <a:r>
                        <a:rPr lang="zh-TW" altLang="zh-TW" sz="1300" kern="1200" dirty="0">
                          <a:solidFill>
                            <a:schemeClr val="dk1"/>
                          </a:solidFill>
                          <a:latin typeface="標楷體" pitchFamily="65" charset="-120"/>
                          <a:ea typeface="標楷體" pitchFamily="65" charset="-120"/>
                          <a:cs typeface="+mn-cs"/>
                        </a:rPr>
                        <a:t>日</a:t>
                      </a:r>
                    </a:p>
                    <a:p>
                      <a:pPr marL="0" algn="l" defTabSz="914400" rtl="0" eaLnBrk="1" latinLnBrk="0" hangingPunct="1"/>
                      <a:r>
                        <a:rPr lang="zh-TW" altLang="zh-TW" sz="1300" kern="1200" dirty="0">
                          <a:solidFill>
                            <a:schemeClr val="dk1"/>
                          </a:solidFill>
                          <a:latin typeface="標楷體" pitchFamily="65" charset="-120"/>
                          <a:ea typeface="標楷體" pitchFamily="65" charset="-120"/>
                          <a:cs typeface="+mn-cs"/>
                        </a:rPr>
                        <a:t>⊙放榜日期：</a:t>
                      </a:r>
                      <a:r>
                        <a:rPr lang="en-US" altLang="zh-TW" sz="1300" kern="1200" dirty="0">
                          <a:solidFill>
                            <a:schemeClr val="dk1"/>
                          </a:solidFill>
                          <a:latin typeface="標楷體" pitchFamily="65" charset="-120"/>
                          <a:ea typeface="標楷體" pitchFamily="65" charset="-120"/>
                          <a:cs typeface="+mn-cs"/>
                        </a:rPr>
                        <a:t>108</a:t>
                      </a:r>
                      <a:r>
                        <a:rPr lang="zh-TW" altLang="zh-TW" sz="1300" kern="1200" dirty="0">
                          <a:solidFill>
                            <a:schemeClr val="dk1"/>
                          </a:solidFill>
                          <a:latin typeface="標楷體" pitchFamily="65" charset="-120"/>
                          <a:ea typeface="標楷體" pitchFamily="65" charset="-120"/>
                          <a:cs typeface="+mn-cs"/>
                        </a:rPr>
                        <a:t>年</a:t>
                      </a:r>
                      <a:r>
                        <a:rPr lang="en-US" altLang="zh-TW" sz="1300" kern="1200" dirty="0">
                          <a:solidFill>
                            <a:schemeClr val="dk1"/>
                          </a:solidFill>
                          <a:latin typeface="標楷體" pitchFamily="65" charset="-120"/>
                          <a:ea typeface="標楷體" pitchFamily="65" charset="-120"/>
                          <a:cs typeface="+mn-cs"/>
                        </a:rPr>
                        <a:t>7</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9</a:t>
                      </a:r>
                      <a:r>
                        <a:rPr lang="zh-TW" altLang="en-US" sz="1300" kern="1200" dirty="0">
                          <a:solidFill>
                            <a:schemeClr val="dk1"/>
                          </a:solidFill>
                          <a:latin typeface="標楷體" pitchFamily="65" charset="-120"/>
                          <a:ea typeface="標楷體" pitchFamily="65" charset="-120"/>
                          <a:cs typeface="+mn-cs"/>
                        </a:rPr>
                        <a:t>日</a:t>
                      </a:r>
                      <a:endParaRPr lang="zh-TW" altLang="zh-TW" sz="1300" kern="1200" dirty="0">
                        <a:solidFill>
                          <a:schemeClr val="dk1"/>
                        </a:solidFill>
                        <a:latin typeface="標楷體" pitchFamily="65" charset="-120"/>
                        <a:ea typeface="標楷體" pitchFamily="65" charset="-120"/>
                        <a:cs typeface="+mn-cs"/>
                      </a:endParaRPr>
                    </a:p>
                    <a:p>
                      <a:pPr marL="0" algn="l" defTabSz="914400" rtl="0" eaLnBrk="1" latinLnBrk="0" hangingPunct="1"/>
                      <a:r>
                        <a:rPr lang="zh-TW" altLang="zh-TW" sz="1300" kern="1200" dirty="0">
                          <a:solidFill>
                            <a:schemeClr val="dk1"/>
                          </a:solidFill>
                          <a:latin typeface="標楷體" pitchFamily="65" charset="-120"/>
                          <a:ea typeface="標楷體" pitchFamily="65" charset="-120"/>
                          <a:cs typeface="+mn-cs"/>
                        </a:rPr>
                        <a:t>⊙報到日期：</a:t>
                      </a:r>
                      <a:r>
                        <a:rPr lang="en-US" altLang="zh-TW" sz="1300" kern="1200" dirty="0">
                          <a:solidFill>
                            <a:schemeClr val="dk1"/>
                          </a:solidFill>
                          <a:latin typeface="標楷體" pitchFamily="65" charset="-120"/>
                          <a:ea typeface="標楷體" pitchFamily="65" charset="-120"/>
                          <a:cs typeface="+mn-cs"/>
                        </a:rPr>
                        <a:t>108</a:t>
                      </a:r>
                      <a:r>
                        <a:rPr lang="zh-TW" altLang="zh-TW" sz="1300" kern="1200" dirty="0">
                          <a:solidFill>
                            <a:schemeClr val="dk1"/>
                          </a:solidFill>
                          <a:latin typeface="標楷體" pitchFamily="65" charset="-120"/>
                          <a:ea typeface="標楷體" pitchFamily="65" charset="-120"/>
                          <a:cs typeface="+mn-cs"/>
                        </a:rPr>
                        <a:t>年</a:t>
                      </a:r>
                      <a:r>
                        <a:rPr lang="en-US" altLang="zh-TW" sz="1300" kern="1200" dirty="0">
                          <a:solidFill>
                            <a:schemeClr val="dk1"/>
                          </a:solidFill>
                          <a:latin typeface="標楷體" pitchFamily="65" charset="-120"/>
                          <a:ea typeface="標楷體" pitchFamily="65" charset="-120"/>
                          <a:cs typeface="+mn-cs"/>
                        </a:rPr>
                        <a:t>7</a:t>
                      </a:r>
                      <a:r>
                        <a:rPr lang="zh-TW" altLang="zh-TW" sz="1300" kern="1200" dirty="0">
                          <a:solidFill>
                            <a:schemeClr val="dk1"/>
                          </a:solidFill>
                          <a:latin typeface="標楷體" pitchFamily="65" charset="-120"/>
                          <a:ea typeface="標楷體" pitchFamily="65" charset="-120"/>
                          <a:cs typeface="+mn-cs"/>
                        </a:rPr>
                        <a:t>月</a:t>
                      </a:r>
                      <a:r>
                        <a:rPr lang="en-US" altLang="zh-TW" sz="1300" kern="1200">
                          <a:solidFill>
                            <a:schemeClr val="dk1"/>
                          </a:solidFill>
                          <a:latin typeface="標楷體" pitchFamily="65" charset="-120"/>
                          <a:ea typeface="標楷體" pitchFamily="65" charset="-120"/>
                          <a:cs typeface="+mn-cs"/>
                        </a:rPr>
                        <a:t>12</a:t>
                      </a:r>
                      <a:r>
                        <a:rPr lang="zh-TW" altLang="zh-TW" sz="1300" kern="1200">
                          <a:solidFill>
                            <a:schemeClr val="dk1"/>
                          </a:solidFill>
                          <a:latin typeface="標楷體" pitchFamily="65" charset="-120"/>
                          <a:ea typeface="標楷體" pitchFamily="65" charset="-120"/>
                          <a:cs typeface="+mn-cs"/>
                        </a:rPr>
                        <a:t>日</a:t>
                      </a:r>
                      <a:endParaRPr lang="zh-TW" altLang="en-US" sz="1300"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zh-TW" sz="1300" kern="1200" dirty="0">
                          <a:solidFill>
                            <a:schemeClr val="dk1"/>
                          </a:solidFill>
                          <a:latin typeface="標楷體" pitchFamily="65" charset="-120"/>
                          <a:ea typeface="標楷體" pitchFamily="65" charset="-120"/>
                          <a:cs typeface="+mn-cs"/>
                        </a:rPr>
                        <a:t>⊙報名日期：</a:t>
                      </a:r>
                      <a:endParaRPr lang="en-US" altLang="zh-TW" sz="1300" kern="1200" dirty="0">
                        <a:solidFill>
                          <a:schemeClr val="dk1"/>
                        </a:solidFill>
                        <a:latin typeface="標楷體" pitchFamily="65" charset="-120"/>
                        <a:ea typeface="標楷體" pitchFamily="65" charset="-120"/>
                        <a:cs typeface="+mn-cs"/>
                      </a:endParaRPr>
                    </a:p>
                    <a:p>
                      <a:pPr marL="0" algn="l" defTabSz="914400" rtl="0" eaLnBrk="1" latinLnBrk="0" hangingPunct="1"/>
                      <a:r>
                        <a:rPr lang="en-US" altLang="zh-TW" sz="1300" kern="1200" dirty="0">
                          <a:solidFill>
                            <a:schemeClr val="dk1"/>
                          </a:solidFill>
                          <a:latin typeface="標楷體" pitchFamily="65" charset="-120"/>
                          <a:ea typeface="標楷體" pitchFamily="65" charset="-120"/>
                          <a:cs typeface="+mn-cs"/>
                        </a:rPr>
                        <a:t>  108</a:t>
                      </a:r>
                      <a:r>
                        <a:rPr lang="zh-TW" altLang="zh-TW" sz="1300" kern="1200" dirty="0">
                          <a:solidFill>
                            <a:schemeClr val="dk1"/>
                          </a:solidFill>
                          <a:latin typeface="標楷體" pitchFamily="65" charset="-120"/>
                          <a:ea typeface="標楷體" pitchFamily="65" charset="-120"/>
                          <a:cs typeface="+mn-cs"/>
                        </a:rPr>
                        <a:t>年</a:t>
                      </a:r>
                      <a:r>
                        <a:rPr lang="en-US" altLang="zh-TW" sz="1300" kern="1200" dirty="0">
                          <a:solidFill>
                            <a:schemeClr val="dk1"/>
                          </a:solidFill>
                          <a:latin typeface="標楷體" pitchFamily="65" charset="-120"/>
                          <a:ea typeface="標楷體" pitchFamily="65" charset="-120"/>
                          <a:cs typeface="+mn-cs"/>
                        </a:rPr>
                        <a:t>5</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7</a:t>
                      </a:r>
                      <a:r>
                        <a:rPr lang="zh-TW" altLang="zh-TW" sz="1300" kern="1200" dirty="0">
                          <a:solidFill>
                            <a:schemeClr val="dk1"/>
                          </a:solidFill>
                          <a:latin typeface="標楷體" pitchFamily="65" charset="-120"/>
                          <a:ea typeface="標楷體" pitchFamily="65" charset="-120"/>
                          <a:cs typeface="+mn-cs"/>
                        </a:rPr>
                        <a:t>日至</a:t>
                      </a:r>
                      <a:r>
                        <a:rPr lang="en-US" altLang="zh-TW" sz="1300" kern="1200" dirty="0">
                          <a:solidFill>
                            <a:schemeClr val="dk1"/>
                          </a:solidFill>
                          <a:latin typeface="標楷體" pitchFamily="65" charset="-120"/>
                          <a:ea typeface="標楷體" pitchFamily="65" charset="-120"/>
                          <a:cs typeface="+mn-cs"/>
                        </a:rPr>
                        <a:t>5</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8</a:t>
                      </a:r>
                      <a:r>
                        <a:rPr lang="zh-TW" altLang="zh-TW" sz="1300" kern="1200" dirty="0">
                          <a:solidFill>
                            <a:schemeClr val="dk1"/>
                          </a:solidFill>
                          <a:latin typeface="標楷體" pitchFamily="65" charset="-120"/>
                          <a:ea typeface="標楷體" pitchFamily="65" charset="-120"/>
                          <a:cs typeface="+mn-cs"/>
                        </a:rPr>
                        <a:t>日</a:t>
                      </a:r>
                    </a:p>
                    <a:p>
                      <a:pPr marL="0" algn="l" defTabSz="914400" rtl="0" eaLnBrk="1" latinLnBrk="0" hangingPunct="1"/>
                      <a:r>
                        <a:rPr lang="zh-TW" altLang="zh-TW" sz="1300" kern="1200" dirty="0">
                          <a:solidFill>
                            <a:schemeClr val="dk1"/>
                          </a:solidFill>
                          <a:latin typeface="標楷體" pitchFamily="65" charset="-120"/>
                          <a:ea typeface="標楷體" pitchFamily="65" charset="-120"/>
                          <a:cs typeface="+mn-cs"/>
                        </a:rPr>
                        <a:t>⊙放榜日期：</a:t>
                      </a:r>
                      <a:r>
                        <a:rPr lang="en-US" altLang="zh-TW" sz="1300" kern="1200" dirty="0">
                          <a:solidFill>
                            <a:schemeClr val="dk1"/>
                          </a:solidFill>
                          <a:latin typeface="標楷體" pitchFamily="65" charset="-120"/>
                          <a:ea typeface="標楷體" pitchFamily="65" charset="-120"/>
                          <a:cs typeface="+mn-cs"/>
                        </a:rPr>
                        <a:t>108</a:t>
                      </a:r>
                      <a:r>
                        <a:rPr lang="zh-TW" altLang="zh-TW" sz="1300" kern="1200" dirty="0">
                          <a:solidFill>
                            <a:schemeClr val="dk1"/>
                          </a:solidFill>
                          <a:latin typeface="標楷體" pitchFamily="65" charset="-120"/>
                          <a:ea typeface="標楷體" pitchFamily="65" charset="-120"/>
                          <a:cs typeface="+mn-cs"/>
                        </a:rPr>
                        <a:t>年</a:t>
                      </a:r>
                      <a:r>
                        <a:rPr lang="en-US" altLang="zh-TW" sz="1300" kern="1200" dirty="0">
                          <a:solidFill>
                            <a:schemeClr val="dk1"/>
                          </a:solidFill>
                          <a:latin typeface="標楷體" pitchFamily="65" charset="-120"/>
                          <a:ea typeface="標楷體" pitchFamily="65" charset="-120"/>
                          <a:cs typeface="+mn-cs"/>
                        </a:rPr>
                        <a:t>5</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15</a:t>
                      </a:r>
                      <a:r>
                        <a:rPr lang="zh-TW" altLang="zh-TW" sz="1300" kern="1200" dirty="0">
                          <a:solidFill>
                            <a:schemeClr val="dk1"/>
                          </a:solidFill>
                          <a:latin typeface="標楷體" pitchFamily="65" charset="-120"/>
                          <a:ea typeface="標楷體" pitchFamily="65" charset="-120"/>
                          <a:cs typeface="+mn-cs"/>
                        </a:rPr>
                        <a:t>日</a:t>
                      </a:r>
                    </a:p>
                    <a:p>
                      <a:pPr marL="0" algn="l" defTabSz="914400" rtl="0" eaLnBrk="1" latinLnBrk="0" hangingPunct="1"/>
                      <a:r>
                        <a:rPr lang="zh-TW" altLang="zh-TW" sz="1300" kern="1200" dirty="0">
                          <a:solidFill>
                            <a:schemeClr val="dk1"/>
                          </a:solidFill>
                          <a:latin typeface="標楷體" pitchFamily="65" charset="-120"/>
                          <a:ea typeface="標楷體" pitchFamily="65" charset="-120"/>
                          <a:cs typeface="+mn-cs"/>
                        </a:rPr>
                        <a:t>⊙報到日期：</a:t>
                      </a:r>
                      <a:r>
                        <a:rPr lang="en-US" altLang="zh-TW" sz="1300" kern="1200" dirty="0">
                          <a:solidFill>
                            <a:schemeClr val="dk1"/>
                          </a:solidFill>
                          <a:latin typeface="標楷體" pitchFamily="65" charset="-120"/>
                          <a:ea typeface="標楷體" pitchFamily="65" charset="-120"/>
                          <a:cs typeface="+mn-cs"/>
                        </a:rPr>
                        <a:t>108</a:t>
                      </a:r>
                      <a:r>
                        <a:rPr lang="zh-TW" altLang="zh-TW" sz="1300" kern="1200" dirty="0">
                          <a:solidFill>
                            <a:schemeClr val="dk1"/>
                          </a:solidFill>
                          <a:latin typeface="標楷體" pitchFamily="65" charset="-120"/>
                          <a:ea typeface="標楷體" pitchFamily="65" charset="-120"/>
                          <a:cs typeface="+mn-cs"/>
                        </a:rPr>
                        <a:t>年</a:t>
                      </a:r>
                      <a:r>
                        <a:rPr lang="en-US" altLang="zh-TW" sz="1300" kern="1200" dirty="0">
                          <a:solidFill>
                            <a:schemeClr val="dk1"/>
                          </a:solidFill>
                          <a:latin typeface="標楷體" pitchFamily="65" charset="-120"/>
                          <a:ea typeface="標楷體" pitchFamily="65" charset="-120"/>
                          <a:cs typeface="+mn-cs"/>
                        </a:rPr>
                        <a:t>6</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14</a:t>
                      </a:r>
                      <a:r>
                        <a:rPr lang="zh-TW" altLang="zh-TW" sz="1300" kern="1200" dirty="0">
                          <a:solidFill>
                            <a:schemeClr val="dk1"/>
                          </a:solidFill>
                          <a:latin typeface="標楷體" pitchFamily="65" charset="-120"/>
                          <a:ea typeface="標楷體" pitchFamily="65" charset="-120"/>
                          <a:cs typeface="+mn-cs"/>
                        </a:rPr>
                        <a:t>日</a:t>
                      </a:r>
                    </a:p>
                    <a:p>
                      <a:pPr marL="0" algn="l" defTabSz="914400" rtl="0" eaLnBrk="1" latinLnBrk="0" hangingPunct="1"/>
                      <a:endParaRPr lang="zh-TW" altLang="en-US" sz="1300" kern="1200" dirty="0">
                        <a:solidFill>
                          <a:schemeClr val="dk1"/>
                        </a:solidFill>
                        <a:latin typeface="標楷體" pitchFamily="65" charset="-120"/>
                        <a:ea typeface="標楷體" pitchFamily="65" charset="-120"/>
                        <a:cs typeface="+mn-cs"/>
                      </a:endParaRPr>
                    </a:p>
                  </a:txBody>
                  <a:tcPr/>
                </a:tc>
                <a:tc>
                  <a:txBody>
                    <a:bodyPr/>
                    <a:lstStyle/>
                    <a:p>
                      <a:pPr marL="0" algn="l" defTabSz="914400" rtl="0" eaLnBrk="1" latinLnBrk="0" hangingPunct="1"/>
                      <a:r>
                        <a:rPr lang="zh-TW" altLang="zh-TW" sz="1300" kern="1200" dirty="0">
                          <a:solidFill>
                            <a:schemeClr val="dk1"/>
                          </a:solidFill>
                          <a:latin typeface="標楷體" pitchFamily="65" charset="-120"/>
                          <a:ea typeface="標楷體" pitchFamily="65" charset="-120"/>
                          <a:cs typeface="+mn-cs"/>
                        </a:rPr>
                        <a:t>⊙報名日期：</a:t>
                      </a:r>
                      <a:endParaRPr lang="en-US" altLang="zh-TW" sz="1300" kern="1200" dirty="0">
                        <a:solidFill>
                          <a:schemeClr val="dk1"/>
                        </a:solidFill>
                        <a:latin typeface="標楷體" pitchFamily="65" charset="-120"/>
                        <a:ea typeface="標楷體" pitchFamily="65" charset="-120"/>
                        <a:cs typeface="+mn-cs"/>
                      </a:endParaRPr>
                    </a:p>
                    <a:p>
                      <a:pPr marL="0" algn="l" defTabSz="914400" rtl="0" eaLnBrk="1" latinLnBrk="0" hangingPunct="1"/>
                      <a:r>
                        <a:rPr lang="en-US" altLang="zh-TW" sz="1300" kern="1200">
                          <a:solidFill>
                            <a:schemeClr val="dk1"/>
                          </a:solidFill>
                          <a:latin typeface="標楷體" pitchFamily="65" charset="-120"/>
                          <a:ea typeface="標楷體" pitchFamily="65" charset="-120"/>
                          <a:cs typeface="+mn-cs"/>
                        </a:rPr>
                        <a:t>  108</a:t>
                      </a:r>
                      <a:r>
                        <a:rPr lang="zh-TW" altLang="zh-TW" sz="1300" kern="1200" dirty="0">
                          <a:solidFill>
                            <a:schemeClr val="dk1"/>
                          </a:solidFill>
                          <a:latin typeface="標楷體" pitchFamily="65" charset="-120"/>
                          <a:ea typeface="標楷體" pitchFamily="65" charset="-120"/>
                          <a:cs typeface="+mn-cs"/>
                        </a:rPr>
                        <a:t>年</a:t>
                      </a:r>
                      <a:r>
                        <a:rPr lang="en-US" altLang="zh-TW" sz="1300" kern="1200" dirty="0">
                          <a:solidFill>
                            <a:schemeClr val="dk1"/>
                          </a:solidFill>
                          <a:latin typeface="標楷體" pitchFamily="65" charset="-120"/>
                          <a:ea typeface="標楷體" pitchFamily="65" charset="-120"/>
                          <a:cs typeface="+mn-cs"/>
                        </a:rPr>
                        <a:t>3</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18</a:t>
                      </a:r>
                      <a:r>
                        <a:rPr lang="zh-TW" altLang="zh-TW" sz="1300" kern="1200" dirty="0">
                          <a:solidFill>
                            <a:schemeClr val="dk1"/>
                          </a:solidFill>
                          <a:latin typeface="標楷體" pitchFamily="65" charset="-120"/>
                          <a:ea typeface="標楷體" pitchFamily="65" charset="-120"/>
                          <a:cs typeface="+mn-cs"/>
                        </a:rPr>
                        <a:t>日至</a:t>
                      </a:r>
                      <a:r>
                        <a:rPr lang="en-US" altLang="zh-TW" sz="1300" kern="1200" dirty="0">
                          <a:solidFill>
                            <a:schemeClr val="dk1"/>
                          </a:solidFill>
                          <a:latin typeface="標楷體" pitchFamily="65" charset="-120"/>
                          <a:ea typeface="標楷體" pitchFamily="65" charset="-120"/>
                          <a:cs typeface="+mn-cs"/>
                        </a:rPr>
                        <a:t>3</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22</a:t>
                      </a:r>
                      <a:r>
                        <a:rPr lang="zh-TW" altLang="zh-TW" sz="1300" kern="1200" dirty="0">
                          <a:solidFill>
                            <a:schemeClr val="dk1"/>
                          </a:solidFill>
                          <a:latin typeface="標楷體" pitchFamily="65" charset="-120"/>
                          <a:ea typeface="標楷體" pitchFamily="65" charset="-120"/>
                          <a:cs typeface="+mn-cs"/>
                        </a:rPr>
                        <a:t>日</a:t>
                      </a:r>
                    </a:p>
                    <a:p>
                      <a:pPr marL="0" algn="l" defTabSz="914400" rtl="0" eaLnBrk="1" latinLnBrk="0" hangingPunct="1"/>
                      <a:r>
                        <a:rPr lang="zh-TW" altLang="zh-TW" sz="1300" kern="1200" dirty="0">
                          <a:solidFill>
                            <a:schemeClr val="dk1"/>
                          </a:solidFill>
                          <a:latin typeface="標楷體" pitchFamily="65" charset="-120"/>
                          <a:ea typeface="標楷體" pitchFamily="65" charset="-120"/>
                          <a:cs typeface="+mn-cs"/>
                        </a:rPr>
                        <a:t>⊙放榜日期：</a:t>
                      </a:r>
                      <a:r>
                        <a:rPr lang="en-US" altLang="zh-TW" sz="1300" kern="1200" dirty="0">
                          <a:solidFill>
                            <a:schemeClr val="dk1"/>
                          </a:solidFill>
                          <a:latin typeface="標楷體" pitchFamily="65" charset="-120"/>
                          <a:ea typeface="標楷體" pitchFamily="65" charset="-120"/>
                          <a:cs typeface="+mn-cs"/>
                        </a:rPr>
                        <a:t>108</a:t>
                      </a:r>
                      <a:r>
                        <a:rPr lang="zh-TW" altLang="zh-TW" sz="1300" kern="1200" dirty="0">
                          <a:solidFill>
                            <a:schemeClr val="dk1"/>
                          </a:solidFill>
                          <a:latin typeface="標楷體" pitchFamily="65" charset="-120"/>
                          <a:ea typeface="標楷體" pitchFamily="65" charset="-120"/>
                          <a:cs typeface="+mn-cs"/>
                        </a:rPr>
                        <a:t>年</a:t>
                      </a:r>
                      <a:r>
                        <a:rPr lang="en-US" altLang="zh-TW" sz="1300" kern="1200" dirty="0">
                          <a:solidFill>
                            <a:schemeClr val="dk1"/>
                          </a:solidFill>
                          <a:latin typeface="標楷體" pitchFamily="65" charset="-120"/>
                          <a:ea typeface="標楷體" pitchFamily="65" charset="-120"/>
                          <a:cs typeface="+mn-cs"/>
                        </a:rPr>
                        <a:t>6</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13</a:t>
                      </a:r>
                      <a:r>
                        <a:rPr lang="zh-TW" altLang="zh-TW" sz="1300" kern="1200" dirty="0">
                          <a:solidFill>
                            <a:schemeClr val="dk1"/>
                          </a:solidFill>
                          <a:latin typeface="標楷體" pitchFamily="65" charset="-120"/>
                          <a:ea typeface="標楷體" pitchFamily="65" charset="-120"/>
                          <a:cs typeface="+mn-cs"/>
                        </a:rPr>
                        <a:t>日</a:t>
                      </a:r>
                    </a:p>
                    <a:p>
                      <a:pPr marL="0" algn="l" defTabSz="914400" rtl="0" eaLnBrk="1" latinLnBrk="0" hangingPunct="1"/>
                      <a:r>
                        <a:rPr lang="zh-TW" altLang="zh-TW" sz="1300" kern="1200" dirty="0">
                          <a:solidFill>
                            <a:schemeClr val="dk1"/>
                          </a:solidFill>
                          <a:latin typeface="標楷體" pitchFamily="65" charset="-120"/>
                          <a:ea typeface="標楷體" pitchFamily="65" charset="-120"/>
                          <a:cs typeface="+mn-cs"/>
                        </a:rPr>
                        <a:t>⊙報到日期：</a:t>
                      </a:r>
                      <a:r>
                        <a:rPr lang="en-US" altLang="zh-TW" sz="1300" kern="1200" dirty="0">
                          <a:solidFill>
                            <a:schemeClr val="dk1"/>
                          </a:solidFill>
                          <a:latin typeface="標楷體" pitchFamily="65" charset="-120"/>
                          <a:ea typeface="標楷體" pitchFamily="65" charset="-120"/>
                          <a:cs typeface="+mn-cs"/>
                        </a:rPr>
                        <a:t>108</a:t>
                      </a:r>
                      <a:r>
                        <a:rPr lang="zh-TW" altLang="zh-TW" sz="1300" kern="1200" dirty="0">
                          <a:solidFill>
                            <a:schemeClr val="dk1"/>
                          </a:solidFill>
                          <a:latin typeface="標楷體" pitchFamily="65" charset="-120"/>
                          <a:ea typeface="標楷體" pitchFamily="65" charset="-120"/>
                          <a:cs typeface="+mn-cs"/>
                        </a:rPr>
                        <a:t>年</a:t>
                      </a:r>
                      <a:r>
                        <a:rPr lang="en-US" altLang="zh-TW" sz="1300" kern="1200" dirty="0">
                          <a:solidFill>
                            <a:schemeClr val="dk1"/>
                          </a:solidFill>
                          <a:latin typeface="標楷體" pitchFamily="65" charset="-120"/>
                          <a:ea typeface="標楷體" pitchFamily="65" charset="-120"/>
                          <a:cs typeface="+mn-cs"/>
                        </a:rPr>
                        <a:t>6</a:t>
                      </a:r>
                      <a:r>
                        <a:rPr lang="zh-TW" altLang="zh-TW" sz="1300" kern="1200" dirty="0">
                          <a:solidFill>
                            <a:schemeClr val="dk1"/>
                          </a:solidFill>
                          <a:latin typeface="標楷體" pitchFamily="65" charset="-120"/>
                          <a:ea typeface="標楷體" pitchFamily="65" charset="-120"/>
                          <a:cs typeface="+mn-cs"/>
                        </a:rPr>
                        <a:t>月</a:t>
                      </a:r>
                      <a:r>
                        <a:rPr lang="en-US" altLang="zh-TW" sz="1300" kern="1200" dirty="0">
                          <a:solidFill>
                            <a:schemeClr val="dk1"/>
                          </a:solidFill>
                          <a:latin typeface="標楷體" pitchFamily="65" charset="-120"/>
                          <a:ea typeface="標楷體" pitchFamily="65" charset="-120"/>
                          <a:cs typeface="+mn-cs"/>
                        </a:rPr>
                        <a:t>14</a:t>
                      </a:r>
                      <a:r>
                        <a:rPr lang="zh-TW" altLang="zh-TW" sz="1300" kern="1200" dirty="0">
                          <a:solidFill>
                            <a:schemeClr val="dk1"/>
                          </a:solidFill>
                          <a:latin typeface="標楷體" pitchFamily="65" charset="-120"/>
                          <a:ea typeface="標楷體" pitchFamily="65" charset="-120"/>
                          <a:cs typeface="+mn-cs"/>
                        </a:rPr>
                        <a:t>日</a:t>
                      </a:r>
                    </a:p>
                    <a:p>
                      <a:pPr marL="0" algn="l" defTabSz="914400" rtl="0" eaLnBrk="1" latinLnBrk="0" hangingPunct="1"/>
                      <a:endParaRPr lang="zh-TW" altLang="en-US" sz="1300" kern="1200" dirty="0">
                        <a:solidFill>
                          <a:schemeClr val="dk1"/>
                        </a:solidFill>
                        <a:latin typeface="標楷體" pitchFamily="65" charset="-120"/>
                        <a:ea typeface="標楷體" pitchFamily="65" charset="-120"/>
                        <a:cs typeface="+mn-cs"/>
                      </a:endParaRPr>
                    </a:p>
                  </a:txBody>
                  <a:tcPr/>
                </a:tc>
                <a:extLst>
                  <a:ext uri="{0D108BD9-81ED-4DB2-BD59-A6C34878D82A}">
                    <a16:rowId xmlns:a16="http://schemas.microsoft.com/office/drawing/2014/main" val="10001"/>
                  </a:ext>
                </a:extLst>
              </a:tr>
              <a:tr h="1138221">
                <a:tc>
                  <a:txBody>
                    <a:bodyPr/>
                    <a:lstStyle/>
                    <a:p>
                      <a:pPr algn="ctr"/>
                      <a:r>
                        <a:rPr lang="zh-TW" altLang="en-US" dirty="0">
                          <a:latin typeface="標楷體" pitchFamily="65" charset="-120"/>
                          <a:ea typeface="標楷體" pitchFamily="65" charset="-120"/>
                        </a:rPr>
                        <a:t>招生科別</a:t>
                      </a:r>
                    </a:p>
                  </a:txBody>
                  <a:tcPr anchor="ctr"/>
                </a:tc>
                <a:tc>
                  <a:txBody>
                    <a:bodyPr/>
                    <a:lstStyle/>
                    <a:p>
                      <a:pPr algn="l"/>
                      <a:r>
                        <a:rPr lang="zh-TW" altLang="en-US" sz="1400" kern="1200" dirty="0">
                          <a:solidFill>
                            <a:schemeClr val="dk1"/>
                          </a:solidFill>
                          <a:latin typeface="標楷體" pitchFamily="65" charset="-120"/>
                          <a:ea typeface="標楷體" pitchFamily="65" charset="-120"/>
                          <a:cs typeface="+mn-cs"/>
                        </a:rPr>
                        <a:t>農經科、森林科、</a:t>
                      </a:r>
                      <a:endParaRPr lang="en-US" altLang="zh-TW" sz="1400" kern="1200" dirty="0">
                        <a:solidFill>
                          <a:schemeClr val="dk1"/>
                        </a:solidFill>
                        <a:latin typeface="標楷體" pitchFamily="65" charset="-120"/>
                        <a:ea typeface="標楷體" pitchFamily="65" charset="-120"/>
                        <a:cs typeface="+mn-cs"/>
                      </a:endParaRPr>
                    </a:p>
                    <a:p>
                      <a:pPr algn="l"/>
                      <a:r>
                        <a:rPr lang="zh-TW" altLang="en-US" sz="1400" kern="1200" dirty="0">
                          <a:solidFill>
                            <a:schemeClr val="dk1"/>
                          </a:solidFill>
                          <a:latin typeface="標楷體" pitchFamily="65" charset="-120"/>
                          <a:ea typeface="標楷體" pitchFamily="65" charset="-120"/>
                          <a:cs typeface="+mn-cs"/>
                        </a:rPr>
                        <a:t>園藝科、畜保科、</a:t>
                      </a:r>
                      <a:endParaRPr lang="en-US" altLang="zh-TW" sz="1400" kern="1200" dirty="0">
                        <a:solidFill>
                          <a:schemeClr val="dk1"/>
                        </a:solidFill>
                        <a:latin typeface="標楷體" pitchFamily="65" charset="-120"/>
                        <a:ea typeface="標楷體" pitchFamily="65" charset="-120"/>
                        <a:cs typeface="+mn-cs"/>
                      </a:endParaRPr>
                    </a:p>
                    <a:p>
                      <a:pPr algn="l"/>
                      <a:r>
                        <a:rPr lang="zh-TW" altLang="en-US" sz="1400" kern="1200" dirty="0">
                          <a:solidFill>
                            <a:schemeClr val="dk1"/>
                          </a:solidFill>
                          <a:latin typeface="標楷體" pitchFamily="65" charset="-120"/>
                          <a:ea typeface="標楷體" pitchFamily="65" charset="-120"/>
                          <a:cs typeface="+mn-cs"/>
                        </a:rPr>
                        <a:t>土木科、食品科、</a:t>
                      </a:r>
                      <a:endParaRPr lang="en-US" altLang="zh-TW" sz="1400" kern="1200" dirty="0">
                        <a:solidFill>
                          <a:schemeClr val="dk1"/>
                        </a:solidFill>
                        <a:latin typeface="標楷體" pitchFamily="65" charset="-120"/>
                        <a:ea typeface="標楷體" pitchFamily="65" charset="-120"/>
                        <a:cs typeface="+mn-cs"/>
                      </a:endParaRPr>
                    </a:p>
                    <a:p>
                      <a:pPr algn="l"/>
                      <a:r>
                        <a:rPr lang="zh-TW" altLang="en-US" sz="1400" kern="1200" dirty="0">
                          <a:solidFill>
                            <a:schemeClr val="dk1"/>
                          </a:solidFill>
                          <a:latin typeface="標楷體" pitchFamily="65" charset="-120"/>
                          <a:ea typeface="標楷體" pitchFamily="65" charset="-120"/>
                          <a:cs typeface="+mn-cs"/>
                        </a:rPr>
                        <a:t>餐飲科、資處科、</a:t>
                      </a:r>
                      <a:endParaRPr lang="en-US" altLang="zh-TW" sz="1400" kern="1200" dirty="0">
                        <a:solidFill>
                          <a:schemeClr val="dk1"/>
                        </a:solidFill>
                        <a:latin typeface="標楷體" pitchFamily="65" charset="-120"/>
                        <a:ea typeface="標楷體" pitchFamily="65" charset="-120"/>
                        <a:cs typeface="+mn-cs"/>
                      </a:endParaRPr>
                    </a:p>
                    <a:p>
                      <a:pPr algn="l"/>
                      <a:r>
                        <a:rPr lang="zh-TW" altLang="en-US" sz="1400" kern="1200" dirty="0">
                          <a:solidFill>
                            <a:schemeClr val="dk1"/>
                          </a:solidFill>
                          <a:latin typeface="標楷體" pitchFamily="65" charset="-120"/>
                          <a:ea typeface="標楷體" pitchFamily="65" charset="-120"/>
                          <a:cs typeface="+mn-cs"/>
                        </a:rPr>
                        <a:t>生機科</a:t>
                      </a:r>
                      <a:endParaRPr lang="en-US" altLang="zh-TW" sz="1400" kern="1200" dirty="0">
                        <a:solidFill>
                          <a:schemeClr val="dk1"/>
                        </a:solidFill>
                        <a:latin typeface="標楷體" pitchFamily="65" charset="-120"/>
                        <a:ea typeface="標楷體" pitchFamily="65" charset="-120"/>
                        <a:cs typeface="+mn-cs"/>
                      </a:endParaRPr>
                    </a:p>
                  </a:txBody>
                  <a:tcPr/>
                </a:tc>
                <a:tc>
                  <a:txBody>
                    <a:bodyPr/>
                    <a:lstStyle/>
                    <a:p>
                      <a:pPr algn="l"/>
                      <a:r>
                        <a:rPr lang="zh-TW" altLang="en-US" sz="1400" kern="1200" dirty="0">
                          <a:solidFill>
                            <a:schemeClr val="dk1"/>
                          </a:solidFill>
                          <a:latin typeface="標楷體" pitchFamily="65" charset="-120"/>
                          <a:ea typeface="標楷體" pitchFamily="65" charset="-120"/>
                          <a:cs typeface="+mn-cs"/>
                        </a:rPr>
                        <a:t>農經科、森林科、</a:t>
                      </a:r>
                      <a:endParaRPr lang="en-US" altLang="zh-TW" sz="1400" kern="1200" dirty="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solidFill>
                            <a:schemeClr val="dk1"/>
                          </a:solidFill>
                          <a:latin typeface="標楷體" pitchFamily="65" charset="-120"/>
                          <a:ea typeface="標楷體" pitchFamily="65" charset="-120"/>
                          <a:cs typeface="+mn-cs"/>
                        </a:rPr>
                        <a:t>園藝科、生機科、</a:t>
                      </a:r>
                      <a:endParaRPr lang="en-US" altLang="zh-TW" sz="1400" kern="1200" dirty="0">
                        <a:solidFill>
                          <a:schemeClr val="dk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solidFill>
                            <a:schemeClr val="dk1"/>
                          </a:solidFill>
                          <a:latin typeface="標楷體" pitchFamily="65" charset="-120"/>
                          <a:ea typeface="標楷體" pitchFamily="65" charset="-120"/>
                          <a:cs typeface="+mn-cs"/>
                        </a:rPr>
                        <a:t>資處科</a:t>
                      </a:r>
                      <a:endParaRPr lang="zh-TW" altLang="en-US" sz="1400" dirty="0">
                        <a:latin typeface="標楷體" pitchFamily="65" charset="-120"/>
                        <a:ea typeface="標楷體" pitchFamily="65" charset="-120"/>
                      </a:endParaRPr>
                    </a:p>
                    <a:p>
                      <a:pPr algn="l"/>
                      <a:endParaRPr lang="zh-TW" altLang="en-US" sz="1400" dirty="0">
                        <a:latin typeface="標楷體" pitchFamily="65" charset="-120"/>
                        <a:ea typeface="標楷體" pitchFamily="65" charset="-120"/>
                      </a:endParaRPr>
                    </a:p>
                  </a:txBody>
                  <a:tcPr/>
                </a:tc>
                <a:tc>
                  <a:txBody>
                    <a:bodyPr/>
                    <a:lstStyle/>
                    <a:p>
                      <a:pPr algn="l"/>
                      <a:r>
                        <a:rPr lang="zh-TW" altLang="en-US" sz="1400" dirty="0">
                          <a:latin typeface="標楷體" pitchFamily="65" charset="-120"/>
                          <a:ea typeface="標楷體" pitchFamily="65" charset="-120"/>
                        </a:rPr>
                        <a:t>農經科、森林科、</a:t>
                      </a:r>
                      <a:endParaRPr lang="en-US" altLang="zh-TW" sz="1400" dirty="0">
                        <a:latin typeface="標楷體" pitchFamily="65" charset="-120"/>
                        <a:ea typeface="標楷體" pitchFamily="65" charset="-120"/>
                      </a:endParaRPr>
                    </a:p>
                    <a:p>
                      <a:pPr algn="l"/>
                      <a:r>
                        <a:rPr lang="zh-TW" altLang="en-US" sz="1400" dirty="0">
                          <a:latin typeface="標楷體" pitchFamily="65" charset="-120"/>
                          <a:ea typeface="標楷體" pitchFamily="65" charset="-120"/>
                        </a:rPr>
                        <a:t>園藝科、畜保科、</a:t>
                      </a:r>
                      <a:endParaRPr lang="en-US" altLang="zh-TW" sz="1400" dirty="0">
                        <a:latin typeface="標楷體" pitchFamily="65" charset="-120"/>
                        <a:ea typeface="標楷體" pitchFamily="65" charset="-120"/>
                      </a:endParaRPr>
                    </a:p>
                    <a:p>
                      <a:pPr algn="l"/>
                      <a:r>
                        <a:rPr lang="zh-TW" altLang="en-US" sz="1400" dirty="0">
                          <a:latin typeface="標楷體" pitchFamily="65" charset="-120"/>
                          <a:ea typeface="標楷體" pitchFamily="65" charset="-120"/>
                        </a:rPr>
                        <a:t>土木科、食品科</a:t>
                      </a:r>
                      <a:endParaRPr lang="en-US" altLang="zh-TW" sz="1400" dirty="0">
                        <a:latin typeface="標楷體" pitchFamily="65" charset="-120"/>
                        <a:ea typeface="標楷體" pitchFamily="65" charset="-120"/>
                      </a:endParaRPr>
                    </a:p>
                    <a:p>
                      <a:pPr algn="l"/>
                      <a:r>
                        <a:rPr lang="zh-TW" altLang="en-US" sz="1400" dirty="0">
                          <a:latin typeface="標楷體" pitchFamily="65" charset="-120"/>
                          <a:ea typeface="標楷體" pitchFamily="65" charset="-120"/>
                        </a:rPr>
                        <a:t>餐飲科</a:t>
                      </a:r>
                    </a:p>
                  </a:txBody>
                  <a:tcPr/>
                </a:tc>
                <a:extLst>
                  <a:ext uri="{0D108BD9-81ED-4DB2-BD59-A6C34878D82A}">
                    <a16:rowId xmlns:a16="http://schemas.microsoft.com/office/drawing/2014/main" val="10002"/>
                  </a:ext>
                </a:extLst>
              </a:tr>
              <a:tr h="584489">
                <a:tc>
                  <a:txBody>
                    <a:bodyPr/>
                    <a:lstStyle/>
                    <a:p>
                      <a:pPr algn="ctr"/>
                      <a:r>
                        <a:rPr lang="zh-TW" altLang="en-US" dirty="0">
                          <a:latin typeface="標楷體" pitchFamily="65" charset="-120"/>
                          <a:ea typeface="標楷體" pitchFamily="65" charset="-120"/>
                        </a:rPr>
                        <a:t>差異</a:t>
                      </a:r>
                    </a:p>
                  </a:txBody>
                  <a:tcPr anchor="ctr"/>
                </a:tc>
                <a:tc>
                  <a:txBody>
                    <a:bodyPr/>
                    <a:lstStyle/>
                    <a:p>
                      <a:pPr algn="l"/>
                      <a:r>
                        <a:rPr lang="zh-TW" altLang="en-US" sz="1400" dirty="0">
                          <a:latin typeface="標楷體" pitchFamily="65" charset="-120"/>
                          <a:ea typeface="標楷體" pitchFamily="65" charset="-120"/>
                        </a:rPr>
                        <a:t>一般生入學可申請獎助學金，課程與一般生相同</a:t>
                      </a:r>
                    </a:p>
                  </a:txBody>
                  <a:tcPr anchor="ctr"/>
                </a:tc>
                <a:tc>
                  <a:txBody>
                    <a:bodyPr/>
                    <a:lstStyle/>
                    <a:p>
                      <a:pPr algn="l"/>
                      <a:r>
                        <a:rPr lang="zh-TW" altLang="en-US" sz="1400" dirty="0">
                          <a:latin typeface="標楷體" pitchFamily="65" charset="-120"/>
                          <a:ea typeface="標楷體" pitchFamily="65" charset="-120"/>
                        </a:rPr>
                        <a:t>有入學獎學金最高</a:t>
                      </a:r>
                      <a:r>
                        <a:rPr lang="en-US" altLang="zh-TW" sz="1400" dirty="0">
                          <a:latin typeface="標楷體" pitchFamily="65" charset="-120"/>
                          <a:ea typeface="標楷體" pitchFamily="65" charset="-120"/>
                        </a:rPr>
                        <a:t>10000</a:t>
                      </a:r>
                      <a:r>
                        <a:rPr lang="zh-TW" altLang="en-US" sz="1400" dirty="0">
                          <a:latin typeface="標楷體" pitchFamily="65" charset="-120"/>
                          <a:ea typeface="標楷體" pitchFamily="65" charset="-120"/>
                        </a:rPr>
                        <a:t>元</a:t>
                      </a:r>
                    </a:p>
                  </a:txBody>
                  <a:tcPr anchor="ctr"/>
                </a:tc>
                <a:tc>
                  <a:txBody>
                    <a:bodyPr/>
                    <a:lstStyle/>
                    <a:p>
                      <a:pPr algn="l"/>
                      <a:r>
                        <a:rPr lang="zh-TW" altLang="en-US" sz="1400" dirty="0">
                          <a:latin typeface="標楷體" pitchFamily="65" charset="-120"/>
                          <a:ea typeface="標楷體" pitchFamily="65" charset="-120"/>
                        </a:rPr>
                        <a:t>入學即可選擇課程技能模組</a:t>
                      </a:r>
                    </a:p>
                  </a:txBody>
                  <a:tcPr anchor="ctr"/>
                </a:tc>
                <a:extLst>
                  <a:ext uri="{0D108BD9-81ED-4DB2-BD59-A6C34878D82A}">
                    <a16:rowId xmlns:a16="http://schemas.microsoft.com/office/drawing/2014/main" val="10003"/>
                  </a:ext>
                </a:extLst>
              </a:tr>
            </a:tbl>
          </a:graphicData>
        </a:graphic>
      </p:graphicFrame>
      <p:sp>
        <p:nvSpPr>
          <p:cNvPr id="23" name="Rectangle 2"/>
          <p:cNvSpPr>
            <a:spLocks noChangeArrowheads="1"/>
          </p:cNvSpPr>
          <p:nvPr/>
        </p:nvSpPr>
        <p:spPr bwMode="auto">
          <a:xfrm>
            <a:off x="683568" y="1124744"/>
            <a:ext cx="8280920" cy="891480"/>
          </a:xfrm>
          <a:prstGeom prst="rect">
            <a:avLst/>
          </a:prstGeom>
          <a:noFill/>
          <a:ln w="9525">
            <a:noFill/>
            <a:miter lim="800000"/>
            <a:headEnd/>
            <a:tailEnd/>
          </a:ln>
        </p:spPr>
        <p:txBody>
          <a:bodyPr anchor="b"/>
          <a:lstStyle/>
          <a:p>
            <a:pPr algn="ctr">
              <a:defRPr/>
            </a:pPr>
            <a:r>
              <a:rPr kumimoji="0" lang="zh-TW" altLang="en-US" sz="4800" b="1" dirty="0">
                <a:solidFill>
                  <a:srgbClr val="0000FF"/>
                </a:solidFill>
                <a:effectLst>
                  <a:outerShdw blurRad="38100" dist="38100" dir="2700000" algn="tl">
                    <a:srgbClr val="C0C0C0"/>
                  </a:outerShdw>
                </a:effectLst>
                <a:latin typeface="標楷體" pitchFamily="65" charset="-120"/>
                <a:ea typeface="標楷體" pitchFamily="65" charset="-120"/>
              </a:rPr>
              <a:t>招生入學各管道比較表</a:t>
            </a:r>
          </a:p>
        </p:txBody>
      </p:sp>
      <p:pic>
        <p:nvPicPr>
          <p:cNvPr id="24" name="圖片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72400" y="5582516"/>
            <a:ext cx="841784" cy="127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圖片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5467322"/>
            <a:ext cx="795410" cy="139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9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80">
                                          <p:stCondLst>
                                            <p:cond delay="0"/>
                                          </p:stCondLst>
                                        </p:cTn>
                                        <p:tgtEl>
                                          <p:spTgt spid="25"/>
                                        </p:tgtEl>
                                      </p:cBhvr>
                                    </p:animEffect>
                                    <p:anim calcmode="lin" valueType="num">
                                      <p:cBhvr>
                                        <p:cTn id="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 dur="26">
                                          <p:stCondLst>
                                            <p:cond delay="650"/>
                                          </p:stCondLst>
                                        </p:cTn>
                                        <p:tgtEl>
                                          <p:spTgt spid="25"/>
                                        </p:tgtEl>
                                      </p:cBhvr>
                                      <p:to x="100000" y="60000"/>
                                    </p:animScale>
                                    <p:animScale>
                                      <p:cBhvr>
                                        <p:cTn id="31" dur="166" decel="50000">
                                          <p:stCondLst>
                                            <p:cond delay="676"/>
                                          </p:stCondLst>
                                        </p:cTn>
                                        <p:tgtEl>
                                          <p:spTgt spid="25"/>
                                        </p:tgtEl>
                                      </p:cBhvr>
                                      <p:to x="100000" y="100000"/>
                                    </p:animScale>
                                    <p:animScale>
                                      <p:cBhvr>
                                        <p:cTn id="32" dur="26">
                                          <p:stCondLst>
                                            <p:cond delay="1312"/>
                                          </p:stCondLst>
                                        </p:cTn>
                                        <p:tgtEl>
                                          <p:spTgt spid="25"/>
                                        </p:tgtEl>
                                      </p:cBhvr>
                                      <p:to x="100000" y="80000"/>
                                    </p:animScale>
                                    <p:animScale>
                                      <p:cBhvr>
                                        <p:cTn id="33" dur="166" decel="50000">
                                          <p:stCondLst>
                                            <p:cond delay="1338"/>
                                          </p:stCondLst>
                                        </p:cTn>
                                        <p:tgtEl>
                                          <p:spTgt spid="25"/>
                                        </p:tgtEl>
                                      </p:cBhvr>
                                      <p:to x="100000" y="100000"/>
                                    </p:animScale>
                                    <p:animScale>
                                      <p:cBhvr>
                                        <p:cTn id="34" dur="26">
                                          <p:stCondLst>
                                            <p:cond delay="1642"/>
                                          </p:stCondLst>
                                        </p:cTn>
                                        <p:tgtEl>
                                          <p:spTgt spid="25"/>
                                        </p:tgtEl>
                                      </p:cBhvr>
                                      <p:to x="100000" y="90000"/>
                                    </p:animScale>
                                    <p:animScale>
                                      <p:cBhvr>
                                        <p:cTn id="35" dur="166" decel="50000">
                                          <p:stCondLst>
                                            <p:cond delay="1668"/>
                                          </p:stCondLst>
                                        </p:cTn>
                                        <p:tgtEl>
                                          <p:spTgt spid="25"/>
                                        </p:tgtEl>
                                      </p:cBhvr>
                                      <p:to x="100000" y="100000"/>
                                    </p:animScale>
                                    <p:animScale>
                                      <p:cBhvr>
                                        <p:cTn id="36" dur="26">
                                          <p:stCondLst>
                                            <p:cond delay="1808"/>
                                          </p:stCondLst>
                                        </p:cTn>
                                        <p:tgtEl>
                                          <p:spTgt spid="25"/>
                                        </p:tgtEl>
                                      </p:cBhvr>
                                      <p:to x="100000" y="95000"/>
                                    </p:animScale>
                                    <p:animScale>
                                      <p:cBhvr>
                                        <p:cTn id="37"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zh-TW" altLang="en-US" b="1" dirty="0">
                <a:solidFill>
                  <a:srgbClr val="0000FF"/>
                </a:solidFill>
                <a:effectLst>
                  <a:outerShdw blurRad="38100" dist="38100" dir="2700000" algn="tl">
                    <a:srgbClr val="000000">
                      <a:alpha val="43137"/>
                    </a:srgbClr>
                  </a:outerShdw>
                </a:effectLst>
              </a:rPr>
              <a:t>免試入學─其他管道</a:t>
            </a:r>
            <a:endParaRPr lang="zh-TW" altLang="en-US" b="1" dirty="0">
              <a:solidFill>
                <a:srgbClr val="FF0000"/>
              </a:solidFill>
              <a:effectLst>
                <a:outerShdw blurRad="38100" dist="38100" dir="2700000" algn="tl">
                  <a:srgbClr val="000000">
                    <a:alpha val="43137"/>
                  </a:srgbClr>
                </a:outerShdw>
              </a:effectLst>
            </a:endParaRPr>
          </a:p>
        </p:txBody>
      </p:sp>
      <p:sp>
        <p:nvSpPr>
          <p:cNvPr id="4" name="內容版面配置區 3"/>
          <p:cNvSpPr>
            <a:spLocks noGrp="1"/>
          </p:cNvSpPr>
          <p:nvPr>
            <p:ph idx="1"/>
          </p:nvPr>
        </p:nvSpPr>
        <p:spPr/>
        <p:txBody>
          <a:bodyPr/>
          <a:lstStyle/>
          <a:p>
            <a:r>
              <a:rPr lang="en-US" altLang="zh-TW" b="1" dirty="0">
                <a:solidFill>
                  <a:srgbClr val="FF0000"/>
                </a:solidFill>
                <a:effectLst>
                  <a:outerShdw blurRad="38100" dist="38100" dir="2700000" algn="tl">
                    <a:srgbClr val="000000">
                      <a:alpha val="43137"/>
                    </a:srgbClr>
                  </a:outerShdw>
                </a:effectLst>
              </a:rPr>
              <a:t>1.</a:t>
            </a:r>
            <a:r>
              <a:rPr lang="zh-TW" altLang="en-US" b="1" dirty="0">
                <a:solidFill>
                  <a:srgbClr val="FF0000"/>
                </a:solidFill>
                <a:effectLst>
                  <a:outerShdw blurRad="38100" dist="38100" dir="2700000" algn="tl">
                    <a:srgbClr val="000000">
                      <a:alpha val="43137"/>
                    </a:srgbClr>
                  </a:outerShdw>
                </a:effectLst>
              </a:rPr>
              <a:t>技優甄審─</a:t>
            </a:r>
            <a:r>
              <a:rPr lang="zh-TW" altLang="en-US" dirty="0"/>
              <a:t>有下列技能方面優異表現者可以參加技優甄審進入高職相關科系就讀</a:t>
            </a:r>
            <a:endParaRPr lang="en-US" altLang="zh-TW" dirty="0"/>
          </a:p>
          <a:p>
            <a:pPr lvl="1"/>
            <a:r>
              <a:rPr lang="zh-TW" altLang="en-US" sz="2400" dirty="0"/>
              <a:t>國際技能競賽，獲得優勝以上名次</a:t>
            </a:r>
            <a:endParaRPr lang="en-US" altLang="zh-TW" sz="2400" dirty="0"/>
          </a:p>
          <a:p>
            <a:pPr lvl="1"/>
            <a:r>
              <a:rPr lang="zh-TW" altLang="en-US" sz="2400" dirty="0"/>
              <a:t>全國技藝技能競賽，獲得優勝獲佳作以上名次</a:t>
            </a:r>
            <a:endParaRPr lang="en-US" altLang="zh-TW" sz="2400" dirty="0"/>
          </a:p>
          <a:p>
            <a:pPr lvl="1"/>
            <a:r>
              <a:rPr lang="zh-TW" altLang="en-US" sz="2400" dirty="0"/>
              <a:t>全國中小學科學展覽，獲得優勝以上名次</a:t>
            </a:r>
            <a:endParaRPr lang="en-US" altLang="zh-TW" sz="2400" dirty="0"/>
          </a:p>
          <a:p>
            <a:pPr lvl="1"/>
            <a:r>
              <a:rPr lang="zh-TW" altLang="en-US" sz="2400" dirty="0"/>
              <a:t>其他參加國際特殊技藝技能競賽，獲得優勝以上名次</a:t>
            </a:r>
            <a:endParaRPr lang="en-US" altLang="zh-TW" sz="2400" dirty="0"/>
          </a:p>
          <a:p>
            <a:pPr lvl="1"/>
            <a:r>
              <a:rPr lang="zh-TW" altLang="en-US" sz="2400" dirty="0"/>
              <a:t>各縣市技藝技能競賽、科學展覽，獲得優勝以上名次</a:t>
            </a:r>
            <a:endParaRPr lang="en-US" altLang="zh-TW" sz="2400" dirty="0"/>
          </a:p>
          <a:p>
            <a:pPr lvl="1"/>
            <a:r>
              <a:rPr lang="zh-TW" altLang="en-US" sz="2400" dirty="0"/>
              <a:t>領有丙級以上技術士證</a:t>
            </a:r>
            <a:endParaRPr lang="en-US" altLang="zh-TW" sz="2400" dirty="0"/>
          </a:p>
          <a:p>
            <a:pPr lvl="1"/>
            <a:r>
              <a:rPr lang="zh-TW" altLang="en-US" sz="2400" dirty="0"/>
              <a:t>應屆畢</a:t>
            </a:r>
            <a:r>
              <a:rPr lang="en-US" altLang="zh-TW" sz="2400" dirty="0"/>
              <a:t>(</a:t>
            </a:r>
            <a:r>
              <a:rPr lang="zh-TW" altLang="en-US" sz="2400" dirty="0"/>
              <a:t>結</a:t>
            </a:r>
            <a:r>
              <a:rPr lang="en-US" altLang="zh-TW" sz="2400" dirty="0"/>
              <a:t>)</a:t>
            </a:r>
            <a:r>
              <a:rPr lang="zh-TW" altLang="en-US" sz="2400" dirty="0"/>
              <a:t>業生技藝教育課程成績優良</a:t>
            </a:r>
            <a:endParaRPr lang="en-US" altLang="zh-TW" sz="2400" dirty="0"/>
          </a:p>
          <a:p>
            <a:pPr lvl="1"/>
            <a:r>
              <a:rPr lang="zh-TW" altLang="en-US" sz="2400" dirty="0"/>
              <a:t>詳細競賽職種與入學科系請詳閱簡章</a:t>
            </a:r>
            <a:endParaRPr lang="en-US" altLang="zh-TW" sz="2400" dirty="0"/>
          </a:p>
          <a:p>
            <a:endParaRPr lang="en-US" altLang="zh-TW"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1196752"/>
            <a:ext cx="9144000" cy="5218113"/>
          </a:xfrm>
        </p:spPr>
        <p:txBody>
          <a:bodyPr>
            <a:noAutofit/>
          </a:bodyPr>
          <a:lstStyle/>
          <a:p>
            <a:pPr>
              <a:lnSpc>
                <a:spcPct val="160000"/>
              </a:lnSpc>
              <a:spcBef>
                <a:spcPts val="3000"/>
              </a:spcBef>
              <a:spcAft>
                <a:spcPts val="3000"/>
              </a:spcAft>
              <a:buFontTx/>
              <a:buBlip>
                <a:blip r:embed="rId3"/>
              </a:buBlip>
              <a:defRPr/>
            </a:pPr>
            <a:r>
              <a:rPr lang="en-US" altLang="zh-TW" b="1" dirty="0">
                <a:solidFill>
                  <a:srgbClr val="FF0000"/>
                </a:solidFill>
                <a:effectLst>
                  <a:outerShdw blurRad="38100" dist="38100" dir="2700000" algn="tl">
                    <a:srgbClr val="C0C0C0"/>
                  </a:outerShdw>
                </a:effectLst>
              </a:rPr>
              <a:t>2.</a:t>
            </a:r>
            <a:r>
              <a:rPr lang="zh-TW" altLang="en-US" b="1" dirty="0">
                <a:solidFill>
                  <a:srgbClr val="FF0000"/>
                </a:solidFill>
                <a:effectLst>
                  <a:outerShdw blurRad="38100" dist="38100" dir="2700000" algn="tl">
                    <a:srgbClr val="C0C0C0"/>
                  </a:outerShdw>
                </a:effectLst>
              </a:rPr>
              <a:t>實用技能</a:t>
            </a:r>
            <a:r>
              <a:rPr lang="en-US" altLang="zh-TW" b="1" dirty="0">
                <a:solidFill>
                  <a:srgbClr val="FF0000"/>
                </a:solidFill>
                <a:effectLst>
                  <a:outerShdw blurRad="38100" dist="38100" dir="2700000" algn="tl">
                    <a:srgbClr val="C0C0C0"/>
                  </a:outerShdw>
                </a:effectLst>
              </a:rPr>
              <a:t>(</a:t>
            </a:r>
            <a:r>
              <a:rPr lang="zh-TW" altLang="en-US" b="1" dirty="0">
                <a:solidFill>
                  <a:srgbClr val="FF0000"/>
                </a:solidFill>
                <a:effectLst>
                  <a:outerShdw blurRad="38100" dist="38100" dir="2700000" algn="tl">
                    <a:srgbClr val="C0C0C0"/>
                  </a:outerShdw>
                </a:effectLst>
              </a:rPr>
              <a:t>班</a:t>
            </a:r>
            <a:r>
              <a:rPr lang="en-US" altLang="zh-TW" b="1" dirty="0">
                <a:solidFill>
                  <a:srgbClr val="FF0000"/>
                </a:solidFill>
                <a:effectLst>
                  <a:outerShdw blurRad="38100" dist="38100" dir="2700000" algn="tl">
                    <a:srgbClr val="C0C0C0"/>
                  </a:outerShdw>
                </a:effectLst>
              </a:rPr>
              <a:t>)</a:t>
            </a:r>
            <a:r>
              <a:rPr lang="zh-TW" altLang="en-US" b="1" dirty="0">
                <a:solidFill>
                  <a:srgbClr val="FF0000"/>
                </a:solidFill>
                <a:effectLst>
                  <a:outerShdw blurRad="38100" dist="38100" dir="2700000" algn="tl">
                    <a:srgbClr val="C0C0C0"/>
                  </a:outerShdw>
                </a:effectLst>
              </a:rPr>
              <a:t>學程：</a:t>
            </a:r>
            <a:br>
              <a:rPr lang="en-US" altLang="zh-TW" b="1" dirty="0">
                <a:solidFill>
                  <a:srgbClr val="0000FF"/>
                </a:solidFill>
                <a:effectLst>
                  <a:outerShdw blurRad="38100" dist="38100" dir="2700000" algn="tl">
                    <a:srgbClr val="C0C0C0"/>
                  </a:outerShdw>
                </a:effectLst>
              </a:rPr>
            </a:br>
            <a:r>
              <a:rPr lang="zh-TW" altLang="en-US" sz="3000" b="1" dirty="0">
                <a:effectLst>
                  <a:outerShdw blurRad="38100" dist="38100" dir="2700000" algn="tl">
                    <a:srgbClr val="C0C0C0"/>
                  </a:outerShdw>
                </a:effectLst>
              </a:rPr>
              <a:t>花蓮高商</a:t>
            </a:r>
            <a:r>
              <a:rPr lang="en-US" altLang="zh-TW" sz="3000" b="1" dirty="0">
                <a:effectLst>
                  <a:outerShdw blurRad="38100" dist="38100" dir="2700000" algn="tl">
                    <a:srgbClr val="C0C0C0"/>
                  </a:outerShdw>
                </a:effectLst>
              </a:rPr>
              <a:t>(</a:t>
            </a:r>
            <a:r>
              <a:rPr lang="zh-TW" altLang="en-US" sz="3000" b="1" dirty="0">
                <a:effectLst>
                  <a:outerShdw blurRad="38100" dist="38100" dir="2700000" algn="tl">
                    <a:srgbClr val="C0C0C0"/>
                  </a:outerShdw>
                </a:effectLst>
              </a:rPr>
              <a:t>文書處理科</a:t>
            </a:r>
            <a:r>
              <a:rPr lang="en-US" altLang="zh-TW" sz="3000" b="1" dirty="0">
                <a:effectLst>
                  <a:outerShdw blurRad="38100" dist="38100" dir="2700000" algn="tl">
                    <a:srgbClr val="C0C0C0"/>
                  </a:outerShdw>
                </a:effectLst>
              </a:rPr>
              <a:t>【</a:t>
            </a:r>
            <a:r>
              <a:rPr lang="zh-TW" altLang="en-US" sz="3000" b="1" dirty="0">
                <a:effectLst>
                  <a:outerShdw blurRad="38100" dist="38100" dir="2700000" algn="tl">
                    <a:srgbClr val="C0C0C0"/>
                  </a:outerShdw>
                </a:effectLst>
              </a:rPr>
              <a:t>夜</a:t>
            </a:r>
            <a:r>
              <a:rPr lang="en-US" altLang="zh-TW" sz="3000" b="1" dirty="0">
                <a:effectLst>
                  <a:outerShdw blurRad="38100" dist="38100" dir="2700000" algn="tl">
                    <a:srgbClr val="C0C0C0"/>
                  </a:outerShdw>
                </a:effectLst>
              </a:rPr>
              <a:t>】</a:t>
            </a:r>
            <a:r>
              <a:rPr lang="zh-TW" altLang="en-US" sz="3000" b="1" dirty="0">
                <a:effectLst>
                  <a:outerShdw blurRad="38100" dist="38100" dir="2700000" algn="tl">
                    <a:srgbClr val="C0C0C0"/>
                  </a:outerShdw>
                </a:effectLst>
              </a:rPr>
              <a:t>、銷售事務科</a:t>
            </a:r>
            <a:r>
              <a:rPr lang="en-US" altLang="zh-TW" sz="3000" b="1" dirty="0">
                <a:effectLst>
                  <a:outerShdw blurRad="38100" dist="38100" dir="2700000" algn="tl">
                    <a:srgbClr val="C0C0C0"/>
                  </a:outerShdw>
                </a:effectLst>
              </a:rPr>
              <a:t>【</a:t>
            </a:r>
            <a:r>
              <a:rPr lang="zh-TW" altLang="en-US" sz="3000" b="1" dirty="0">
                <a:effectLst>
                  <a:outerShdw blurRad="38100" dist="38100" dir="2700000" algn="tl">
                    <a:srgbClr val="C0C0C0"/>
                  </a:outerShdw>
                </a:effectLst>
              </a:rPr>
              <a:t>夜</a:t>
            </a:r>
            <a:r>
              <a:rPr lang="en-US" altLang="zh-TW" sz="3000" b="1" dirty="0">
                <a:effectLst>
                  <a:outerShdw blurRad="38100" dist="38100" dir="2700000" algn="tl">
                    <a:srgbClr val="C0C0C0"/>
                  </a:outerShdw>
                </a:effectLst>
              </a:rPr>
              <a:t>】)</a:t>
            </a:r>
            <a:br>
              <a:rPr lang="en-US" altLang="zh-TW" sz="3000" b="1" dirty="0">
                <a:effectLst>
                  <a:outerShdw blurRad="38100" dist="38100" dir="2700000" algn="tl">
                    <a:srgbClr val="C0C0C0"/>
                  </a:outerShdw>
                </a:effectLst>
              </a:rPr>
            </a:br>
            <a:r>
              <a:rPr lang="en-US" altLang="zh-TW" sz="3000" b="1" dirty="0">
                <a:effectLst>
                  <a:outerShdw blurRad="38100" dist="38100" dir="2700000" algn="tl">
                    <a:srgbClr val="C0C0C0"/>
                  </a:outerShdw>
                </a:effectLst>
              </a:rPr>
              <a:t>(</a:t>
            </a:r>
            <a:r>
              <a:rPr lang="zh-TW" altLang="en-US" sz="3000" b="1" dirty="0">
                <a:effectLst>
                  <a:outerShdw blurRad="38100" dist="38100" dir="2700000" algn="tl">
                    <a:srgbClr val="C0C0C0"/>
                  </a:outerShdw>
                </a:effectLst>
              </a:rPr>
              <a:t>花蓮區請洽</a:t>
            </a:r>
            <a:r>
              <a:rPr lang="zh-TW" altLang="en-US" sz="3000" b="1" dirty="0">
                <a:solidFill>
                  <a:srgbClr val="FF00FF"/>
                </a:solidFill>
                <a:effectLst>
                  <a:outerShdw blurRad="38100" dist="38100" dir="2700000" algn="tl">
                    <a:srgbClr val="C0C0C0"/>
                  </a:outerShdw>
                </a:effectLst>
              </a:rPr>
              <a:t>招生</a:t>
            </a:r>
            <a:r>
              <a:rPr lang="zh-TW" altLang="en-US" sz="3000" b="1" dirty="0">
                <a:effectLst>
                  <a:outerShdw blurRad="38100" dist="38100" dir="2700000" algn="tl">
                    <a:srgbClr val="C0C0C0"/>
                  </a:outerShdw>
                </a:effectLst>
              </a:rPr>
              <a:t>學校：</a:t>
            </a:r>
            <a:r>
              <a:rPr lang="zh-TW" altLang="en-US" sz="3000" b="1" dirty="0">
                <a:solidFill>
                  <a:srgbClr val="FF0000"/>
                </a:solidFill>
                <a:effectLst>
                  <a:outerShdw blurRad="38100" dist="38100" dir="2700000" algn="tl">
                    <a:srgbClr val="C0C0C0"/>
                  </a:outerShdw>
                </a:effectLst>
              </a:rPr>
              <a:t>花蓮高商</a:t>
            </a:r>
            <a:r>
              <a:rPr lang="en-US" altLang="zh-TW" sz="3000" b="1" dirty="0">
                <a:effectLst>
                  <a:outerShdw blurRad="38100" dist="38100" dir="2700000" algn="tl">
                    <a:srgbClr val="C0C0C0"/>
                  </a:outerShdw>
                </a:effectLst>
              </a:rPr>
              <a:t>)</a:t>
            </a:r>
          </a:p>
          <a:p>
            <a:pPr>
              <a:lnSpc>
                <a:spcPct val="80000"/>
              </a:lnSpc>
              <a:buFontTx/>
              <a:buBlip>
                <a:blip r:embed="rId3"/>
              </a:buBlip>
              <a:defRPr/>
            </a:pPr>
            <a:endParaRPr lang="en-US" altLang="zh-TW" b="1" dirty="0">
              <a:solidFill>
                <a:srgbClr val="0000FF"/>
              </a:solidFill>
              <a:effectLst>
                <a:outerShdw blurRad="38100" dist="38100" dir="2700000" algn="tl">
                  <a:srgbClr val="C0C0C0"/>
                </a:outerShdw>
              </a:effectLst>
            </a:endParaRPr>
          </a:p>
          <a:p>
            <a:pPr>
              <a:lnSpc>
                <a:spcPct val="80000"/>
              </a:lnSpc>
              <a:buFontTx/>
              <a:buBlip>
                <a:blip r:embed="rId3"/>
              </a:buBlip>
              <a:defRPr/>
            </a:pPr>
            <a:r>
              <a:rPr lang="en-US" altLang="zh-TW" b="1" dirty="0">
                <a:solidFill>
                  <a:srgbClr val="FF0000"/>
                </a:solidFill>
                <a:effectLst>
                  <a:outerShdw blurRad="38100" dist="38100" dir="2700000" algn="tl">
                    <a:srgbClr val="C0C0C0"/>
                  </a:outerShdw>
                </a:effectLst>
              </a:rPr>
              <a:t>3.</a:t>
            </a:r>
            <a:r>
              <a:rPr lang="zh-TW" altLang="en-US" b="1" dirty="0">
                <a:solidFill>
                  <a:srgbClr val="FF0000"/>
                </a:solidFill>
                <a:effectLst>
                  <a:outerShdw blurRad="38100" dist="38100" dir="2700000" algn="tl">
                    <a:srgbClr val="C0C0C0"/>
                  </a:outerShdw>
                </a:effectLst>
              </a:rPr>
              <a:t>建教合作班：</a:t>
            </a:r>
            <a:r>
              <a:rPr lang="en-US" altLang="zh-TW" b="1" dirty="0">
                <a:solidFill>
                  <a:srgbClr val="0000FF"/>
                </a:solidFill>
                <a:effectLst>
                  <a:outerShdw blurRad="38100" dist="38100" dir="2700000" algn="tl">
                    <a:srgbClr val="C0C0C0"/>
                  </a:outerShdw>
                </a:effectLst>
              </a:rPr>
              <a:t>(</a:t>
            </a:r>
            <a:r>
              <a:rPr lang="zh-TW" altLang="en-US" b="1" dirty="0">
                <a:solidFill>
                  <a:srgbClr val="0000FF"/>
                </a:solidFill>
                <a:effectLst>
                  <a:outerShdw blurRad="38100" dist="38100" dir="2700000" algn="tl">
                    <a:srgbClr val="C0C0C0"/>
                  </a:outerShdw>
                </a:effectLst>
              </a:rPr>
              <a:t>花蓮區請洽：</a:t>
            </a:r>
            <a:r>
              <a:rPr lang="zh-TW" altLang="en-US" b="1" dirty="0">
                <a:solidFill>
                  <a:srgbClr val="FF0000"/>
                </a:solidFill>
                <a:effectLst>
                  <a:outerShdw blurRad="38100" dist="38100" dir="2700000" algn="tl">
                    <a:srgbClr val="C0C0C0"/>
                  </a:outerShdw>
                </a:effectLst>
              </a:rPr>
              <a:t>上騰工商</a:t>
            </a:r>
            <a:r>
              <a:rPr lang="en-US" altLang="zh-TW" b="1" dirty="0">
                <a:solidFill>
                  <a:srgbClr val="0000FF"/>
                </a:solidFill>
                <a:effectLst>
                  <a:outerShdw blurRad="38100" dist="38100" dir="2700000" algn="tl">
                    <a:srgbClr val="C0C0C0"/>
                  </a:outerShdw>
                </a:effectLst>
              </a:rPr>
              <a:t>)</a:t>
            </a:r>
          </a:p>
          <a:p>
            <a:pPr>
              <a:lnSpc>
                <a:spcPct val="80000"/>
              </a:lnSpc>
              <a:buFontTx/>
              <a:buBlip>
                <a:blip r:embed="rId3"/>
              </a:buBlip>
              <a:defRPr/>
            </a:pPr>
            <a:endParaRPr lang="en-US" altLang="zh-TW" b="1" dirty="0">
              <a:solidFill>
                <a:srgbClr val="0000FF"/>
              </a:solidFill>
              <a:effectLst>
                <a:outerShdw blurRad="38100" dist="38100" dir="2700000" algn="tl">
                  <a:srgbClr val="C0C0C0"/>
                </a:outerShdw>
              </a:effectLst>
            </a:endParaRPr>
          </a:p>
          <a:p>
            <a:pPr>
              <a:lnSpc>
                <a:spcPct val="80000"/>
              </a:lnSpc>
              <a:buFontTx/>
              <a:buBlip>
                <a:blip r:embed="rId3"/>
              </a:buBlip>
              <a:defRPr/>
            </a:pPr>
            <a:r>
              <a:rPr lang="en-US" altLang="zh-TW" b="1" dirty="0">
                <a:solidFill>
                  <a:srgbClr val="FF0000"/>
                </a:solidFill>
                <a:effectLst>
                  <a:outerShdw blurRad="38100" dist="38100" dir="2700000" algn="tl">
                    <a:srgbClr val="C0C0C0"/>
                  </a:outerShdw>
                </a:effectLst>
              </a:rPr>
              <a:t>4.</a:t>
            </a:r>
            <a:r>
              <a:rPr lang="zh-TW" altLang="en-US" b="1" dirty="0">
                <a:solidFill>
                  <a:srgbClr val="FF0000"/>
                </a:solidFill>
                <a:effectLst>
                  <a:outerShdw blurRad="38100" dist="38100" dir="2700000" algn="tl">
                    <a:srgbClr val="C0C0C0"/>
                  </a:outerShdw>
                </a:effectLst>
              </a:rPr>
              <a:t>體育績優獨招：</a:t>
            </a:r>
            <a:r>
              <a:rPr lang="en-US" altLang="zh-TW" b="1" dirty="0">
                <a:solidFill>
                  <a:srgbClr val="0000FF"/>
                </a:solidFill>
                <a:effectLst>
                  <a:outerShdw blurRad="38100" dist="38100" dir="2700000" algn="tl">
                    <a:srgbClr val="C0C0C0"/>
                  </a:outerShdw>
                </a:effectLst>
              </a:rPr>
              <a:t>(</a:t>
            </a:r>
            <a:r>
              <a:rPr lang="zh-TW" altLang="en-US" b="1" dirty="0">
                <a:solidFill>
                  <a:srgbClr val="0000FF"/>
                </a:solidFill>
                <a:effectLst>
                  <a:outerShdw blurRad="38100" dist="38100" dir="2700000" algn="tl">
                    <a:srgbClr val="C0C0C0"/>
                  </a:outerShdw>
                </a:effectLst>
              </a:rPr>
              <a:t>花蓮區請洽：</a:t>
            </a:r>
            <a:r>
              <a:rPr lang="zh-TW" altLang="en-US" b="1" dirty="0">
                <a:solidFill>
                  <a:srgbClr val="FF0000"/>
                </a:solidFill>
                <a:effectLst>
                  <a:outerShdw blurRad="38100" dist="38100" dir="2700000" algn="tl">
                    <a:srgbClr val="C0C0C0"/>
                  </a:outerShdw>
                </a:effectLst>
              </a:rPr>
              <a:t>花蓮體中</a:t>
            </a:r>
            <a:r>
              <a:rPr lang="en-US" altLang="zh-TW" b="1" dirty="0">
                <a:solidFill>
                  <a:srgbClr val="0000FF"/>
                </a:solidFill>
                <a:effectLst>
                  <a:outerShdw blurRad="38100" dist="38100" dir="2700000" algn="tl">
                    <a:srgbClr val="C0C0C0"/>
                  </a:outerShdw>
                </a:effectLst>
              </a:rPr>
              <a:t>)</a:t>
            </a:r>
            <a:endParaRPr lang="zh-TW" altLang="en-US" b="1" dirty="0">
              <a:solidFill>
                <a:srgbClr val="0000FF"/>
              </a:solidFill>
              <a:effectLst>
                <a:outerShdw blurRad="38100" dist="38100" dir="2700000" algn="tl">
                  <a:srgbClr val="C0C0C0"/>
                </a:outerShdw>
              </a:effectLst>
            </a:endParaRPr>
          </a:p>
        </p:txBody>
      </p:sp>
      <p:sp>
        <p:nvSpPr>
          <p:cNvPr id="4" name="標題 1"/>
          <p:cNvSpPr>
            <a:spLocks noGrp="1"/>
          </p:cNvSpPr>
          <p:nvPr>
            <p:ph type="title"/>
          </p:nvPr>
        </p:nvSpPr>
        <p:spPr>
          <a:xfrm>
            <a:off x="457200" y="274638"/>
            <a:ext cx="8229600" cy="1143000"/>
          </a:xfrm>
        </p:spPr>
        <p:txBody>
          <a:bodyPr rtlCol="0">
            <a:normAutofit/>
          </a:bodyPr>
          <a:lstStyle/>
          <a:p>
            <a:pPr algn="l" fontAlgn="auto">
              <a:spcAft>
                <a:spcPts val="0"/>
              </a:spcAft>
              <a:defRPr/>
            </a:pPr>
            <a:r>
              <a:rPr lang="zh-TW" altLang="en-US" b="1" dirty="0">
                <a:solidFill>
                  <a:srgbClr val="0000FF"/>
                </a:solidFill>
                <a:effectLst>
                  <a:outerShdw blurRad="38100" dist="38100" dir="2700000" algn="tl">
                    <a:srgbClr val="000000">
                      <a:alpha val="43137"/>
                    </a:srgbClr>
                  </a:outerShdw>
                </a:effectLst>
              </a:rPr>
              <a:t>免試入學─其他管道</a:t>
            </a:r>
            <a:endParaRPr lang="zh-TW" alt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55349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r>
              <a:rPr lang="en-US" altLang="zh-TW" sz="4000" b="1" dirty="0" err="1">
                <a:solidFill>
                  <a:srgbClr val="0000FF"/>
                </a:solidFill>
              </a:rPr>
              <a:t>實用技能學程</a:t>
            </a:r>
            <a:r>
              <a:rPr lang="zh-TW" altLang="en-US" sz="4000" b="1" dirty="0">
                <a:solidFill>
                  <a:srgbClr val="0000FF"/>
                </a:solidFill>
              </a:rPr>
              <a:t>特色</a:t>
            </a:r>
          </a:p>
        </p:txBody>
      </p:sp>
      <p:sp>
        <p:nvSpPr>
          <p:cNvPr id="137218" name="Rectangle 3"/>
          <p:cNvSpPr>
            <a:spLocks noGrp="1" noChangeArrowheads="1"/>
          </p:cNvSpPr>
          <p:nvPr>
            <p:ph idx="1"/>
          </p:nvPr>
        </p:nvSpPr>
        <p:spPr/>
        <p:txBody>
          <a:bodyPr/>
          <a:lstStyle/>
          <a:p>
            <a:pPr marL="365125" indent="-365125">
              <a:lnSpc>
                <a:spcPct val="120000"/>
              </a:lnSpc>
              <a:spcBef>
                <a:spcPts val="1200"/>
              </a:spcBef>
              <a:buClr>
                <a:srgbClr val="999933"/>
              </a:buClr>
              <a:buFontTx/>
              <a:buNone/>
            </a:pPr>
            <a:r>
              <a:rPr lang="en-US" altLang="zh-TW" sz="2800" b="1" dirty="0"/>
              <a:t>1.</a:t>
            </a:r>
            <a:r>
              <a:rPr lang="zh-TW" altLang="zh-TW" sz="2800" b="1" dirty="0"/>
              <a:t>實用技能學程</a:t>
            </a:r>
            <a:r>
              <a:rPr lang="zh-TW" altLang="en-US" sz="2800" b="1" dirty="0"/>
              <a:t>是</a:t>
            </a:r>
            <a:r>
              <a:rPr lang="zh-TW" altLang="zh-TW" sz="2800" b="1" dirty="0"/>
              <a:t>延續國中技藝教育</a:t>
            </a:r>
            <a:r>
              <a:rPr lang="zh-TW" altLang="en-US" sz="2800" b="1" dirty="0"/>
              <a:t>，專為</a:t>
            </a:r>
            <a:r>
              <a:rPr lang="zh-TW" altLang="zh-TW" sz="2800" b="1" dirty="0"/>
              <a:t>具有技藝</a:t>
            </a:r>
            <a:r>
              <a:rPr lang="zh-TW" altLang="en-US" sz="2800" b="1" dirty="0"/>
              <a:t>學習興趣</a:t>
            </a:r>
            <a:r>
              <a:rPr lang="zh-TW" altLang="zh-TW" sz="2800" b="1" dirty="0"/>
              <a:t>、</a:t>
            </a:r>
            <a:r>
              <a:rPr lang="zh-TW" altLang="en-US" sz="2800" b="1" dirty="0"/>
              <a:t>具</a:t>
            </a:r>
            <a:r>
              <a:rPr lang="zh-TW" altLang="zh-TW" sz="2800" b="1" dirty="0"/>
              <a:t>就業意願</a:t>
            </a:r>
            <a:r>
              <a:rPr lang="zh-TW" altLang="en-US" sz="2800" b="1" dirty="0"/>
              <a:t>高並且想</a:t>
            </a:r>
            <a:r>
              <a:rPr lang="zh-TW" altLang="zh-TW" sz="2800" b="1" dirty="0"/>
              <a:t>學習一技之長的學生</a:t>
            </a:r>
            <a:r>
              <a:rPr lang="zh-TW" altLang="en-US" sz="2800" b="1" dirty="0"/>
              <a:t>，所</a:t>
            </a:r>
            <a:r>
              <a:rPr lang="zh-TW" altLang="zh-TW" sz="2800" b="1" dirty="0"/>
              <a:t>設計</a:t>
            </a:r>
            <a:r>
              <a:rPr lang="zh-TW" altLang="en-US" sz="2800" b="1" dirty="0"/>
              <a:t>之</a:t>
            </a:r>
            <a:r>
              <a:rPr lang="zh-TW" altLang="zh-TW" sz="2800" b="1" dirty="0"/>
              <a:t>一種學習環境</a:t>
            </a:r>
            <a:r>
              <a:rPr lang="zh-TW" altLang="en-US" sz="2800" b="1" dirty="0"/>
              <a:t>。</a:t>
            </a:r>
            <a:endParaRPr lang="en-US" altLang="zh-TW" sz="2800" b="1" dirty="0"/>
          </a:p>
          <a:p>
            <a:pPr marL="365125" indent="-365125">
              <a:lnSpc>
                <a:spcPct val="120000"/>
              </a:lnSpc>
              <a:spcBef>
                <a:spcPts val="1200"/>
              </a:spcBef>
              <a:buClr>
                <a:srgbClr val="999933"/>
              </a:buClr>
              <a:buFontTx/>
              <a:buNone/>
            </a:pPr>
            <a:r>
              <a:rPr lang="en-US" altLang="zh-TW" sz="2800" b="1" dirty="0"/>
              <a:t>2.</a:t>
            </a:r>
            <a:r>
              <a:rPr lang="zh-TW" altLang="en-US" sz="2800" b="1" dirty="0"/>
              <a:t>採</a:t>
            </a:r>
            <a:r>
              <a:rPr lang="zh-TW" altLang="en-US" sz="2800" b="1" dirty="0">
                <a:solidFill>
                  <a:srgbClr val="FF0000"/>
                </a:solidFill>
              </a:rPr>
              <a:t>年段式就業導向課程</a:t>
            </a:r>
            <a:r>
              <a:rPr lang="zh-TW" altLang="en-US" sz="2800" b="1" dirty="0"/>
              <a:t>的規劃，各年段逐級加深加廣</a:t>
            </a:r>
            <a:r>
              <a:rPr lang="en-US" altLang="zh-TW" sz="2800" b="1" dirty="0"/>
              <a:t>(</a:t>
            </a:r>
            <a:r>
              <a:rPr lang="zh-TW" altLang="en-US" sz="2800" b="1" dirty="0"/>
              <a:t>先專後廣</a:t>
            </a:r>
            <a:r>
              <a:rPr lang="en-US" altLang="zh-TW" sz="2800" b="1" dirty="0"/>
              <a:t>)</a:t>
            </a:r>
            <a:r>
              <a:rPr lang="zh-TW" altLang="en-US" sz="2800" b="1" dirty="0"/>
              <a:t>，能學習一技之長。</a:t>
            </a:r>
            <a:endParaRPr lang="en-US" altLang="zh-TW" sz="2800" b="1" dirty="0"/>
          </a:p>
          <a:p>
            <a:pPr marL="365125" indent="-365125">
              <a:lnSpc>
                <a:spcPct val="120000"/>
              </a:lnSpc>
              <a:spcBef>
                <a:spcPts val="1200"/>
              </a:spcBef>
              <a:buClr>
                <a:srgbClr val="999933"/>
              </a:buClr>
              <a:buFontTx/>
              <a:buNone/>
            </a:pPr>
            <a:r>
              <a:rPr lang="en-US" altLang="zh-TW" sz="2800" b="1" dirty="0"/>
              <a:t>3.</a:t>
            </a:r>
            <a:r>
              <a:rPr lang="zh-TW" altLang="zh-TW" sz="2800" b="1" dirty="0"/>
              <a:t>課程</a:t>
            </a:r>
            <a:r>
              <a:rPr lang="zh-TW" altLang="en-US" sz="2800" b="1" dirty="0"/>
              <a:t>設計</a:t>
            </a:r>
            <a:r>
              <a:rPr lang="zh-TW" altLang="zh-TW" sz="2800" b="1" dirty="0"/>
              <a:t>以實用之</a:t>
            </a:r>
            <a:r>
              <a:rPr lang="zh-TW" altLang="zh-TW" sz="2800" b="1" dirty="0">
                <a:solidFill>
                  <a:srgbClr val="FF0000"/>
                </a:solidFill>
              </a:rPr>
              <a:t>就業技能</a:t>
            </a:r>
            <a:r>
              <a:rPr lang="zh-TW" altLang="zh-TW" sz="2800" b="1" dirty="0"/>
              <a:t>為主，輔以簡單理論，並鼓勵學生參加技能檢定，以利學生畢業後能迅速與職場接軌</a:t>
            </a:r>
            <a:r>
              <a:rPr lang="zh-TW" altLang="en-US" sz="2800" b="1" dirty="0"/>
              <a:t>。</a:t>
            </a:r>
            <a:endParaRPr lang="en-US" altLang="zh-TW" sz="2800" b="1" dirty="0"/>
          </a:p>
          <a:p>
            <a:pPr marL="365125" indent="-365125">
              <a:lnSpc>
                <a:spcPct val="120000"/>
              </a:lnSpc>
              <a:spcBef>
                <a:spcPts val="1200"/>
              </a:spcBef>
              <a:buClr>
                <a:srgbClr val="999933"/>
              </a:buClr>
              <a:buFontTx/>
              <a:buNone/>
            </a:pPr>
            <a:endParaRPr lang="en-US" altLang="zh-TW" sz="2800" b="1" dirty="0"/>
          </a:p>
        </p:txBody>
      </p:sp>
      <p:sp>
        <p:nvSpPr>
          <p:cNvPr id="137219" name="投影片編號版面配置區 32"/>
          <p:cNvSpPr>
            <a:spLocks noGrp="1"/>
          </p:cNvSpPr>
          <p:nvPr>
            <p:ph type="sldNum" sz="quarter" idx="12"/>
          </p:nvPr>
        </p:nvSpPr>
        <p:spPr bwMode="auto">
          <a:noFill/>
          <a:ln>
            <a:miter lim="800000"/>
            <a:headEnd/>
            <a:tailEnd/>
          </a:ln>
        </p:spPr>
        <p:txBody>
          <a:bodyPr/>
          <a:lstStyle/>
          <a:p>
            <a:fld id="{09536A3B-E821-4EB0-ADB8-8F2BF0FCE20E}" type="slidenum">
              <a:rPr lang="en-US" altLang="zh-TW" smtClean="0">
                <a:latin typeface="Arial" charset="0"/>
                <a:ea typeface="新細明體" charset="-120"/>
              </a:rPr>
              <a:pPr/>
              <a:t>85</a:t>
            </a:fld>
            <a:endParaRPr lang="en-US" altLang="zh-TW">
              <a:latin typeface="Arial" charset="0"/>
              <a:ea typeface="新細明體" charset="-120"/>
            </a:endParaRPr>
          </a:p>
        </p:txBody>
      </p:sp>
    </p:spTree>
    <p:extLst>
      <p:ext uri="{BB962C8B-B14F-4D97-AF65-F5344CB8AC3E}">
        <p14:creationId xmlns:p14="http://schemas.microsoft.com/office/powerpoint/2010/main" val="66686587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內容版面配置區 2"/>
          <p:cNvSpPr>
            <a:spLocks noGrp="1"/>
          </p:cNvSpPr>
          <p:nvPr>
            <p:ph idx="1"/>
          </p:nvPr>
        </p:nvSpPr>
        <p:spPr>
          <a:xfrm>
            <a:off x="323528" y="1844824"/>
            <a:ext cx="8712968" cy="4713288"/>
          </a:xfrm>
        </p:spPr>
        <p:txBody>
          <a:bodyPr/>
          <a:lstStyle/>
          <a:p>
            <a:pPr>
              <a:buFontTx/>
              <a:buBlip>
                <a:blip r:embed="rId3"/>
              </a:buBlip>
            </a:pPr>
            <a:r>
              <a:rPr lang="zh-TW" altLang="en-US" dirty="0">
                <a:latin typeface="Times New Roman" pitchFamily="18" charset="0"/>
                <a:cs typeface="Times New Roman" pitchFamily="18" charset="0"/>
              </a:rPr>
              <a:t>就讀產業特殊需求類科（花蓮高農</a:t>
            </a:r>
            <a:r>
              <a:rPr lang="zh-TW" altLang="en-US" b="1" dirty="0">
                <a:latin typeface="Times New Roman" pitchFamily="18" charset="0"/>
                <a:cs typeface="Times New Roman" pitchFamily="18" charset="0"/>
              </a:rPr>
              <a:t>土木科、農場經營科、畜產保健科、森林科</a:t>
            </a:r>
            <a:r>
              <a:rPr lang="zh-TW" altLang="en-US" dirty="0">
                <a:latin typeface="Times New Roman" pitchFamily="18" charset="0"/>
                <a:cs typeface="Times New Roman" pitchFamily="18" charset="0"/>
              </a:rPr>
              <a:t>）學生，</a:t>
            </a:r>
            <a:r>
              <a:rPr lang="zh-TW" altLang="en-US" b="1" u="sng" dirty="0">
                <a:solidFill>
                  <a:srgbClr val="000099"/>
                </a:solidFill>
                <a:latin typeface="Times New Roman" pitchFamily="18" charset="0"/>
                <a:cs typeface="Times New Roman" pitchFamily="18" charset="0"/>
              </a:rPr>
              <a:t>三年免繳學、雜費</a:t>
            </a:r>
            <a:r>
              <a:rPr lang="zh-TW" altLang="en-US" dirty="0">
                <a:latin typeface="Times New Roman" pitchFamily="18" charset="0"/>
                <a:cs typeface="Times New Roman" pitchFamily="18" charset="0"/>
              </a:rPr>
              <a:t>，惟仍須繳納代收代付費及代辦費等費用。</a:t>
            </a:r>
            <a:endParaRPr lang="en-US" altLang="zh-TW" dirty="0">
              <a:latin typeface="Times New Roman" pitchFamily="18" charset="0"/>
              <a:cs typeface="Times New Roman" pitchFamily="18" charset="0"/>
            </a:endParaRPr>
          </a:p>
          <a:p>
            <a:pPr>
              <a:buFontTx/>
              <a:buBlip>
                <a:blip r:embed="rId3"/>
              </a:buBlip>
            </a:pPr>
            <a:r>
              <a:rPr lang="zh-TW" altLang="en-US" dirty="0">
                <a:latin typeface="Times New Roman" pitchFamily="18" charset="0"/>
                <a:cs typeface="Times New Roman" pitchFamily="18" charset="0"/>
              </a:rPr>
              <a:t>入學方式併於花蓮區免試入學及花蓮高農學習區完全免試入學中，不另辦招生。</a:t>
            </a:r>
            <a:endParaRPr lang="en-US" altLang="zh-TW" dirty="0">
              <a:latin typeface="Times New Roman" pitchFamily="18" charset="0"/>
              <a:cs typeface="Times New Roman" pitchFamily="18" charset="0"/>
            </a:endParaRPr>
          </a:p>
          <a:p>
            <a:pPr>
              <a:buFontTx/>
              <a:buBlip>
                <a:blip r:embed="rId3"/>
              </a:buBlip>
            </a:pPr>
            <a:r>
              <a:rPr lang="zh-TW" altLang="en-US" dirty="0">
                <a:latin typeface="Times New Roman" pitchFamily="18" charset="0"/>
                <a:cs typeface="Times New Roman" pitchFamily="18" charset="0"/>
              </a:rPr>
              <a:t>可以直接申請變更就學區後參加別區產業特殊需求類科招生。</a:t>
            </a:r>
            <a:endParaRPr lang="en-US" altLang="zh-TW" dirty="0">
              <a:latin typeface="Times New Roman" pitchFamily="18" charset="0"/>
              <a:cs typeface="Times New Roman" pitchFamily="18" charset="0"/>
            </a:endParaRPr>
          </a:p>
        </p:txBody>
      </p:sp>
      <p:sp>
        <p:nvSpPr>
          <p:cNvPr id="6" name="標題 1"/>
          <p:cNvSpPr>
            <a:spLocks noGrp="1"/>
          </p:cNvSpPr>
          <p:nvPr>
            <p:ph type="title"/>
          </p:nvPr>
        </p:nvSpPr>
        <p:spPr>
          <a:xfrm>
            <a:off x="0" y="476672"/>
            <a:ext cx="9324528" cy="1143000"/>
          </a:xfrm>
        </p:spPr>
        <p:txBody>
          <a:bodyPr rtlCol="0">
            <a:normAutofit/>
          </a:bodyPr>
          <a:lstStyle/>
          <a:p>
            <a:pPr fontAlgn="auto">
              <a:spcAft>
                <a:spcPts val="0"/>
              </a:spcAft>
              <a:defRPr/>
            </a:pPr>
            <a:r>
              <a:rPr lang="zh-TW" altLang="en-US" b="1" dirty="0">
                <a:solidFill>
                  <a:srgbClr val="0000FF"/>
                </a:solidFill>
                <a:effectLst>
                  <a:outerShdw blurRad="38100" dist="38100" dir="2700000" algn="tl">
                    <a:srgbClr val="000000">
                      <a:alpha val="43137"/>
                    </a:srgbClr>
                  </a:outerShdw>
                </a:effectLst>
              </a:rPr>
              <a:t>免試入學─</a:t>
            </a:r>
            <a:r>
              <a:rPr lang="zh-TW" altLang="en-US" b="1" dirty="0">
                <a:solidFill>
                  <a:srgbClr val="FF0000"/>
                </a:solidFill>
                <a:latin typeface="Times New Roman" pitchFamily="18" charset="0"/>
                <a:cs typeface="Times New Roman" pitchFamily="18" charset="0"/>
              </a:rPr>
              <a:t>產業特殊需求類科</a:t>
            </a:r>
            <a:endParaRPr lang="zh-TW" altLang="en-US"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63" y="571500"/>
            <a:ext cx="8229600" cy="1143000"/>
          </a:xfrm>
        </p:spPr>
        <p:txBody>
          <a:bodyPr rtlCol="0">
            <a:normAutofit/>
          </a:bodyPr>
          <a:lstStyle/>
          <a:p>
            <a:pPr fontAlgn="auto">
              <a:spcAft>
                <a:spcPts val="0"/>
              </a:spcAft>
              <a:defRPr/>
            </a:pPr>
            <a:r>
              <a:rPr lang="zh-TW" alt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◎藝才類甄選入學◎</a:t>
            </a:r>
          </a:p>
        </p:txBody>
      </p:sp>
      <p:sp>
        <p:nvSpPr>
          <p:cNvPr id="110594" name="內容版面配置區 2"/>
          <p:cNvSpPr>
            <a:spLocks noGrp="1"/>
          </p:cNvSpPr>
          <p:nvPr>
            <p:ph idx="1"/>
          </p:nvPr>
        </p:nvSpPr>
        <p:spPr>
          <a:xfrm>
            <a:off x="899592" y="2286000"/>
            <a:ext cx="7787208" cy="3840163"/>
          </a:xfrm>
        </p:spPr>
        <p:txBody>
          <a:bodyPr/>
          <a:lstStyle/>
          <a:p>
            <a:pPr>
              <a:lnSpc>
                <a:spcPct val="150000"/>
              </a:lnSpc>
              <a:buFontTx/>
              <a:buNone/>
            </a:pPr>
            <a:r>
              <a:rPr lang="zh-TW" altLang="en-US" sz="4800" b="1" dirty="0">
                <a:solidFill>
                  <a:srgbClr val="002060"/>
                </a:solidFill>
              </a:rPr>
              <a:t>花蓮區藝才班招生學校：</a:t>
            </a:r>
          </a:p>
          <a:p>
            <a:pPr indent="19050">
              <a:lnSpc>
                <a:spcPct val="150000"/>
              </a:lnSpc>
              <a:buFontTx/>
              <a:buBlip>
                <a:blip r:embed="rId3"/>
              </a:buBlip>
            </a:pPr>
            <a:r>
              <a:rPr lang="zh-TW" altLang="en-US" sz="4800" dirty="0">
                <a:solidFill>
                  <a:schemeClr val="hlink"/>
                </a:solidFill>
                <a:latin typeface="Calibri" pitchFamily="34" charset="0"/>
              </a:rPr>
              <a:t>花蓮高中：音樂班</a:t>
            </a:r>
          </a:p>
          <a:p>
            <a:pPr indent="19050">
              <a:lnSpc>
                <a:spcPct val="150000"/>
              </a:lnSpc>
              <a:buFontTx/>
              <a:buBlip>
                <a:blip r:embed="rId3"/>
              </a:buBlip>
            </a:pPr>
            <a:r>
              <a:rPr lang="zh-TW" altLang="en-US" sz="4800" dirty="0">
                <a:solidFill>
                  <a:schemeClr val="hlink"/>
                </a:solidFill>
                <a:latin typeface="Calibri" pitchFamily="34" charset="0"/>
              </a:rPr>
              <a:t>花蓮女中：美術班</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zh-TW" altLang="en-US" b="1" dirty="0">
                <a:solidFill>
                  <a:srgbClr val="0000FF"/>
                </a:solidFill>
              </a:rPr>
              <a:t>甄選入學招生作業</a:t>
            </a:r>
            <a:endParaRPr lang="en-US" altLang="zh-TW" b="1" dirty="0">
              <a:solidFill>
                <a:srgbClr val="0000FF"/>
              </a:solidFill>
            </a:endParaRPr>
          </a:p>
        </p:txBody>
      </p:sp>
      <p:sp>
        <p:nvSpPr>
          <p:cNvPr id="25602" name="Freeform 17"/>
          <p:cNvSpPr>
            <a:spLocks noEditPoints="1"/>
          </p:cNvSpPr>
          <p:nvPr/>
        </p:nvSpPr>
        <p:spPr bwMode="gray">
          <a:xfrm>
            <a:off x="1066800" y="1981200"/>
            <a:ext cx="5943600" cy="403860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accent1"/>
              </a:gs>
              <a:gs pos="100000">
                <a:schemeClr val="accent2"/>
              </a:gs>
            </a:gsLst>
            <a:lin ang="5400000" scaled="1"/>
          </a:gradFill>
          <a:ln w="0">
            <a:noFill/>
            <a:prstDash val="solid"/>
            <a:round/>
            <a:headEnd/>
            <a:tailEnd/>
          </a:ln>
          <a:effectLst>
            <a:outerShdw dist="206741" dir="8249373" algn="ctr" rotWithShape="0">
              <a:srgbClr val="000000">
                <a:alpha val="50000"/>
              </a:srgbClr>
            </a:outerShdw>
          </a:effectLst>
        </p:spPr>
        <p:txBody>
          <a:bodyPr/>
          <a:lstStyle/>
          <a:p>
            <a:pPr>
              <a:defRPr/>
            </a:pPr>
            <a:endParaRPr lang="zh-TW" altLang="en-US" b="1">
              <a:ea typeface="新細明體" pitchFamily="18" charset="-120"/>
            </a:endParaRPr>
          </a:p>
        </p:txBody>
      </p:sp>
      <p:sp>
        <p:nvSpPr>
          <p:cNvPr id="116739" name="Oval 20"/>
          <p:cNvSpPr>
            <a:spLocks noChangeArrowheads="1"/>
          </p:cNvSpPr>
          <p:nvPr/>
        </p:nvSpPr>
        <p:spPr bwMode="gray">
          <a:xfrm rot="-723406">
            <a:off x="3382963" y="4927600"/>
            <a:ext cx="1438275" cy="666750"/>
          </a:xfrm>
          <a:prstGeom prst="ellipse">
            <a:avLst/>
          </a:prstGeom>
          <a:solidFill>
            <a:srgbClr val="0F2145">
              <a:alpha val="30196"/>
            </a:srgbClr>
          </a:solidFill>
          <a:ln w="9525">
            <a:noFill/>
            <a:round/>
            <a:headEnd/>
            <a:tailEnd/>
          </a:ln>
        </p:spPr>
        <p:txBody>
          <a:bodyPr wrap="none" anchor="ctr"/>
          <a:lstStyle/>
          <a:p>
            <a:pPr algn="ctr"/>
            <a:endParaRPr lang="zh-TW" altLang="en-US" sz="1000" b="1">
              <a:latin typeface="Arial" charset="0"/>
              <a:ea typeface="標楷體" pitchFamily="65" charset="-120"/>
            </a:endParaRPr>
          </a:p>
        </p:txBody>
      </p:sp>
      <p:sp>
        <p:nvSpPr>
          <p:cNvPr id="116740" name="Oval 21"/>
          <p:cNvSpPr>
            <a:spLocks noChangeArrowheads="1"/>
          </p:cNvSpPr>
          <p:nvPr/>
        </p:nvSpPr>
        <p:spPr bwMode="gray">
          <a:xfrm>
            <a:off x="3314700" y="3708400"/>
            <a:ext cx="1704975" cy="1706563"/>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1" name="Oval 22"/>
          <p:cNvSpPr>
            <a:spLocks noChangeArrowheads="1"/>
          </p:cNvSpPr>
          <p:nvPr/>
        </p:nvSpPr>
        <p:spPr bwMode="gray">
          <a:xfrm>
            <a:off x="3335338" y="3717925"/>
            <a:ext cx="1665287" cy="1663700"/>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2" name="Oval 23"/>
          <p:cNvSpPr>
            <a:spLocks noChangeArrowheads="1"/>
          </p:cNvSpPr>
          <p:nvPr/>
        </p:nvSpPr>
        <p:spPr bwMode="gray">
          <a:xfrm>
            <a:off x="3352800" y="3733800"/>
            <a:ext cx="1584325" cy="1555750"/>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3" name="Oval 24"/>
          <p:cNvSpPr>
            <a:spLocks noChangeArrowheads="1"/>
          </p:cNvSpPr>
          <p:nvPr/>
        </p:nvSpPr>
        <p:spPr bwMode="gray">
          <a:xfrm>
            <a:off x="3444875" y="3778250"/>
            <a:ext cx="1409700" cy="1262063"/>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4" name="Text Box 25"/>
          <p:cNvSpPr txBox="1">
            <a:spLocks noChangeArrowheads="1"/>
          </p:cNvSpPr>
          <p:nvPr/>
        </p:nvSpPr>
        <p:spPr bwMode="gray">
          <a:xfrm>
            <a:off x="3630653" y="4005263"/>
            <a:ext cx="1107997" cy="1200329"/>
          </a:xfrm>
          <a:prstGeom prst="rect">
            <a:avLst/>
          </a:prstGeom>
          <a:noFill/>
          <a:ln w="9525">
            <a:noFill/>
            <a:miter lim="800000"/>
            <a:headEnd/>
            <a:tailEnd/>
          </a:ln>
        </p:spPr>
        <p:txBody>
          <a:bodyPr wrap="none">
            <a:spAutoFit/>
          </a:bodyPr>
          <a:lstStyle/>
          <a:p>
            <a:pPr algn="ctr"/>
            <a:r>
              <a:rPr lang="zh-TW" altLang="en-US" sz="3600" b="1" dirty="0">
                <a:solidFill>
                  <a:srgbClr val="008000"/>
                </a:solidFill>
                <a:latin typeface="Arial" charset="0"/>
                <a:ea typeface="標楷體" pitchFamily="65" charset="-120"/>
              </a:rPr>
              <a:t>分發</a:t>
            </a:r>
          </a:p>
          <a:p>
            <a:pPr algn="ctr"/>
            <a:r>
              <a:rPr lang="zh-TW" altLang="en-US" sz="3600" b="1" dirty="0">
                <a:solidFill>
                  <a:srgbClr val="008000"/>
                </a:solidFill>
                <a:latin typeface="Arial" charset="0"/>
                <a:ea typeface="標楷體" pitchFamily="65" charset="-120"/>
              </a:rPr>
              <a:t>作業</a:t>
            </a:r>
          </a:p>
        </p:txBody>
      </p:sp>
      <p:sp>
        <p:nvSpPr>
          <p:cNvPr id="116745" name="Oval 27"/>
          <p:cNvSpPr>
            <a:spLocks noChangeArrowheads="1"/>
          </p:cNvSpPr>
          <p:nvPr/>
        </p:nvSpPr>
        <p:spPr bwMode="gray">
          <a:xfrm rot="-772996">
            <a:off x="1554163" y="4318000"/>
            <a:ext cx="1133475" cy="609600"/>
          </a:xfrm>
          <a:prstGeom prst="ellipse">
            <a:avLst/>
          </a:prstGeom>
          <a:solidFill>
            <a:srgbClr val="0F2145">
              <a:alpha val="30196"/>
            </a:srgbClr>
          </a:solidFill>
          <a:ln w="9525">
            <a:noFill/>
            <a:round/>
            <a:headEnd/>
            <a:tailEnd/>
          </a:ln>
        </p:spPr>
        <p:txBody>
          <a:bodyPr wrap="none" anchor="ctr"/>
          <a:lstStyle/>
          <a:p>
            <a:pPr algn="ctr"/>
            <a:endParaRPr lang="zh-TW" altLang="en-US" sz="1000" b="1">
              <a:latin typeface="Arial" charset="0"/>
              <a:ea typeface="標楷體" pitchFamily="65" charset="-120"/>
            </a:endParaRPr>
          </a:p>
        </p:txBody>
      </p:sp>
      <p:sp>
        <p:nvSpPr>
          <p:cNvPr id="116746" name="Oval 29"/>
          <p:cNvSpPr>
            <a:spLocks noChangeArrowheads="1"/>
          </p:cNvSpPr>
          <p:nvPr/>
        </p:nvSpPr>
        <p:spPr bwMode="gray">
          <a:xfrm>
            <a:off x="1477963" y="3327400"/>
            <a:ext cx="1371600" cy="1441450"/>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7" name="Oval 30"/>
          <p:cNvSpPr>
            <a:spLocks noChangeArrowheads="1"/>
          </p:cNvSpPr>
          <p:nvPr/>
        </p:nvSpPr>
        <p:spPr bwMode="gray">
          <a:xfrm>
            <a:off x="1495425" y="3335338"/>
            <a:ext cx="1338263" cy="1404937"/>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8" name="Oval 31"/>
          <p:cNvSpPr>
            <a:spLocks noChangeArrowheads="1"/>
          </p:cNvSpPr>
          <p:nvPr/>
        </p:nvSpPr>
        <p:spPr bwMode="gray">
          <a:xfrm>
            <a:off x="1396941" y="3349625"/>
            <a:ext cx="1582064" cy="1435114"/>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9" name="Oval 32"/>
          <p:cNvSpPr>
            <a:spLocks noChangeArrowheads="1"/>
          </p:cNvSpPr>
          <p:nvPr/>
        </p:nvSpPr>
        <p:spPr bwMode="gray">
          <a:xfrm>
            <a:off x="1477963" y="3386138"/>
            <a:ext cx="1371600" cy="1065212"/>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50" name="Text Box 33"/>
          <p:cNvSpPr txBox="1">
            <a:spLocks noChangeArrowheads="1"/>
          </p:cNvSpPr>
          <p:nvPr/>
        </p:nvSpPr>
        <p:spPr bwMode="gray">
          <a:xfrm>
            <a:off x="1358048" y="3573463"/>
            <a:ext cx="1620957" cy="954107"/>
          </a:xfrm>
          <a:prstGeom prst="rect">
            <a:avLst/>
          </a:prstGeom>
          <a:noFill/>
          <a:ln w="9525">
            <a:noFill/>
            <a:miter lim="800000"/>
            <a:headEnd/>
            <a:tailEnd/>
          </a:ln>
        </p:spPr>
        <p:txBody>
          <a:bodyPr wrap="none">
            <a:spAutoFit/>
          </a:bodyPr>
          <a:lstStyle/>
          <a:p>
            <a:pPr algn="ctr"/>
            <a:r>
              <a:rPr lang="zh-TW" altLang="en-US" sz="2800" b="1" dirty="0">
                <a:solidFill>
                  <a:srgbClr val="FF0000"/>
                </a:solidFill>
                <a:latin typeface="Arial" charset="0"/>
                <a:ea typeface="標楷體" pitchFamily="65" charset="-120"/>
              </a:rPr>
              <a:t>國中</a:t>
            </a:r>
          </a:p>
          <a:p>
            <a:pPr algn="ctr"/>
            <a:r>
              <a:rPr lang="zh-TW" altLang="en-US" sz="2800" b="1" dirty="0">
                <a:solidFill>
                  <a:srgbClr val="FF0000"/>
                </a:solidFill>
                <a:latin typeface="Arial" charset="0"/>
                <a:ea typeface="標楷體" pitchFamily="65" charset="-120"/>
              </a:rPr>
              <a:t>教育會考</a:t>
            </a:r>
          </a:p>
        </p:txBody>
      </p:sp>
      <p:sp>
        <p:nvSpPr>
          <p:cNvPr id="116751" name="Oval 35"/>
          <p:cNvSpPr>
            <a:spLocks noChangeArrowheads="1"/>
          </p:cNvSpPr>
          <p:nvPr/>
        </p:nvSpPr>
        <p:spPr bwMode="gray">
          <a:xfrm>
            <a:off x="1219200" y="2562225"/>
            <a:ext cx="914400" cy="533400"/>
          </a:xfrm>
          <a:prstGeom prst="ellipse">
            <a:avLst/>
          </a:prstGeom>
          <a:solidFill>
            <a:srgbClr val="0F2145">
              <a:alpha val="30196"/>
            </a:srgbClr>
          </a:solidFill>
          <a:ln w="9525">
            <a:noFill/>
            <a:round/>
            <a:headEnd/>
            <a:tailEnd/>
          </a:ln>
        </p:spPr>
        <p:txBody>
          <a:bodyPr wrap="none" anchor="ctr"/>
          <a:lstStyle/>
          <a:p>
            <a:pPr algn="ctr"/>
            <a:endParaRPr lang="zh-TW" altLang="en-US" sz="1000" b="1">
              <a:latin typeface="Arial" charset="0"/>
              <a:ea typeface="標楷體" pitchFamily="65" charset="-120"/>
            </a:endParaRPr>
          </a:p>
        </p:txBody>
      </p:sp>
      <p:sp>
        <p:nvSpPr>
          <p:cNvPr id="116752" name="Oval 36"/>
          <p:cNvSpPr>
            <a:spLocks noChangeArrowheads="1"/>
          </p:cNvSpPr>
          <p:nvPr/>
        </p:nvSpPr>
        <p:spPr bwMode="gray">
          <a:xfrm>
            <a:off x="1295400" y="1955800"/>
            <a:ext cx="1023938" cy="1023938"/>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53" name="Oval 37"/>
          <p:cNvSpPr>
            <a:spLocks noChangeArrowheads="1"/>
          </p:cNvSpPr>
          <p:nvPr/>
        </p:nvSpPr>
        <p:spPr bwMode="gray">
          <a:xfrm>
            <a:off x="1308100" y="1960563"/>
            <a:ext cx="1000125" cy="1000125"/>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54" name="Oval 38"/>
          <p:cNvSpPr>
            <a:spLocks noChangeArrowheads="1"/>
          </p:cNvSpPr>
          <p:nvPr/>
        </p:nvSpPr>
        <p:spPr bwMode="gray">
          <a:xfrm>
            <a:off x="1319213" y="1971675"/>
            <a:ext cx="950912" cy="933450"/>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55" name="Oval 39"/>
          <p:cNvSpPr>
            <a:spLocks noChangeArrowheads="1"/>
          </p:cNvSpPr>
          <p:nvPr/>
        </p:nvSpPr>
        <p:spPr bwMode="gray">
          <a:xfrm>
            <a:off x="1373188" y="1997075"/>
            <a:ext cx="847725" cy="757238"/>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56" name="Text Box 40"/>
          <p:cNvSpPr txBox="1">
            <a:spLocks noChangeArrowheads="1"/>
          </p:cNvSpPr>
          <p:nvPr/>
        </p:nvSpPr>
        <p:spPr bwMode="gray">
          <a:xfrm>
            <a:off x="1396941" y="2060575"/>
            <a:ext cx="800219" cy="830997"/>
          </a:xfrm>
          <a:prstGeom prst="rect">
            <a:avLst/>
          </a:prstGeom>
          <a:noFill/>
          <a:ln w="9525">
            <a:noFill/>
            <a:miter lim="800000"/>
            <a:headEnd/>
            <a:tailEnd/>
          </a:ln>
        </p:spPr>
        <p:txBody>
          <a:bodyPr wrap="none">
            <a:spAutoFit/>
          </a:bodyPr>
          <a:lstStyle/>
          <a:p>
            <a:pPr algn="ctr"/>
            <a:r>
              <a:rPr lang="zh-TW" altLang="en-US" sz="2400" b="1" dirty="0">
                <a:solidFill>
                  <a:srgbClr val="0000FF"/>
                </a:solidFill>
                <a:latin typeface="Arial" charset="0"/>
                <a:ea typeface="標楷體" pitchFamily="65" charset="-120"/>
              </a:rPr>
              <a:t>術科</a:t>
            </a:r>
          </a:p>
          <a:p>
            <a:pPr algn="ctr"/>
            <a:r>
              <a:rPr lang="zh-TW" altLang="en-US" sz="2400" b="1" dirty="0">
                <a:solidFill>
                  <a:srgbClr val="0000FF"/>
                </a:solidFill>
                <a:latin typeface="Arial" charset="0"/>
                <a:ea typeface="標楷體" pitchFamily="65" charset="-120"/>
              </a:rPr>
              <a:t>測驗</a:t>
            </a:r>
          </a:p>
        </p:txBody>
      </p:sp>
      <p:sp>
        <p:nvSpPr>
          <p:cNvPr id="116757" name="AutoShape 48"/>
          <p:cNvSpPr>
            <a:spLocks noChangeArrowheads="1"/>
          </p:cNvSpPr>
          <p:nvPr/>
        </p:nvSpPr>
        <p:spPr bwMode="auto">
          <a:xfrm>
            <a:off x="4151313" y="3068638"/>
            <a:ext cx="1800225" cy="539750"/>
          </a:xfrm>
          <a:prstGeom prst="roundRect">
            <a:avLst>
              <a:gd name="adj" fmla="val 16667"/>
            </a:avLst>
          </a:prstGeom>
          <a:noFill/>
          <a:ln w="9525">
            <a:noFill/>
            <a:round/>
            <a:headEnd/>
            <a:tailEnd/>
          </a:ln>
        </p:spPr>
        <p:txBody>
          <a:bodyPr lIns="0" rIns="0" anchor="ctr"/>
          <a:lstStyle/>
          <a:p>
            <a:pPr algn="ctr"/>
            <a:r>
              <a:rPr lang="zh-TW" altLang="en-US" sz="2800" b="1" dirty="0">
                <a:solidFill>
                  <a:srgbClr val="000099"/>
                </a:solidFill>
                <a:latin typeface="Verdana" pitchFamily="34" charset="0"/>
                <a:ea typeface="標楷體" pitchFamily="65" charset="-120"/>
              </a:rPr>
              <a:t>術科測驗</a:t>
            </a:r>
          </a:p>
        </p:txBody>
      </p:sp>
      <p:sp>
        <p:nvSpPr>
          <p:cNvPr id="156721" name="Freeform 49"/>
          <p:cNvSpPr>
            <a:spLocks/>
          </p:cNvSpPr>
          <p:nvPr/>
        </p:nvSpPr>
        <p:spPr bwMode="gray">
          <a:xfrm>
            <a:off x="5807075" y="2779713"/>
            <a:ext cx="503238" cy="9366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990099"/>
          </a:solidFill>
          <a:ln>
            <a:noFill/>
          </a:ln>
          <a:extLst/>
        </p:spPr>
        <p:txBody>
          <a:bodyPr/>
          <a:lstStyle/>
          <a:p>
            <a:pPr algn="ctr">
              <a:defRPr/>
            </a:pPr>
            <a:endParaRPr lang="zh-TW" altLang="en-US" sz="1000" b="1">
              <a:latin typeface="Arial" charset="0"/>
              <a:ea typeface="新細明體" pitchFamily="18" charset="-120"/>
            </a:endParaRPr>
          </a:p>
        </p:txBody>
      </p:sp>
      <p:grpSp>
        <p:nvGrpSpPr>
          <p:cNvPr id="2" name="Group 50"/>
          <p:cNvGrpSpPr>
            <a:grpSpLocks/>
          </p:cNvGrpSpPr>
          <p:nvPr/>
        </p:nvGrpSpPr>
        <p:grpSpPr bwMode="auto">
          <a:xfrm>
            <a:off x="5435600" y="1484784"/>
            <a:ext cx="1811338" cy="1294929"/>
            <a:chOff x="1997" y="1314"/>
            <a:chExt cx="1889" cy="1009"/>
          </a:xfrm>
        </p:grpSpPr>
        <p:grpSp>
          <p:nvGrpSpPr>
            <p:cNvPr id="3" name="Group 51"/>
            <p:cNvGrpSpPr>
              <a:grpSpLocks/>
            </p:cNvGrpSpPr>
            <p:nvPr/>
          </p:nvGrpSpPr>
          <p:grpSpPr bwMode="auto">
            <a:xfrm>
              <a:off x="1997" y="1404"/>
              <a:ext cx="1889" cy="919"/>
              <a:chOff x="1973" y="1027"/>
              <a:chExt cx="1926" cy="937"/>
            </a:xfrm>
          </p:grpSpPr>
          <p:sp>
            <p:nvSpPr>
              <p:cNvPr id="116767" name="Oval 52"/>
              <p:cNvSpPr>
                <a:spLocks noChangeArrowheads="1"/>
              </p:cNvSpPr>
              <p:nvPr/>
            </p:nvSpPr>
            <p:spPr bwMode="gray">
              <a:xfrm>
                <a:off x="1993" y="1058"/>
                <a:ext cx="1906" cy="906"/>
              </a:xfrm>
              <a:prstGeom prst="ellipse">
                <a:avLst/>
              </a:prstGeom>
              <a:gradFill rotWithShape="1">
                <a:gsLst>
                  <a:gs pos="0">
                    <a:schemeClr val="hlink"/>
                  </a:gs>
                  <a:gs pos="100000">
                    <a:srgbClr val="775910"/>
                  </a:gs>
                </a:gsLst>
                <a:lin ang="2700000" scaled="1"/>
              </a:gradFill>
              <a:ln w="9525">
                <a:noFill/>
                <a:round/>
                <a:headEnd/>
                <a:tailEnd/>
              </a:ln>
            </p:spPr>
            <p:txBody>
              <a:bodyPr wrap="none" anchor="ctr"/>
              <a:lstStyle/>
              <a:p>
                <a:pPr algn="ctr"/>
                <a:endParaRPr lang="zh-TW" altLang="en-US" sz="1000" b="1">
                  <a:latin typeface="Arial" charset="0"/>
                </a:endParaRPr>
              </a:p>
            </p:txBody>
          </p:sp>
          <p:sp>
            <p:nvSpPr>
              <p:cNvPr id="116768" name="Oval 53"/>
              <p:cNvSpPr>
                <a:spLocks noChangeArrowheads="1"/>
              </p:cNvSpPr>
              <p:nvPr/>
            </p:nvSpPr>
            <p:spPr bwMode="gray">
              <a:xfrm>
                <a:off x="1973" y="1029"/>
                <a:ext cx="1906" cy="905"/>
              </a:xfrm>
              <a:prstGeom prst="ellipse">
                <a:avLst/>
              </a:prstGeom>
              <a:gradFill rotWithShape="1">
                <a:gsLst>
                  <a:gs pos="0">
                    <a:srgbClr val="FBE09D"/>
                  </a:gs>
                  <a:gs pos="100000">
                    <a:schemeClr val="hlink"/>
                  </a:gs>
                </a:gsLst>
                <a:lin ang="2700000" scaled="1"/>
              </a:gradFill>
              <a:ln w="9525">
                <a:noFill/>
                <a:round/>
                <a:headEnd/>
                <a:tailEnd/>
              </a:ln>
            </p:spPr>
            <p:txBody>
              <a:bodyPr wrap="none" anchor="ctr"/>
              <a:lstStyle/>
              <a:p>
                <a:pPr algn="ctr"/>
                <a:endParaRPr lang="zh-TW" altLang="en-US" sz="1000" b="1">
                  <a:latin typeface="Arial" charset="0"/>
                </a:endParaRPr>
              </a:p>
            </p:txBody>
          </p:sp>
        </p:grpSp>
        <p:sp>
          <p:nvSpPr>
            <p:cNvPr id="116763" name="Oval 54"/>
            <p:cNvSpPr>
              <a:spLocks noChangeArrowheads="1"/>
            </p:cNvSpPr>
            <p:nvPr/>
          </p:nvSpPr>
          <p:spPr bwMode="gray">
            <a:xfrm>
              <a:off x="2086" y="1314"/>
              <a:ext cx="1690" cy="844"/>
            </a:xfrm>
            <a:prstGeom prst="ellipse">
              <a:avLst/>
            </a:prstGeom>
            <a:gradFill rotWithShape="1">
              <a:gsLst>
                <a:gs pos="0">
                  <a:srgbClr val="1D542E"/>
                </a:gs>
                <a:gs pos="100000">
                  <a:schemeClr val="accent1"/>
                </a:gs>
              </a:gsLst>
              <a:lin ang="2700000" scaled="1"/>
            </a:gradFill>
            <a:ln w="9525">
              <a:noFill/>
              <a:round/>
              <a:headEnd/>
              <a:tailEnd/>
            </a:ln>
          </p:spPr>
          <p:txBody>
            <a:bodyPr vert="eaVert" wrap="none" anchor="ctr"/>
            <a:lstStyle/>
            <a:p>
              <a:pPr algn="ctr"/>
              <a:endParaRPr lang="zh-TW" altLang="en-US" sz="1000" b="1">
                <a:latin typeface="Arial" charset="0"/>
              </a:endParaRPr>
            </a:p>
          </p:txBody>
        </p:sp>
        <p:sp>
          <p:nvSpPr>
            <p:cNvPr id="116764" name="Oval 55"/>
            <p:cNvSpPr>
              <a:spLocks noChangeArrowheads="1"/>
            </p:cNvSpPr>
            <p:nvPr/>
          </p:nvSpPr>
          <p:spPr bwMode="gray">
            <a:xfrm>
              <a:off x="2108" y="1318"/>
              <a:ext cx="1651" cy="825"/>
            </a:xfrm>
            <a:prstGeom prst="ellipse">
              <a:avLst/>
            </a:prstGeom>
            <a:gradFill rotWithShape="1">
              <a:gsLst>
                <a:gs pos="0">
                  <a:schemeClr val="accent1">
                    <a:alpha val="0"/>
                  </a:schemeClr>
                </a:gs>
                <a:gs pos="100000">
                  <a:srgbClr val="BCE5C9"/>
                </a:gs>
              </a:gsLst>
              <a:lin ang="2700000" scaled="1"/>
            </a:gradFill>
            <a:ln w="9525">
              <a:noFill/>
              <a:round/>
              <a:headEnd/>
              <a:tailEnd/>
            </a:ln>
          </p:spPr>
          <p:txBody>
            <a:bodyPr vert="eaVert" wrap="none" anchor="ctr"/>
            <a:lstStyle/>
            <a:p>
              <a:pPr algn="ctr"/>
              <a:endParaRPr lang="zh-TW" altLang="en-US" sz="1000" b="1">
                <a:latin typeface="Arial" charset="0"/>
              </a:endParaRPr>
            </a:p>
          </p:txBody>
        </p:sp>
        <p:sp>
          <p:nvSpPr>
            <p:cNvPr id="116765" name="Oval 56"/>
            <p:cNvSpPr>
              <a:spLocks noChangeArrowheads="1"/>
            </p:cNvSpPr>
            <p:nvPr/>
          </p:nvSpPr>
          <p:spPr bwMode="gray">
            <a:xfrm>
              <a:off x="2124" y="1327"/>
              <a:ext cx="1571" cy="770"/>
            </a:xfrm>
            <a:prstGeom prst="ellipse">
              <a:avLst/>
            </a:prstGeom>
            <a:gradFill rotWithShape="1">
              <a:gsLst>
                <a:gs pos="0">
                  <a:srgbClr val="328F4F"/>
                </a:gs>
                <a:gs pos="100000">
                  <a:schemeClr val="accent1">
                    <a:alpha val="48000"/>
                  </a:schemeClr>
                </a:gs>
              </a:gsLst>
              <a:lin ang="2700000" scaled="1"/>
            </a:gradFill>
            <a:ln w="9525">
              <a:noFill/>
              <a:round/>
              <a:headEnd/>
              <a:tailEnd/>
            </a:ln>
          </p:spPr>
          <p:txBody>
            <a:bodyPr vert="eaVert" wrap="none" anchor="ctr"/>
            <a:lstStyle/>
            <a:p>
              <a:pPr algn="ctr"/>
              <a:endParaRPr lang="zh-TW" altLang="en-US" sz="1000" b="1">
                <a:latin typeface="Arial" charset="0"/>
              </a:endParaRPr>
            </a:p>
          </p:txBody>
        </p:sp>
        <p:sp>
          <p:nvSpPr>
            <p:cNvPr id="116766" name="Oval 57"/>
            <p:cNvSpPr>
              <a:spLocks noChangeArrowheads="1"/>
            </p:cNvSpPr>
            <p:nvPr/>
          </p:nvSpPr>
          <p:spPr bwMode="gray">
            <a:xfrm>
              <a:off x="2207" y="1344"/>
              <a:ext cx="1382" cy="625"/>
            </a:xfrm>
            <a:prstGeom prst="ellipse">
              <a:avLst/>
            </a:prstGeom>
            <a:gradFill rotWithShape="1">
              <a:gsLst>
                <a:gs pos="0">
                  <a:srgbClr val="FFFFFF"/>
                </a:gs>
                <a:gs pos="100000">
                  <a:schemeClr val="accent1">
                    <a:alpha val="37999"/>
                  </a:schemeClr>
                </a:gs>
              </a:gsLst>
              <a:lin ang="2700000" scaled="1"/>
            </a:gradFill>
            <a:ln w="9525">
              <a:noFill/>
              <a:round/>
              <a:headEnd/>
              <a:tailEnd/>
            </a:ln>
          </p:spPr>
          <p:txBody>
            <a:bodyPr wrap="none" anchor="ctr"/>
            <a:lstStyle/>
            <a:p>
              <a:pPr algn="ctr"/>
              <a:r>
                <a:rPr lang="zh-TW" altLang="en-US" sz="2800" b="1" dirty="0">
                  <a:solidFill>
                    <a:srgbClr val="FF3300"/>
                  </a:solidFill>
                  <a:latin typeface="標楷體" panose="03000509000000000000" pitchFamily="65" charset="-120"/>
                  <a:ea typeface="標楷體" panose="03000509000000000000" pitchFamily="65" charset="-120"/>
                </a:rPr>
                <a:t>招生</a:t>
              </a:r>
              <a:endParaRPr lang="en-US" altLang="zh-TW" sz="2800" b="1" dirty="0">
                <a:solidFill>
                  <a:srgbClr val="FF3300"/>
                </a:solidFill>
                <a:latin typeface="標楷體" panose="03000509000000000000" pitchFamily="65" charset="-120"/>
                <a:ea typeface="標楷體" panose="03000509000000000000" pitchFamily="65" charset="-120"/>
              </a:endParaRPr>
            </a:p>
            <a:p>
              <a:pPr algn="ctr"/>
              <a:r>
                <a:rPr lang="zh-TW" altLang="en-US" sz="2800" b="1" dirty="0">
                  <a:solidFill>
                    <a:srgbClr val="FF3300"/>
                  </a:solidFill>
                  <a:latin typeface="標楷體" panose="03000509000000000000" pitchFamily="65" charset="-120"/>
                  <a:ea typeface="標楷體" panose="03000509000000000000" pitchFamily="65" charset="-120"/>
                </a:rPr>
                <a:t>作業</a:t>
              </a:r>
            </a:p>
          </p:txBody>
        </p:sp>
      </p:grpSp>
      <p:sp>
        <p:nvSpPr>
          <p:cNvPr id="116760" name="AutoShape 58"/>
          <p:cNvSpPr>
            <a:spLocks noChangeArrowheads="1"/>
          </p:cNvSpPr>
          <p:nvPr/>
        </p:nvSpPr>
        <p:spPr bwMode="auto">
          <a:xfrm>
            <a:off x="7031038" y="3140075"/>
            <a:ext cx="1800225" cy="539750"/>
          </a:xfrm>
          <a:prstGeom prst="roundRect">
            <a:avLst>
              <a:gd name="adj" fmla="val 16667"/>
            </a:avLst>
          </a:prstGeom>
          <a:noFill/>
          <a:ln w="9525">
            <a:noFill/>
            <a:round/>
            <a:headEnd/>
            <a:tailEnd/>
          </a:ln>
        </p:spPr>
        <p:txBody>
          <a:bodyPr lIns="0" rIns="0" anchor="ctr"/>
          <a:lstStyle/>
          <a:p>
            <a:pPr algn="ctr"/>
            <a:r>
              <a:rPr lang="zh-TW" altLang="en-US" sz="2800" b="1" dirty="0">
                <a:solidFill>
                  <a:srgbClr val="008000"/>
                </a:solidFill>
                <a:latin typeface="Verdana" pitchFamily="34" charset="0"/>
                <a:ea typeface="標楷體" pitchFamily="65" charset="-120"/>
              </a:rPr>
              <a:t>分發作業</a:t>
            </a:r>
          </a:p>
        </p:txBody>
      </p:sp>
      <p:sp>
        <p:nvSpPr>
          <p:cNvPr id="116761" name="Freeform 59"/>
          <p:cNvSpPr>
            <a:spLocks/>
          </p:cNvSpPr>
          <p:nvPr/>
        </p:nvSpPr>
        <p:spPr bwMode="gray">
          <a:xfrm flipH="1">
            <a:off x="6672263" y="2779713"/>
            <a:ext cx="503237" cy="9366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9900"/>
          </a:solidFill>
          <a:ln w="9525">
            <a:noFill/>
            <a:round/>
            <a:headEnd/>
            <a:tailEnd/>
          </a:ln>
        </p:spPr>
        <p:txBody>
          <a:bodyPr/>
          <a:lstStyle/>
          <a:p>
            <a:endParaRPr lang="zh-TW" altLang="en-US" b="1"/>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zh-TW" altLang="en-US" b="1" dirty="0"/>
              <a:t>甄選入學招生作業－</a:t>
            </a:r>
            <a:r>
              <a:rPr lang="zh-TW" altLang="en-US" b="1" dirty="0">
                <a:solidFill>
                  <a:srgbClr val="FF0000"/>
                </a:solidFill>
              </a:rPr>
              <a:t>術科測驗</a:t>
            </a:r>
            <a:endParaRPr lang="en-US" altLang="zh-TW" b="1" dirty="0">
              <a:solidFill>
                <a:srgbClr val="FF0000"/>
              </a:solidFill>
            </a:endParaRPr>
          </a:p>
        </p:txBody>
      </p:sp>
      <p:sp>
        <p:nvSpPr>
          <p:cNvPr id="117762" name="AutoShape 16"/>
          <p:cNvSpPr>
            <a:spLocks noChangeArrowheads="1"/>
          </p:cNvSpPr>
          <p:nvPr/>
        </p:nvSpPr>
        <p:spPr bwMode="gray">
          <a:xfrm>
            <a:off x="257175" y="1474788"/>
            <a:ext cx="3190875" cy="4419600"/>
          </a:xfrm>
          <a:prstGeom prst="rightArrow">
            <a:avLst>
              <a:gd name="adj1" fmla="val 62787"/>
              <a:gd name="adj2" fmla="val 41259"/>
            </a:avLst>
          </a:prstGeom>
          <a:gradFill rotWithShape="1">
            <a:gsLst>
              <a:gs pos="0">
                <a:srgbClr val="FFFFFF">
                  <a:alpha val="0"/>
                </a:srgbClr>
              </a:gs>
              <a:gs pos="100000">
                <a:srgbClr val="C0C0C0">
                  <a:alpha val="50000"/>
                </a:srgbClr>
              </a:gs>
            </a:gsLst>
            <a:lin ang="0" scaled="1"/>
          </a:gradFill>
          <a:ln w="19050" cap="rnd">
            <a:solidFill>
              <a:schemeClr val="folHlink"/>
            </a:solidFill>
            <a:prstDash val="sysDot"/>
            <a:miter lim="800000"/>
            <a:headEnd/>
            <a:tailEnd/>
          </a:ln>
        </p:spPr>
        <p:txBody>
          <a:bodyPr wrap="none" anchor="ctr"/>
          <a:lstStyle/>
          <a:p>
            <a:pPr algn="ctr"/>
            <a:endParaRPr lang="zh-TW" altLang="en-US" b="1">
              <a:latin typeface="Arial" charset="0"/>
            </a:endParaRPr>
          </a:p>
        </p:txBody>
      </p:sp>
      <p:sp>
        <p:nvSpPr>
          <p:cNvPr id="117763" name="Text Box 17"/>
          <p:cNvSpPr txBox="1">
            <a:spLocks noChangeArrowheads="1"/>
          </p:cNvSpPr>
          <p:nvPr/>
        </p:nvSpPr>
        <p:spPr bwMode="black">
          <a:xfrm>
            <a:off x="250825" y="2997200"/>
            <a:ext cx="3149600" cy="1508105"/>
          </a:xfrm>
          <a:prstGeom prst="rect">
            <a:avLst/>
          </a:prstGeom>
          <a:noFill/>
          <a:ln w="9525">
            <a:noFill/>
            <a:miter lim="800000"/>
            <a:headEnd/>
            <a:tailEnd/>
          </a:ln>
        </p:spPr>
        <p:txBody>
          <a:bodyPr>
            <a:spAutoFit/>
          </a:bodyPr>
          <a:lstStyle/>
          <a:p>
            <a:pPr marL="120650" indent="-120650" algn="ctr">
              <a:buFont typeface="Wingdings" pitchFamily="2" charset="2"/>
              <a:buNone/>
            </a:pPr>
            <a:r>
              <a:rPr lang="zh-TW" altLang="en-US" sz="2800" b="1" dirty="0">
                <a:latin typeface="標楷體" pitchFamily="65" charset="-120"/>
                <a:ea typeface="標楷體" pitchFamily="65" charset="-120"/>
              </a:rPr>
              <a:t>高中高職藝才班</a:t>
            </a:r>
          </a:p>
          <a:p>
            <a:pPr marL="120650" indent="-120650" algn="ctr">
              <a:buFont typeface="Wingdings" pitchFamily="2" charset="2"/>
              <a:buNone/>
            </a:pPr>
            <a:r>
              <a:rPr lang="zh-TW" altLang="en-US" sz="2800" b="1" dirty="0">
                <a:latin typeface="標楷體" pitchFamily="65" charset="-120"/>
                <a:ea typeface="標楷體" pitchFamily="65" charset="-120"/>
              </a:rPr>
              <a:t>特色招生甄選入學</a:t>
            </a:r>
          </a:p>
          <a:p>
            <a:pPr marL="120650" indent="-120650" algn="ctr">
              <a:buFont typeface="Wingdings" pitchFamily="2" charset="2"/>
              <a:buNone/>
            </a:pPr>
            <a:r>
              <a:rPr lang="zh-TW" altLang="en-US" sz="2800" b="1" dirty="0">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術科測驗</a:t>
            </a:r>
          </a:p>
        </p:txBody>
      </p:sp>
      <p:sp>
        <p:nvSpPr>
          <p:cNvPr id="117764" name="AutoShape 18"/>
          <p:cNvSpPr>
            <a:spLocks noChangeArrowheads="1"/>
          </p:cNvSpPr>
          <p:nvPr/>
        </p:nvSpPr>
        <p:spPr bwMode="auto">
          <a:xfrm>
            <a:off x="3522663" y="1676400"/>
            <a:ext cx="5488160" cy="4191000"/>
          </a:xfrm>
          <a:prstGeom prst="roundRect">
            <a:avLst>
              <a:gd name="adj" fmla="val 3481"/>
            </a:avLst>
          </a:prstGeom>
          <a:noFill/>
          <a:ln w="19050" cap="rnd">
            <a:solidFill>
              <a:schemeClr val="folHlink"/>
            </a:solidFill>
            <a:prstDash val="sysDot"/>
            <a:round/>
            <a:headEnd/>
            <a:tailEnd/>
          </a:ln>
        </p:spPr>
        <p:txBody>
          <a:bodyPr wrap="none" anchor="ctr"/>
          <a:lstStyle/>
          <a:p>
            <a:pPr algn="ctr"/>
            <a:endParaRPr lang="zh-TW" altLang="en-US" sz="1100" b="1">
              <a:latin typeface="Arial" charset="0"/>
              <a:ea typeface="標楷體" pitchFamily="65" charset="-120"/>
            </a:endParaRPr>
          </a:p>
        </p:txBody>
      </p:sp>
      <p:grpSp>
        <p:nvGrpSpPr>
          <p:cNvPr id="2" name="Group 19"/>
          <p:cNvGrpSpPr>
            <a:grpSpLocks/>
          </p:cNvGrpSpPr>
          <p:nvPr/>
        </p:nvGrpSpPr>
        <p:grpSpPr bwMode="auto">
          <a:xfrm>
            <a:off x="3598863" y="1828800"/>
            <a:ext cx="5293617" cy="1228725"/>
            <a:chOff x="2304" y="1200"/>
            <a:chExt cx="3102" cy="774"/>
          </a:xfrm>
        </p:grpSpPr>
        <p:sp>
          <p:nvSpPr>
            <p:cNvPr id="117775" name="AutoShape 20"/>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rgbClr val="D6EFDE"/>
                </a:gs>
              </a:gsLst>
              <a:lin ang="0" scaled="1"/>
            </a:gradFill>
            <a:ln w="9525">
              <a:noFill/>
              <a:round/>
              <a:headEnd/>
              <a:tailEnd/>
            </a:ln>
          </p:spPr>
          <p:txBody>
            <a:bodyPr wrap="none" anchor="ctr"/>
            <a:lstStyle/>
            <a:p>
              <a:pPr algn="ctr"/>
              <a:endParaRPr lang="zh-TW" altLang="en-US" sz="1100" b="1">
                <a:latin typeface="Arial" charset="0"/>
              </a:endParaRPr>
            </a:p>
          </p:txBody>
        </p:sp>
        <p:sp>
          <p:nvSpPr>
            <p:cNvPr id="117776" name="AutoShape 21"/>
            <p:cNvSpPr>
              <a:spLocks noChangeArrowheads="1"/>
            </p:cNvSpPr>
            <p:nvPr/>
          </p:nvSpPr>
          <p:spPr bwMode="gray">
            <a:xfrm>
              <a:off x="2304" y="1488"/>
              <a:ext cx="336" cy="240"/>
            </a:xfrm>
            <a:prstGeom prst="rightArrow">
              <a:avLst>
                <a:gd name="adj1" fmla="val 50000"/>
                <a:gd name="adj2" fmla="val 58333"/>
              </a:avLst>
            </a:prstGeom>
            <a:solidFill>
              <a:schemeClr val="bg1"/>
            </a:solidFill>
            <a:ln w="9525">
              <a:noFill/>
              <a:miter lim="800000"/>
              <a:headEnd/>
              <a:tailEnd/>
            </a:ln>
          </p:spPr>
          <p:txBody>
            <a:bodyPr wrap="none" anchor="ctr"/>
            <a:lstStyle/>
            <a:p>
              <a:pPr algn="ctr"/>
              <a:endParaRPr lang="zh-TW" altLang="en-US" sz="1100" b="1">
                <a:latin typeface="Arial" charset="0"/>
                <a:ea typeface="標楷體" pitchFamily="65" charset="-120"/>
              </a:endParaRPr>
            </a:p>
          </p:txBody>
        </p:sp>
      </p:grpSp>
      <p:grpSp>
        <p:nvGrpSpPr>
          <p:cNvPr id="3" name="Group 22"/>
          <p:cNvGrpSpPr>
            <a:grpSpLocks/>
          </p:cNvGrpSpPr>
          <p:nvPr/>
        </p:nvGrpSpPr>
        <p:grpSpPr bwMode="auto">
          <a:xfrm>
            <a:off x="3598863" y="3190875"/>
            <a:ext cx="5293617" cy="1228725"/>
            <a:chOff x="2304" y="2058"/>
            <a:chExt cx="3102" cy="774"/>
          </a:xfrm>
        </p:grpSpPr>
        <p:sp>
          <p:nvSpPr>
            <p:cNvPr id="117773" name="AutoShape 23"/>
            <p:cNvSpPr>
              <a:spLocks noChangeArrowheads="1"/>
            </p:cNvSpPr>
            <p:nvPr/>
          </p:nvSpPr>
          <p:spPr bwMode="gray">
            <a:xfrm>
              <a:off x="2334" y="2058"/>
              <a:ext cx="3072" cy="774"/>
            </a:xfrm>
            <a:prstGeom prst="roundRect">
              <a:avLst>
                <a:gd name="adj" fmla="val 10889"/>
              </a:avLst>
            </a:prstGeom>
            <a:gradFill rotWithShape="1">
              <a:gsLst>
                <a:gs pos="0">
                  <a:schemeClr val="hlink"/>
                </a:gs>
                <a:gs pos="100000">
                  <a:srgbClr val="FDF0D0"/>
                </a:gs>
              </a:gsLst>
              <a:lin ang="0" scaled="1"/>
            </a:gradFill>
            <a:ln w="9525">
              <a:noFill/>
              <a:round/>
              <a:headEnd/>
              <a:tailEnd/>
            </a:ln>
          </p:spPr>
          <p:txBody>
            <a:bodyPr wrap="none" anchor="ctr"/>
            <a:lstStyle/>
            <a:p>
              <a:pPr algn="ctr"/>
              <a:endParaRPr lang="zh-TW" altLang="en-US" sz="1100" b="1">
                <a:latin typeface="Arial" charset="0"/>
              </a:endParaRPr>
            </a:p>
          </p:txBody>
        </p:sp>
        <p:sp>
          <p:nvSpPr>
            <p:cNvPr id="117774" name="AutoShape 24"/>
            <p:cNvSpPr>
              <a:spLocks noChangeArrowheads="1"/>
            </p:cNvSpPr>
            <p:nvPr/>
          </p:nvSpPr>
          <p:spPr bwMode="gray">
            <a:xfrm>
              <a:off x="2304" y="2352"/>
              <a:ext cx="336" cy="240"/>
            </a:xfrm>
            <a:prstGeom prst="rightArrow">
              <a:avLst>
                <a:gd name="adj1" fmla="val 50000"/>
                <a:gd name="adj2" fmla="val 58333"/>
              </a:avLst>
            </a:prstGeom>
            <a:solidFill>
              <a:schemeClr val="bg1"/>
            </a:solidFill>
            <a:ln w="9525">
              <a:noFill/>
              <a:miter lim="800000"/>
              <a:headEnd/>
              <a:tailEnd/>
            </a:ln>
          </p:spPr>
          <p:txBody>
            <a:bodyPr wrap="none" anchor="ctr"/>
            <a:lstStyle/>
            <a:p>
              <a:pPr algn="ctr"/>
              <a:endParaRPr lang="zh-TW" altLang="en-US" sz="1100" b="1">
                <a:latin typeface="Arial" charset="0"/>
                <a:ea typeface="標楷體" pitchFamily="65" charset="-120"/>
              </a:endParaRPr>
            </a:p>
          </p:txBody>
        </p:sp>
      </p:grpSp>
      <p:grpSp>
        <p:nvGrpSpPr>
          <p:cNvPr id="4" name="Group 25"/>
          <p:cNvGrpSpPr>
            <a:grpSpLocks/>
          </p:cNvGrpSpPr>
          <p:nvPr/>
        </p:nvGrpSpPr>
        <p:grpSpPr bwMode="auto">
          <a:xfrm>
            <a:off x="3598863" y="4495800"/>
            <a:ext cx="5293617" cy="1228725"/>
            <a:chOff x="2304" y="2880"/>
            <a:chExt cx="3102" cy="774"/>
          </a:xfrm>
        </p:grpSpPr>
        <p:sp>
          <p:nvSpPr>
            <p:cNvPr id="117771" name="AutoShape 26"/>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rgbClr val="CDEBFA"/>
                </a:gs>
              </a:gsLst>
              <a:lin ang="0" scaled="1"/>
            </a:gradFill>
            <a:ln w="9525">
              <a:noFill/>
              <a:round/>
              <a:headEnd/>
              <a:tailEnd/>
            </a:ln>
          </p:spPr>
          <p:txBody>
            <a:bodyPr wrap="none" anchor="ctr"/>
            <a:lstStyle/>
            <a:p>
              <a:pPr algn="ctr"/>
              <a:endParaRPr lang="zh-TW" altLang="en-US" sz="1100" b="1">
                <a:latin typeface="Arial" charset="0"/>
              </a:endParaRPr>
            </a:p>
          </p:txBody>
        </p:sp>
        <p:sp>
          <p:nvSpPr>
            <p:cNvPr id="117772" name="AutoShape 27"/>
            <p:cNvSpPr>
              <a:spLocks noChangeArrowheads="1"/>
            </p:cNvSpPr>
            <p:nvPr/>
          </p:nvSpPr>
          <p:spPr bwMode="gray">
            <a:xfrm>
              <a:off x="2304" y="3168"/>
              <a:ext cx="336" cy="240"/>
            </a:xfrm>
            <a:prstGeom prst="rightArrow">
              <a:avLst>
                <a:gd name="adj1" fmla="val 50000"/>
                <a:gd name="adj2" fmla="val 58333"/>
              </a:avLst>
            </a:prstGeom>
            <a:solidFill>
              <a:schemeClr val="bg1"/>
            </a:solidFill>
            <a:ln w="9525">
              <a:noFill/>
              <a:miter lim="800000"/>
              <a:headEnd/>
              <a:tailEnd/>
            </a:ln>
          </p:spPr>
          <p:txBody>
            <a:bodyPr wrap="none" anchor="ctr"/>
            <a:lstStyle/>
            <a:p>
              <a:pPr algn="ctr"/>
              <a:endParaRPr lang="zh-TW" altLang="en-US" sz="1100" b="1">
                <a:latin typeface="Arial" charset="0"/>
                <a:ea typeface="標楷體" pitchFamily="65" charset="-120"/>
              </a:endParaRPr>
            </a:p>
          </p:txBody>
        </p:sp>
      </p:grpSp>
      <p:sp>
        <p:nvSpPr>
          <p:cNvPr id="117768" name="Text Box 30"/>
          <p:cNvSpPr txBox="1">
            <a:spLocks noChangeArrowheads="1"/>
          </p:cNvSpPr>
          <p:nvPr/>
        </p:nvSpPr>
        <p:spPr bwMode="gray">
          <a:xfrm>
            <a:off x="4211637" y="1916113"/>
            <a:ext cx="4566641" cy="954087"/>
          </a:xfrm>
          <a:prstGeom prst="rect">
            <a:avLst/>
          </a:prstGeom>
          <a:noFill/>
          <a:ln w="9525">
            <a:noFill/>
            <a:miter lim="800000"/>
            <a:headEnd/>
            <a:tailEnd/>
          </a:ln>
        </p:spPr>
        <p:txBody>
          <a:bodyPr wrap="square">
            <a:spAutoFit/>
          </a:bodyPr>
          <a:lstStyle/>
          <a:p>
            <a:r>
              <a:rPr lang="zh-TW" altLang="en-US" sz="2800" b="1">
                <a:solidFill>
                  <a:srgbClr val="003300"/>
                </a:solidFill>
                <a:latin typeface="Arial" charset="0"/>
                <a:ea typeface="標楷體" pitchFamily="65" charset="-120"/>
              </a:rPr>
              <a:t>學生不受免試就學區之限制，惟僅能向一區報名</a:t>
            </a:r>
            <a:endParaRPr lang="en-US" altLang="zh-TW" sz="2800" b="1">
              <a:solidFill>
                <a:srgbClr val="003300"/>
              </a:solidFill>
              <a:latin typeface="Arial" charset="0"/>
              <a:ea typeface="標楷體" pitchFamily="65" charset="-120"/>
            </a:endParaRPr>
          </a:p>
        </p:txBody>
      </p:sp>
      <p:sp>
        <p:nvSpPr>
          <p:cNvPr id="117769" name="Text Box 31"/>
          <p:cNvSpPr txBox="1">
            <a:spLocks noChangeArrowheads="1"/>
          </p:cNvSpPr>
          <p:nvPr/>
        </p:nvSpPr>
        <p:spPr bwMode="gray">
          <a:xfrm>
            <a:off x="4140199" y="3141663"/>
            <a:ext cx="4566641" cy="1384300"/>
          </a:xfrm>
          <a:prstGeom prst="rect">
            <a:avLst/>
          </a:prstGeom>
          <a:noFill/>
          <a:ln w="9525">
            <a:noFill/>
            <a:miter lim="800000"/>
            <a:headEnd/>
            <a:tailEnd/>
          </a:ln>
        </p:spPr>
        <p:txBody>
          <a:bodyPr wrap="square">
            <a:spAutoFit/>
          </a:bodyPr>
          <a:lstStyle/>
          <a:p>
            <a:r>
              <a:rPr lang="zh-TW" altLang="en-US" sz="2800" b="1" dirty="0">
                <a:solidFill>
                  <a:srgbClr val="FF0000"/>
                </a:solidFill>
                <a:latin typeface="標楷體" pitchFamily="65" charset="-120"/>
                <a:ea typeface="標楷體" pitchFamily="65" charset="-120"/>
              </a:rPr>
              <a:t>同一類型之術科測驗以同日辦理為原則，不得施以學科成就測驗。</a:t>
            </a:r>
            <a:endParaRPr lang="en-US" altLang="zh-TW" sz="2800" b="1" dirty="0">
              <a:solidFill>
                <a:srgbClr val="FF0000"/>
              </a:solidFill>
              <a:latin typeface="標楷體" pitchFamily="65" charset="-120"/>
              <a:ea typeface="標楷體" pitchFamily="65" charset="-120"/>
            </a:endParaRPr>
          </a:p>
        </p:txBody>
      </p:sp>
      <p:sp>
        <p:nvSpPr>
          <p:cNvPr id="117770" name="Text Box 32"/>
          <p:cNvSpPr txBox="1">
            <a:spLocks noChangeArrowheads="1"/>
          </p:cNvSpPr>
          <p:nvPr/>
        </p:nvSpPr>
        <p:spPr bwMode="gray">
          <a:xfrm>
            <a:off x="4211637" y="4652963"/>
            <a:ext cx="4566641" cy="954087"/>
          </a:xfrm>
          <a:prstGeom prst="rect">
            <a:avLst/>
          </a:prstGeom>
          <a:noFill/>
          <a:ln w="9525">
            <a:noFill/>
            <a:miter lim="800000"/>
            <a:headEnd/>
            <a:tailEnd/>
          </a:ln>
        </p:spPr>
        <p:txBody>
          <a:bodyPr wrap="square">
            <a:spAutoFit/>
          </a:bodyPr>
          <a:lstStyle/>
          <a:p>
            <a:r>
              <a:rPr lang="zh-TW" altLang="en-US" sz="2800" b="1">
                <a:solidFill>
                  <a:srgbClr val="0000FF"/>
                </a:solidFill>
                <a:latin typeface="Arial" charset="0"/>
                <a:ea typeface="標楷體" pitchFamily="65" charset="-120"/>
              </a:rPr>
              <a:t>免試入學前，完成術科測驗並取得成績證明</a:t>
            </a:r>
            <a:endParaRPr lang="en-US" altLang="zh-TW" sz="2800" b="1">
              <a:solidFill>
                <a:srgbClr val="0000FF"/>
              </a:solidFill>
              <a:latin typeface="Arial" charset="0"/>
              <a:ea typeface="標楷體" pitchFamily="65"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名詞解釋</a:t>
            </a:r>
            <a:r>
              <a:rPr lang="en-US" altLang="zh-TW" dirty="0"/>
              <a:t>-</a:t>
            </a:r>
            <a:r>
              <a:rPr lang="zh-TW" altLang="en-US" dirty="0"/>
              <a:t>五專聯合免試入學</a:t>
            </a:r>
          </a:p>
        </p:txBody>
      </p:sp>
      <p:sp>
        <p:nvSpPr>
          <p:cNvPr id="3" name="內容版面配置區 2"/>
          <p:cNvSpPr>
            <a:spLocks noGrp="1"/>
          </p:cNvSpPr>
          <p:nvPr>
            <p:ph idx="1"/>
          </p:nvPr>
        </p:nvSpPr>
        <p:spPr/>
        <p:txBody>
          <a:bodyPr/>
          <a:lstStyle/>
          <a:p>
            <a:r>
              <a:rPr lang="zh-TW" altLang="en-US" dirty="0"/>
              <a:t>五專聯合免試入學</a:t>
            </a:r>
            <a:endParaRPr lang="en-US" altLang="zh-TW" dirty="0"/>
          </a:p>
          <a:p>
            <a:pPr lvl="1"/>
            <a:r>
              <a:rPr lang="zh-TW" altLang="en-US" dirty="0"/>
              <a:t>簡稱：五專聯合免試入學</a:t>
            </a:r>
            <a:endParaRPr lang="en-US" altLang="zh-TW" dirty="0"/>
          </a:p>
          <a:p>
            <a:pPr lvl="1"/>
            <a:r>
              <a:rPr lang="zh-TW" altLang="en-US" dirty="0"/>
              <a:t>全國分成北、中、南三區。</a:t>
            </a:r>
          </a:p>
          <a:p>
            <a:pPr lvl="1"/>
            <a:r>
              <a:rPr lang="zh-TW" altLang="en-US" dirty="0">
                <a:solidFill>
                  <a:srgbClr val="FF0000"/>
                </a:solidFill>
              </a:rPr>
              <a:t>國中應屆或非應屆畢業生皆可</a:t>
            </a:r>
            <a:r>
              <a:rPr lang="zh-TW" altLang="en-US" dirty="0"/>
              <a:t>報名。</a:t>
            </a:r>
            <a:endParaRPr lang="en-US" altLang="zh-TW" dirty="0"/>
          </a:p>
          <a:p>
            <a:pPr lvl="1"/>
            <a:r>
              <a:rPr lang="zh-TW" altLang="en-US" dirty="0"/>
              <a:t>採「</a:t>
            </a:r>
            <a:r>
              <a:rPr lang="zh-TW" altLang="en-US" dirty="0">
                <a:solidFill>
                  <a:srgbClr val="FF0000"/>
                </a:solidFill>
              </a:rPr>
              <a:t>現場登記分發報到</a:t>
            </a:r>
            <a:r>
              <a:rPr lang="zh-TW" altLang="en-US" dirty="0"/>
              <a:t>」。</a:t>
            </a:r>
            <a:endParaRPr lang="en-US" altLang="zh-TW" dirty="0"/>
          </a:p>
          <a:p>
            <a:pPr lvl="1"/>
            <a:r>
              <a:rPr lang="zh-TW" altLang="en-US" dirty="0"/>
              <a:t>報到日期在免試入學錄取公告之後。</a:t>
            </a:r>
            <a:endParaRPr lang="en-US" altLang="zh-TW" dirty="0"/>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9</a:t>
            </a:fld>
            <a:endParaRPr lang="zh-TW"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zh-TW" alt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◎體育班甄選入學◎</a:t>
            </a:r>
          </a:p>
        </p:txBody>
      </p:sp>
      <p:sp>
        <p:nvSpPr>
          <p:cNvPr id="112642" name="內容版面配置區 2"/>
          <p:cNvSpPr>
            <a:spLocks noGrp="1"/>
          </p:cNvSpPr>
          <p:nvPr>
            <p:ph idx="1"/>
          </p:nvPr>
        </p:nvSpPr>
        <p:spPr>
          <a:xfrm>
            <a:off x="457200" y="1600200"/>
            <a:ext cx="8229600" cy="4852988"/>
          </a:xfrm>
        </p:spPr>
        <p:txBody>
          <a:bodyPr/>
          <a:lstStyle/>
          <a:p>
            <a:pPr>
              <a:buFontTx/>
              <a:buBlip>
                <a:blip r:embed="rId3"/>
              </a:buBlip>
            </a:pPr>
            <a:r>
              <a:rPr lang="zh-TW" altLang="en-US" sz="2800" b="1" dirty="0"/>
              <a:t>招生種類及名額</a:t>
            </a:r>
            <a:endParaRPr lang="en-US" altLang="zh-TW" dirty="0"/>
          </a:p>
          <a:p>
            <a:pPr lvl="1">
              <a:buFontTx/>
              <a:buBlip>
                <a:blip r:embed="rId4"/>
              </a:buBlip>
            </a:pPr>
            <a:r>
              <a:rPr lang="zh-TW" altLang="en-US" sz="4000" b="1" dirty="0">
                <a:solidFill>
                  <a:srgbClr val="C00000"/>
                </a:solidFill>
              </a:rPr>
              <a:t>花蓮區：</a:t>
            </a:r>
            <a:r>
              <a:rPr lang="zh-TW" altLang="en-US" sz="4000" b="1" dirty="0">
                <a:solidFill>
                  <a:srgbClr val="C00000"/>
                </a:solidFill>
                <a:latin typeface="Calibri" pitchFamily="34" charset="0"/>
              </a:rPr>
              <a:t>花蓮高中、玉里高中</a:t>
            </a:r>
            <a:endParaRPr lang="en-US" altLang="zh-TW" sz="4000" b="1" dirty="0">
              <a:solidFill>
                <a:srgbClr val="C00000"/>
              </a:solidFill>
            </a:endParaRPr>
          </a:p>
          <a:p>
            <a:pPr lvl="1">
              <a:buFontTx/>
              <a:buBlip>
                <a:blip r:embed="rId4"/>
              </a:buBlip>
            </a:pPr>
            <a:r>
              <a:rPr lang="zh-TW" altLang="zh-TW" dirty="0"/>
              <a:t>各校招生名額</a:t>
            </a:r>
            <a:r>
              <a:rPr lang="zh-TW" altLang="en-US" dirty="0"/>
              <a:t>已</a:t>
            </a:r>
            <a:r>
              <a:rPr lang="zh-TW" altLang="zh-TW" u="sng" dirty="0"/>
              <a:t>公布於教育部體育署網站</a:t>
            </a:r>
            <a:r>
              <a:rPr lang="zh-TW" altLang="en-US" u="sng" dirty="0"/>
              <a:t>電子公告欄</a:t>
            </a:r>
            <a:r>
              <a:rPr lang="zh-TW" altLang="zh-TW" dirty="0"/>
              <a:t>。</a:t>
            </a:r>
            <a:endParaRPr lang="zh-TW" altLang="en-US" dirty="0"/>
          </a:p>
          <a:p>
            <a:pPr>
              <a:lnSpc>
                <a:spcPts val="3700"/>
              </a:lnSpc>
              <a:buFontTx/>
              <a:buBlip>
                <a:blip r:embed="rId3"/>
              </a:buBlip>
            </a:pPr>
            <a:r>
              <a:rPr lang="zh-TW" altLang="zh-TW" sz="2800" b="1" dirty="0"/>
              <a:t>招生範圍</a:t>
            </a:r>
            <a:endParaRPr lang="en-US" altLang="zh-TW" sz="2800" b="1" dirty="0"/>
          </a:p>
          <a:p>
            <a:pPr lvl="1">
              <a:buFontTx/>
              <a:buBlip>
                <a:blip r:embed="rId4"/>
              </a:buBlip>
            </a:pPr>
            <a:r>
              <a:rPr lang="zh-TW" altLang="zh-TW" dirty="0"/>
              <a:t>不受就學區限制，</a:t>
            </a:r>
            <a:r>
              <a:rPr lang="zh-TW" altLang="zh-TW" u="sng" dirty="0"/>
              <a:t>學生得跨區報考</a:t>
            </a:r>
            <a:r>
              <a:rPr lang="zh-TW" altLang="zh-TW" dirty="0"/>
              <a:t>。</a:t>
            </a:r>
          </a:p>
          <a:p>
            <a:pPr>
              <a:buFontTx/>
              <a:buBlip>
                <a:blip r:embed="rId3"/>
              </a:buBlip>
            </a:pPr>
            <a:r>
              <a:rPr lang="zh-TW" altLang="zh-TW" sz="2800" b="1" dirty="0"/>
              <a:t>招生方式</a:t>
            </a:r>
            <a:endParaRPr lang="en-US" altLang="zh-TW" sz="2800" b="1" dirty="0"/>
          </a:p>
          <a:p>
            <a:pPr lvl="1">
              <a:buFontTx/>
              <a:buBlip>
                <a:blip r:embed="rId4"/>
              </a:buBlip>
            </a:pPr>
            <a:r>
              <a:rPr lang="zh-TW" altLang="zh-TW" sz="4000" dirty="0"/>
              <a:t>本區各校為</a:t>
            </a:r>
            <a:r>
              <a:rPr lang="zh-TW" altLang="zh-TW" sz="4000" dirty="0">
                <a:solidFill>
                  <a:srgbClr val="FF0000"/>
                </a:solidFill>
              </a:rPr>
              <a:t>獨立</a:t>
            </a:r>
            <a:r>
              <a:rPr lang="zh-TW" altLang="zh-TW" sz="4000" dirty="0"/>
              <a:t>招生。</a:t>
            </a:r>
            <a:endParaRPr lang="zh-TW" altLang="en-US" sz="4000" dirty="0">
              <a:solidFill>
                <a:srgbClr val="FF00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1438"/>
            <a:ext cx="8229600" cy="5516562"/>
          </a:xfrm>
        </p:spPr>
        <p:txBody>
          <a:bodyPr>
            <a:noAutofit/>
          </a:bodyPr>
          <a:lstStyle/>
          <a:p>
            <a:pPr>
              <a:buFontTx/>
              <a:buBlip>
                <a:blip r:embed="rId3"/>
              </a:buBlip>
              <a:defRPr/>
            </a:pPr>
            <a:r>
              <a:rPr lang="zh-TW" altLang="en-US" sz="2800" b="1" dirty="0"/>
              <a:t>招生種類及名額</a:t>
            </a:r>
            <a:endParaRPr lang="en-US" altLang="zh-TW" sz="2800" b="1" dirty="0"/>
          </a:p>
          <a:p>
            <a:pPr lvl="1">
              <a:buFontTx/>
              <a:buNone/>
              <a:defRPr/>
            </a:pPr>
            <a:r>
              <a:rPr lang="zh-TW" altLang="en-US" sz="4000" b="1" dirty="0">
                <a:solidFill>
                  <a:srgbClr val="FF0000"/>
                </a:solidFill>
              </a:rPr>
              <a:t>花蓮體中</a:t>
            </a:r>
            <a:br>
              <a:rPr lang="zh-TW" altLang="en-US" sz="4000" dirty="0"/>
            </a:br>
            <a:r>
              <a:rPr lang="zh-TW" altLang="en-US" sz="4000" dirty="0"/>
              <a:t>招生名額</a:t>
            </a:r>
          </a:p>
          <a:p>
            <a:pPr lvl="1">
              <a:buFontTx/>
              <a:buBlip>
                <a:blip r:embed="rId4"/>
              </a:buBlip>
              <a:defRPr/>
            </a:pPr>
            <a:endParaRPr lang="zh-TW" altLang="en-US" sz="2600" dirty="0"/>
          </a:p>
          <a:p>
            <a:pPr lvl="1">
              <a:buFontTx/>
              <a:buBlip>
                <a:blip r:embed="rId4"/>
              </a:buBlip>
              <a:defRPr/>
            </a:pPr>
            <a:endParaRPr lang="zh-TW" altLang="en-US" sz="2600" dirty="0"/>
          </a:p>
          <a:p>
            <a:pPr lvl="1">
              <a:buFontTx/>
              <a:buNone/>
              <a:defRPr/>
            </a:pPr>
            <a:endParaRPr lang="zh-TW" altLang="en-US" sz="2600" dirty="0"/>
          </a:p>
          <a:p>
            <a:pPr lvl="1">
              <a:buFontTx/>
              <a:buBlip>
                <a:blip r:embed="rId4"/>
              </a:buBlip>
              <a:defRPr/>
            </a:pPr>
            <a:endParaRPr lang="zh-TW" altLang="en-US" sz="2600" dirty="0"/>
          </a:p>
          <a:p>
            <a:pPr lvl="1">
              <a:buFontTx/>
              <a:buBlip>
                <a:blip r:embed="rId4"/>
              </a:buBlip>
              <a:defRPr/>
            </a:pPr>
            <a:endParaRPr lang="zh-TW" altLang="en-US" sz="2600" dirty="0"/>
          </a:p>
          <a:p>
            <a:pPr>
              <a:lnSpc>
                <a:spcPts val="3700"/>
              </a:lnSpc>
              <a:buFontTx/>
              <a:buBlip>
                <a:blip r:embed="rId3"/>
              </a:buBlip>
              <a:defRPr/>
            </a:pPr>
            <a:r>
              <a:rPr lang="zh-TW" altLang="zh-TW" sz="2800" b="1" dirty="0"/>
              <a:t>招生範圍</a:t>
            </a:r>
            <a:endParaRPr lang="en-US" altLang="zh-TW" sz="2800" b="1" dirty="0"/>
          </a:p>
          <a:p>
            <a:pPr lvl="1">
              <a:buFontTx/>
              <a:buBlip>
                <a:blip r:embed="rId4"/>
              </a:buBlip>
              <a:defRPr/>
            </a:pPr>
            <a:r>
              <a:rPr lang="zh-TW" altLang="zh-TW" sz="2600" dirty="0"/>
              <a:t>不受就學區限制，</a:t>
            </a:r>
            <a:r>
              <a:rPr lang="zh-TW" altLang="zh-TW" sz="2600" u="sng" dirty="0"/>
              <a:t>學生得跨區報考</a:t>
            </a:r>
            <a:r>
              <a:rPr lang="zh-TW" altLang="zh-TW" sz="2600" dirty="0"/>
              <a:t>。</a:t>
            </a:r>
            <a:endParaRPr lang="zh-TW" altLang="en-US" sz="2400" b="1" dirty="0">
              <a:solidFill>
                <a:srgbClr val="0000FF"/>
              </a:solidFill>
              <a:effectLst>
                <a:outerShdw blurRad="38100" dist="38100" dir="2700000" algn="tl">
                  <a:srgbClr val="C0C0C0"/>
                </a:outerShdw>
              </a:effectLst>
            </a:endParaRPr>
          </a:p>
        </p:txBody>
      </p:sp>
      <p:sp>
        <p:nvSpPr>
          <p:cNvPr id="6" name="標題 1"/>
          <p:cNvSpPr txBox="1">
            <a:spLocks/>
          </p:cNvSpPr>
          <p:nvPr/>
        </p:nvSpPr>
        <p:spPr bwMode="auto">
          <a:xfrm>
            <a:off x="0" y="476250"/>
            <a:ext cx="9144000" cy="1143000"/>
          </a:xfrm>
          <a:prstGeom prst="rect">
            <a:avLst/>
          </a:prstGeom>
          <a:noFill/>
          <a:ln>
            <a:noFill/>
          </a:ln>
          <a:extLst/>
        </p:spPr>
        <p:txBody>
          <a:bodyPr anchor="ctr">
            <a:normAutofit/>
          </a:bodyPr>
          <a:lstStyle/>
          <a:p>
            <a:pPr algn="ctr" eaLnBrk="0" fontAlgn="auto" hangingPunct="0">
              <a:spcAft>
                <a:spcPts val="0"/>
              </a:spcAft>
              <a:defRPr/>
            </a:pPr>
            <a:r>
              <a:rPr kumimoji="0" lang="zh-TW" altLang="en-US" sz="4400" b="1" dirty="0">
                <a:solidFill>
                  <a:srgbClr val="00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◎其他入學</a:t>
            </a:r>
            <a:r>
              <a:rPr kumimoji="0" lang="en-US" altLang="zh-TW" sz="4400" b="1" dirty="0">
                <a:solidFill>
                  <a:srgbClr val="00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kumimoji="0" lang="zh-TW" altLang="en-US" sz="4400" b="1" dirty="0">
                <a:solidFill>
                  <a:srgbClr val="00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運動績優生◎</a:t>
            </a:r>
          </a:p>
        </p:txBody>
      </p:sp>
      <p:graphicFrame>
        <p:nvGraphicFramePr>
          <p:cNvPr id="2" name="表格 1">
            <a:extLst>
              <a:ext uri="{FF2B5EF4-FFF2-40B4-BE49-F238E27FC236}">
                <a16:creationId xmlns:a16="http://schemas.microsoft.com/office/drawing/2014/main" id="{C5A539A3-15F9-4041-9B90-6DE6CDBEA2BF}"/>
              </a:ext>
            </a:extLst>
          </p:cNvPr>
          <p:cNvGraphicFramePr>
            <a:graphicFrameLocks noGrp="1"/>
          </p:cNvGraphicFramePr>
          <p:nvPr>
            <p:extLst>
              <p:ext uri="{D42A27DB-BD31-4B8C-83A1-F6EECF244321}">
                <p14:modId xmlns:p14="http://schemas.microsoft.com/office/powerpoint/2010/main" val="3615453123"/>
              </p:ext>
            </p:extLst>
          </p:nvPr>
        </p:nvGraphicFramePr>
        <p:xfrm>
          <a:off x="3511811" y="1556792"/>
          <a:ext cx="5209877" cy="4630448"/>
        </p:xfrm>
        <a:graphic>
          <a:graphicData uri="http://schemas.openxmlformats.org/drawingml/2006/table">
            <a:tbl>
              <a:tblPr/>
              <a:tblGrid>
                <a:gridCol w="2439823">
                  <a:extLst>
                    <a:ext uri="{9D8B030D-6E8A-4147-A177-3AD203B41FA5}">
                      <a16:colId xmlns:a16="http://schemas.microsoft.com/office/drawing/2014/main" val="3488989444"/>
                    </a:ext>
                  </a:extLst>
                </a:gridCol>
                <a:gridCol w="1385027">
                  <a:extLst>
                    <a:ext uri="{9D8B030D-6E8A-4147-A177-3AD203B41FA5}">
                      <a16:colId xmlns:a16="http://schemas.microsoft.com/office/drawing/2014/main" val="3555795695"/>
                    </a:ext>
                  </a:extLst>
                </a:gridCol>
                <a:gridCol w="1385027">
                  <a:extLst>
                    <a:ext uri="{9D8B030D-6E8A-4147-A177-3AD203B41FA5}">
                      <a16:colId xmlns:a16="http://schemas.microsoft.com/office/drawing/2014/main" val="4170490166"/>
                    </a:ext>
                  </a:extLst>
                </a:gridCol>
              </a:tblGrid>
              <a:tr h="266212">
                <a:tc rowSpan="2">
                  <a:txBody>
                    <a:bodyPr/>
                    <a:lstStyle/>
                    <a:p>
                      <a:pPr algn="ctr">
                        <a:spcAft>
                          <a:spcPts val="0"/>
                        </a:spcAft>
                      </a:pPr>
                      <a:r>
                        <a:rPr lang="zh-TW" altLang="en-US" sz="2400" b="1" dirty="0">
                          <a:effectLst/>
                          <a:latin typeface="Times New Roman" panose="02020603050405020304" pitchFamily="18" charset="0"/>
                          <a:ea typeface="標楷體" panose="03000509000000000000" pitchFamily="65" charset="-120"/>
                          <a:cs typeface="Times New Roman" panose="02020603050405020304" pitchFamily="18" charset="0"/>
                        </a:rPr>
                        <a:t>招生種類</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zh-TW" altLang="en-US" sz="1800" dirty="0">
                          <a:effectLst/>
                          <a:latin typeface="Times New Roman" panose="02020603050405020304" pitchFamily="18" charset="0"/>
                          <a:ea typeface="標楷體" panose="03000509000000000000" pitchFamily="65" charset="-120"/>
                          <a:cs typeface="Times New Roman" panose="02020603050405020304" pitchFamily="18" charset="0"/>
                        </a:rPr>
                        <a:t>名  額</a:t>
                      </a:r>
                    </a:p>
                  </a:txBody>
                  <a:tcPr marL="17780" marR="177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2210435936"/>
                  </a:ext>
                </a:extLst>
              </a:tr>
              <a:tr h="266212">
                <a:tc vMerge="1">
                  <a:txBody>
                    <a:bodyPr/>
                    <a:lstStyle/>
                    <a:p>
                      <a:endParaRPr lang="zh-TW" altLang="en-US"/>
                    </a:p>
                  </a:txBody>
                  <a:tcPr/>
                </a:tc>
                <a:tc>
                  <a:txBody>
                    <a:bodyPr/>
                    <a:lstStyle/>
                    <a:p>
                      <a:pPr algn="ctr">
                        <a:spcAft>
                          <a:spcPts val="0"/>
                        </a:spcAft>
                      </a:pPr>
                      <a:r>
                        <a:rPr lang="zh-TW" altLang="en-US" sz="1800" dirty="0">
                          <a:effectLst/>
                          <a:latin typeface="Times New Roman" panose="02020603050405020304" pitchFamily="18" charset="0"/>
                          <a:ea typeface="標楷體" panose="03000509000000000000" pitchFamily="65" charset="-120"/>
                          <a:cs typeface="Times New Roman" panose="02020603050405020304" pitchFamily="18" charset="0"/>
                        </a:rPr>
                        <a:t>男生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altLang="en-US" sz="1800" dirty="0">
                          <a:effectLst/>
                          <a:latin typeface="Times New Roman" panose="02020603050405020304" pitchFamily="18" charset="0"/>
                          <a:ea typeface="標楷體" panose="03000509000000000000" pitchFamily="65" charset="-120"/>
                          <a:cs typeface="Times New Roman" panose="02020603050405020304" pitchFamily="18" charset="0"/>
                        </a:rPr>
                        <a:t>女生</a:t>
                      </a: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3589178"/>
                  </a:ext>
                </a:extLst>
              </a:tr>
              <a:tr h="399317">
                <a:tc>
                  <a:txBody>
                    <a:bodyPr/>
                    <a:lstStyle/>
                    <a:p>
                      <a:pPr algn="ctr">
                        <a:spcAft>
                          <a:spcPts val="0"/>
                        </a:spcAft>
                      </a:pP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籃球</a:t>
                      </a:r>
                      <a:endParaRPr lang="zh-TW" altLang="en-US"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effectLst/>
                          <a:latin typeface="Times New Roman" panose="02020603050405020304" pitchFamily="18" charset="0"/>
                          <a:ea typeface="標楷體" panose="03000509000000000000" pitchFamily="65" charset="-120"/>
                          <a:cs typeface="Times New Roman" panose="02020603050405020304" pitchFamily="18" charset="0"/>
                        </a:rPr>
                        <a:t>0</a:t>
                      </a:r>
                      <a:endParaRPr lang="en-US" sz="18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9860742"/>
                  </a:ext>
                </a:extLst>
              </a:tr>
              <a:tr h="399317">
                <a:tc>
                  <a:txBody>
                    <a:bodyPr/>
                    <a:lstStyle/>
                    <a:p>
                      <a:pPr algn="ctr">
                        <a:spcAft>
                          <a:spcPts val="0"/>
                        </a:spcAft>
                      </a:pP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棒球</a:t>
                      </a:r>
                      <a:endParaRPr lang="zh-TW" altLang="en-US"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effectLst/>
                          <a:latin typeface="Times New Roman" panose="02020603050405020304" pitchFamily="18" charset="0"/>
                          <a:ea typeface="標楷體" panose="03000509000000000000" pitchFamily="65" charset="-120"/>
                          <a:cs typeface="Times New Roman" panose="02020603050405020304" pitchFamily="18" charset="0"/>
                        </a:rPr>
                        <a:t>0</a:t>
                      </a:r>
                      <a:endParaRPr lang="en-US" sz="18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5910937"/>
                  </a:ext>
                </a:extLst>
              </a:tr>
              <a:tr h="399317">
                <a:tc>
                  <a:txBody>
                    <a:bodyPr/>
                    <a:lstStyle/>
                    <a:p>
                      <a:pPr algn="ctr">
                        <a:spcAft>
                          <a:spcPts val="0"/>
                        </a:spcAft>
                      </a:pP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足球</a:t>
                      </a:r>
                      <a:endParaRPr lang="zh-TW" altLang="en-US"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en-US"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sz="18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507086"/>
                  </a:ext>
                </a:extLst>
              </a:tr>
              <a:tr h="399317">
                <a:tc>
                  <a:txBody>
                    <a:bodyPr/>
                    <a:lstStyle/>
                    <a:p>
                      <a:pPr algn="ctr">
                        <a:spcAft>
                          <a:spcPts val="0"/>
                        </a:spcAft>
                      </a:pP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跆拳道</a:t>
                      </a:r>
                      <a:endParaRPr lang="zh-TW" altLang="en-US"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US" altLang="zh-TW" sz="1800" b="1"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1" baseline="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dirty="0">
                          <a:effectLst/>
                          <a:latin typeface="Times New Roman" panose="02020603050405020304" pitchFamily="18" charset="0"/>
                          <a:ea typeface="標楷體" panose="03000509000000000000" pitchFamily="65" charset="-120"/>
                          <a:cs typeface="Times New Roman" panose="02020603050405020304" pitchFamily="18" charset="0"/>
                        </a:rPr>
                        <a:t>含品勢選手</a:t>
                      </a:r>
                      <a:r>
                        <a:rPr lang="en-US" altLang="zh-TW" sz="1800" b="1"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2897041180"/>
                  </a:ext>
                </a:extLst>
              </a:tr>
              <a:tr h="399317">
                <a:tc>
                  <a:txBody>
                    <a:bodyPr/>
                    <a:lstStyle/>
                    <a:p>
                      <a:pPr algn="ctr">
                        <a:spcAft>
                          <a:spcPts val="0"/>
                        </a:spcAft>
                      </a:pP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拳擊</a:t>
                      </a:r>
                      <a:endParaRPr lang="zh-TW" altLang="en-US"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US" sz="1800" b="1"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4253354235"/>
                  </a:ext>
                </a:extLst>
              </a:tr>
              <a:tr h="399317">
                <a:tc>
                  <a:txBody>
                    <a:bodyPr/>
                    <a:lstStyle/>
                    <a:p>
                      <a:pPr algn="ctr">
                        <a:spcAft>
                          <a:spcPts val="0"/>
                        </a:spcAft>
                      </a:pP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射箭</a:t>
                      </a:r>
                      <a:endParaRPr lang="zh-TW" altLang="en-US"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US" sz="1800" b="1"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3092881391"/>
                  </a:ext>
                </a:extLst>
              </a:tr>
              <a:tr h="399317">
                <a:tc>
                  <a:txBody>
                    <a:bodyPr/>
                    <a:lstStyle/>
                    <a:p>
                      <a:pPr algn="ctr">
                        <a:spcAft>
                          <a:spcPts val="0"/>
                        </a:spcAft>
                      </a:pP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輕艇</a:t>
                      </a:r>
                      <a:endParaRPr lang="zh-TW" altLang="en-US"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US" sz="1800" b="1"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201115223"/>
                  </a:ext>
                </a:extLst>
              </a:tr>
              <a:tr h="399317">
                <a:tc>
                  <a:txBody>
                    <a:bodyPr/>
                    <a:lstStyle/>
                    <a:p>
                      <a:pPr algn="ctr">
                        <a:spcAft>
                          <a:spcPts val="0"/>
                        </a:spcAft>
                      </a:pP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田徑</a:t>
                      </a:r>
                      <a:endParaRPr lang="zh-TW" altLang="en-US"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US" sz="1800" b="1" dirty="0">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744414080"/>
                  </a:ext>
                </a:extLst>
              </a:tr>
              <a:tr h="521512">
                <a:tc>
                  <a:txBody>
                    <a:bodyPr/>
                    <a:lstStyle/>
                    <a:p>
                      <a:pPr algn="ctr">
                        <a:spcAft>
                          <a:spcPts val="0"/>
                        </a:spcAft>
                      </a:pP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舉重</a:t>
                      </a:r>
                      <a:endParaRPr lang="zh-TW" altLang="en-US"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US" sz="1800" b="1"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sz="18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762956849"/>
                  </a:ext>
                </a:extLst>
              </a:tr>
              <a:tr h="266212">
                <a:tc>
                  <a:txBody>
                    <a:bodyPr/>
                    <a:lstStyle/>
                    <a:p>
                      <a:pPr algn="ctr">
                        <a:spcAft>
                          <a:spcPts val="0"/>
                        </a:spcAft>
                      </a:pPr>
                      <a:r>
                        <a:rPr lang="zh-TW" altLang="en-US" sz="2400" b="1" dirty="0">
                          <a:effectLst/>
                          <a:latin typeface="Times New Roman" panose="02020603050405020304" pitchFamily="18" charset="0"/>
                          <a:ea typeface="標楷體" panose="03000509000000000000" pitchFamily="65" charset="-120"/>
                          <a:cs typeface="Times New Roman" panose="02020603050405020304" pitchFamily="18" charset="0"/>
                        </a:rPr>
                        <a:t>合計</a:t>
                      </a:r>
                      <a:endParaRPr lang="zh-TW" altLang="en-US" sz="2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algn="ctr">
                        <a:spcAft>
                          <a:spcPts val="0"/>
                        </a:spcAft>
                      </a:pPr>
                      <a:r>
                        <a:rPr lang="en-US" sz="2400" b="1" dirty="0">
                          <a:effectLst/>
                          <a:latin typeface="Times New Roman" panose="02020603050405020304" pitchFamily="18" charset="0"/>
                          <a:ea typeface="標楷體" panose="03000509000000000000" pitchFamily="65" charset="-120"/>
                          <a:cs typeface="Times New Roman" panose="02020603050405020304" pitchFamily="18" charset="0"/>
                        </a:rPr>
                        <a:t>60</a:t>
                      </a:r>
                      <a:endParaRPr lang="en-US" sz="2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zh-TW" altLang="en-US"/>
                    </a:p>
                  </a:txBody>
                  <a:tcPr/>
                </a:tc>
                <a:extLst>
                  <a:ext uri="{0D108BD9-81ED-4DB2-BD59-A6C34878D82A}">
                    <a16:rowId xmlns:a16="http://schemas.microsoft.com/office/drawing/2014/main" val="2508856301"/>
                  </a:ext>
                </a:extLst>
              </a:tr>
            </a:tbl>
          </a:graphicData>
        </a:graphic>
      </p:graphicFrame>
    </p:spTree>
    <p:extLst>
      <p:ext uri="{BB962C8B-B14F-4D97-AF65-F5344CB8AC3E}">
        <p14:creationId xmlns:p14="http://schemas.microsoft.com/office/powerpoint/2010/main" val="21392107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1143000"/>
          </a:xfrm>
        </p:spPr>
        <p:txBody>
          <a:bodyPr/>
          <a:lstStyle/>
          <a:p>
            <a:r>
              <a:rPr lang="zh-TW" altLang="en-US" dirty="0"/>
              <a:t>五專免試入學</a:t>
            </a:r>
          </a:p>
        </p:txBody>
      </p:sp>
      <p:sp>
        <p:nvSpPr>
          <p:cNvPr id="5" name="流程圖: 程序 4">
            <a:extLst>
              <a:ext uri="{FF2B5EF4-FFF2-40B4-BE49-F238E27FC236}">
                <a16:creationId xmlns:a16="http://schemas.microsoft.com/office/drawing/2014/main" id="{8AC7359D-1575-4AA6-B46E-CAEB5A2C8F29}"/>
              </a:ext>
            </a:extLst>
          </p:cNvPr>
          <p:cNvSpPr/>
          <p:nvPr/>
        </p:nvSpPr>
        <p:spPr>
          <a:xfrm>
            <a:off x="575556" y="1484784"/>
            <a:ext cx="3600400" cy="4680519"/>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r>
              <a:rPr lang="zh-TW" altLang="zh-TW" sz="2000" dirty="0"/>
              <a:t>五專優先免試入學之免試就學區為全國一區</a:t>
            </a:r>
            <a:r>
              <a:rPr lang="zh-TW" altLang="en-US" sz="2000" dirty="0"/>
              <a:t>。</a:t>
            </a:r>
            <a:endParaRPr lang="en-US" altLang="zh-TW" sz="2000" dirty="0"/>
          </a:p>
          <a:p>
            <a:pPr marL="342900" lvl="1" indent="-342900">
              <a:lnSpc>
                <a:spcPct val="125000"/>
              </a:lnSpc>
              <a:buFont typeface="Wingdings" panose="05000000000000000000" pitchFamily="2" charset="2"/>
              <a:buChar char="ü"/>
            </a:pPr>
            <a:r>
              <a:rPr lang="zh-TW" altLang="zh-TW" sz="2000" dirty="0"/>
              <a:t>招收對象為</a:t>
            </a:r>
            <a:r>
              <a:rPr lang="zh-TW" altLang="zh-TW" sz="2000" b="1" dirty="0">
                <a:solidFill>
                  <a:srgbClr val="FF0000"/>
                </a:solidFill>
              </a:rPr>
              <a:t>國中應屆畢業生</a:t>
            </a:r>
            <a:r>
              <a:rPr lang="zh-TW" altLang="en-US" sz="2000" dirty="0"/>
              <a:t>。</a:t>
            </a:r>
            <a:endParaRPr lang="en-US" altLang="zh-TW" sz="2000" dirty="0"/>
          </a:p>
          <a:p>
            <a:pPr marL="342900" indent="-342900">
              <a:lnSpc>
                <a:spcPct val="125000"/>
              </a:lnSpc>
              <a:buFont typeface="Wingdings" panose="05000000000000000000" pitchFamily="2" charset="2"/>
              <a:buChar char="ü"/>
            </a:pPr>
            <a:r>
              <a:rPr lang="zh-TW" altLang="zh-TW" sz="2000" dirty="0"/>
              <a:t>可依志向網路選填</a:t>
            </a:r>
            <a:r>
              <a:rPr lang="en-US" altLang="zh-TW" sz="2000" dirty="0"/>
              <a:t>30</a:t>
            </a:r>
            <a:r>
              <a:rPr lang="zh-TW" altLang="zh-TW" sz="2000" dirty="0"/>
              <a:t>個校科（組）為志願，經由招生委員會以電腦統一分發</a:t>
            </a:r>
            <a:r>
              <a:rPr lang="zh-TW" altLang="en-US" sz="2000" dirty="0"/>
              <a:t>。</a:t>
            </a:r>
            <a:endParaRPr lang="en-US" altLang="zh-TW" sz="2000" dirty="0"/>
          </a:p>
        </p:txBody>
      </p:sp>
      <p:sp>
        <p:nvSpPr>
          <p:cNvPr id="6" name="流程圖: 程序 5">
            <a:extLst>
              <a:ext uri="{FF2B5EF4-FFF2-40B4-BE49-F238E27FC236}">
                <a16:creationId xmlns:a16="http://schemas.microsoft.com/office/drawing/2014/main" id="{F0D3DF25-DA52-4D11-86E2-5B51EADA9873}"/>
              </a:ext>
            </a:extLst>
          </p:cNvPr>
          <p:cNvSpPr/>
          <p:nvPr/>
        </p:nvSpPr>
        <p:spPr>
          <a:xfrm>
            <a:off x="4860032" y="1484784"/>
            <a:ext cx="3600400" cy="4680519"/>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lvl="1" indent="-342900">
              <a:lnSpc>
                <a:spcPct val="125000"/>
              </a:lnSpc>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r>
              <a:rPr lang="zh-TW" altLang="zh-TW" sz="2000" dirty="0"/>
              <a:t>全國一區，分北、中、南三個招生委員會辦理</a:t>
            </a:r>
            <a:r>
              <a:rPr lang="zh-TW" altLang="en-US" sz="2000" dirty="0"/>
              <a:t>。</a:t>
            </a:r>
            <a:endParaRPr lang="en-US" altLang="zh-TW" sz="2000" dirty="0"/>
          </a:p>
          <a:p>
            <a:pPr marL="342900" lvl="1" indent="-342900">
              <a:lnSpc>
                <a:spcPct val="125000"/>
              </a:lnSpc>
              <a:buFont typeface="Wingdings" panose="05000000000000000000" pitchFamily="2" charset="2"/>
              <a:buChar char="ü"/>
            </a:pPr>
            <a:r>
              <a:rPr lang="zh-TW" altLang="zh-TW" sz="2000" dirty="0"/>
              <a:t>學生可分別向北、中、南區聯合免試入學招生委員會報名，但各區限選擇一所五專招生學校申請。</a:t>
            </a:r>
            <a:endParaRPr lang="en-US" altLang="zh-TW" sz="2000" dirty="0"/>
          </a:p>
        </p:txBody>
      </p:sp>
      <p:sp>
        <p:nvSpPr>
          <p:cNvPr id="7" name="流程圖: 程序 6">
            <a:extLst>
              <a:ext uri="{FF2B5EF4-FFF2-40B4-BE49-F238E27FC236}">
                <a16:creationId xmlns:a16="http://schemas.microsoft.com/office/drawing/2014/main" id="{419B6997-4EA9-4F7E-AAF5-CB6FB24B955D}"/>
              </a:ext>
            </a:extLst>
          </p:cNvPr>
          <p:cNvSpPr/>
          <p:nvPr/>
        </p:nvSpPr>
        <p:spPr>
          <a:xfrm>
            <a:off x="899592" y="1628800"/>
            <a:ext cx="2952328" cy="864096"/>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200" dirty="0"/>
              <a:t>優先免試</a:t>
            </a:r>
          </a:p>
        </p:txBody>
      </p:sp>
      <p:sp>
        <p:nvSpPr>
          <p:cNvPr id="8" name="流程圖: 程序 7">
            <a:extLst>
              <a:ext uri="{FF2B5EF4-FFF2-40B4-BE49-F238E27FC236}">
                <a16:creationId xmlns:a16="http://schemas.microsoft.com/office/drawing/2014/main" id="{921955F1-C924-4177-80B5-D0E999936752}"/>
              </a:ext>
            </a:extLst>
          </p:cNvPr>
          <p:cNvSpPr/>
          <p:nvPr/>
        </p:nvSpPr>
        <p:spPr>
          <a:xfrm>
            <a:off x="5192592" y="1628800"/>
            <a:ext cx="2952328" cy="864096"/>
          </a:xfrm>
          <a:prstGeom prst="flowChart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3200" dirty="0"/>
              <a:t>聯合免試</a:t>
            </a:r>
          </a:p>
        </p:txBody>
      </p:sp>
    </p:spTree>
    <p:extLst>
      <p:ext uri="{BB962C8B-B14F-4D97-AF65-F5344CB8AC3E}">
        <p14:creationId xmlns:p14="http://schemas.microsoft.com/office/powerpoint/2010/main" val="25753268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pPr eaLnBrk="1" hangingPunct="1"/>
            <a:r>
              <a:rPr lang="zh-TW" altLang="en-US">
                <a:latin typeface="標楷體" panose="03000509000000000000" pitchFamily="65" charset="-120"/>
                <a:cs typeface="Arial Unicode MS" panose="020B0604020202020204" pitchFamily="34" charset="-120"/>
              </a:rPr>
              <a:t>重大招生變革</a:t>
            </a:r>
          </a:p>
        </p:txBody>
      </p:sp>
      <p:sp>
        <p:nvSpPr>
          <p:cNvPr id="20483" name="內容版面配置區 2"/>
          <p:cNvSpPr>
            <a:spLocks noGrp="1"/>
          </p:cNvSpPr>
          <p:nvPr>
            <p:ph idx="1"/>
          </p:nvPr>
        </p:nvSpPr>
        <p:spPr>
          <a:xfrm>
            <a:off x="457200" y="1711325"/>
            <a:ext cx="8229600" cy="4525963"/>
          </a:xfrm>
        </p:spPr>
        <p:txBody>
          <a:bodyPr/>
          <a:lstStyle/>
          <a:p>
            <a:pPr eaLnBrk="1" hangingPunct="1"/>
            <a:r>
              <a:rPr lang="zh-TW" altLang="en-US" sz="2800" dirty="0">
                <a:latin typeface="標楷體" panose="03000509000000000000" pitchFamily="65" charset="-120"/>
                <a:cs typeface="Arial Unicode MS" panose="020B0604020202020204" pitchFamily="34" charset="-120"/>
              </a:rPr>
              <a:t>自</a:t>
            </a:r>
            <a:r>
              <a:rPr lang="en-US" altLang="zh-TW" sz="2800" dirty="0">
                <a:latin typeface="標楷體" panose="03000509000000000000" pitchFamily="65" charset="-120"/>
                <a:cs typeface="Arial Unicode MS" panose="020B0604020202020204" pitchFamily="34" charset="-120"/>
              </a:rPr>
              <a:t>108</a:t>
            </a:r>
            <a:r>
              <a:rPr lang="zh-TW" altLang="en-US" sz="2800" dirty="0">
                <a:latin typeface="標楷體" panose="03000509000000000000" pitchFamily="65" charset="-120"/>
                <a:cs typeface="Arial Unicode MS" panose="020B0604020202020204" pitchFamily="34" charset="-120"/>
              </a:rPr>
              <a:t>學年度起「五專優先免試入學」招生管道，佔五專各校科組核定招生名額至多</a:t>
            </a:r>
            <a:r>
              <a:rPr lang="en-US" altLang="zh-TW" sz="2800" dirty="0">
                <a:solidFill>
                  <a:srgbClr val="FF0000"/>
                </a:solidFill>
                <a:latin typeface="標楷體" panose="03000509000000000000" pitchFamily="65" charset="-120"/>
                <a:cs typeface="Arial Unicode MS" panose="020B0604020202020204" pitchFamily="34" charset="-120"/>
              </a:rPr>
              <a:t>60%</a:t>
            </a:r>
            <a:r>
              <a:rPr lang="zh-TW" altLang="en-US" sz="2800" dirty="0">
                <a:latin typeface="標楷體" panose="03000509000000000000" pitchFamily="65" charset="-120"/>
                <a:cs typeface="Arial Unicode MS" panose="020B0604020202020204" pitchFamily="34" charset="-120"/>
              </a:rPr>
              <a:t>為原則，</a:t>
            </a:r>
            <a:r>
              <a:rPr lang="zh-TW" altLang="zh-TW" sz="2800" dirty="0"/>
              <a:t>提供</a:t>
            </a:r>
            <a:r>
              <a:rPr lang="zh-TW" altLang="zh-TW" sz="2800" dirty="0">
                <a:solidFill>
                  <a:srgbClr val="FF0000"/>
                </a:solidFill>
              </a:rPr>
              <a:t>超過</a:t>
            </a:r>
            <a:r>
              <a:rPr lang="en-US" altLang="zh-TW" sz="2800" dirty="0">
                <a:solidFill>
                  <a:srgbClr val="FF0000"/>
                </a:solidFill>
              </a:rPr>
              <a:t>10,000</a:t>
            </a:r>
            <a:r>
              <a:rPr lang="zh-TW" altLang="zh-TW" sz="2800" dirty="0">
                <a:solidFill>
                  <a:srgbClr val="FF0000"/>
                </a:solidFill>
              </a:rPr>
              <a:t>個</a:t>
            </a:r>
            <a:r>
              <a:rPr lang="zh-TW" altLang="zh-TW" sz="2800" dirty="0"/>
              <a:t>招生名額，讓有志學子更有機會能夠就讀五專理想科組，適性選擇邁入技職，為新的學習生涯跨出第一步。</a:t>
            </a:r>
            <a:endParaRPr lang="en-US" altLang="zh-TW" sz="2800" dirty="0"/>
          </a:p>
          <a:p>
            <a:pPr eaLnBrk="1" hangingPunct="1"/>
            <a:r>
              <a:rPr lang="zh-TW" altLang="en-US" sz="2800" dirty="0">
                <a:latin typeface="標楷體" panose="03000509000000000000" pitchFamily="65" charset="-120"/>
                <a:cs typeface="Arial Unicode MS" panose="020B0604020202020204" pitchFamily="34" charset="-120"/>
              </a:rPr>
              <a:t>辦理時間在國中教育會考後、各區五專聯合免試入學報名與高級中等學校各就學區志願選填之前。</a:t>
            </a:r>
            <a:endParaRPr lang="en-US" altLang="zh-TW" sz="2800" dirty="0">
              <a:latin typeface="標楷體" panose="03000509000000000000" pitchFamily="65" charset="-120"/>
              <a:cs typeface="Arial Unicode MS" panose="020B0604020202020204" pitchFamily="34" charset="-120"/>
            </a:endParaRPr>
          </a:p>
        </p:txBody>
      </p:sp>
      <p:pic>
        <p:nvPicPr>
          <p:cNvPr id="2048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ircle(out)">
                                      <p:cBhvr>
                                        <p:cTn id="7" dur="1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1000"/>
                                        <p:tgtEl>
                                          <p:spTgt spid="20483">
                                            <p:txEl>
                                              <p:pRg st="1" end="1"/>
                                            </p:txEl>
                                          </p:spTgt>
                                        </p:tgtEl>
                                      </p:cBhvr>
                                    </p:animEffect>
                                    <p:anim calcmode="lin" valueType="num">
                                      <p:cBhvr>
                                        <p:cTn id="13"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pPr eaLnBrk="1" hangingPunct="1"/>
            <a:r>
              <a:rPr lang="zh-TW" altLang="en-US">
                <a:latin typeface="標楷體" panose="03000509000000000000" pitchFamily="65" charset="-120"/>
                <a:cs typeface="Arial Unicode MS" panose="020B0604020202020204" pitchFamily="34" charset="-120"/>
              </a:rPr>
              <a:t>重大招生變革</a:t>
            </a:r>
          </a:p>
        </p:txBody>
      </p:sp>
      <p:sp>
        <p:nvSpPr>
          <p:cNvPr id="20483" name="內容版面配置區 2"/>
          <p:cNvSpPr>
            <a:spLocks noGrp="1"/>
          </p:cNvSpPr>
          <p:nvPr>
            <p:ph idx="1"/>
          </p:nvPr>
        </p:nvSpPr>
        <p:spPr>
          <a:xfrm>
            <a:off x="457200" y="1711325"/>
            <a:ext cx="8229600" cy="4525963"/>
          </a:xfrm>
        </p:spPr>
        <p:txBody>
          <a:bodyPr/>
          <a:lstStyle/>
          <a:p>
            <a:pPr eaLnBrk="1" hangingPunct="1"/>
            <a:r>
              <a:rPr lang="zh-TW" altLang="en-US" sz="2800" dirty="0">
                <a:latin typeface="標楷體" panose="03000509000000000000" pitchFamily="65" charset="-120"/>
                <a:cs typeface="Arial Unicode MS" panose="020B0604020202020204" pitchFamily="34" charset="-120"/>
              </a:rPr>
              <a:t>自</a:t>
            </a:r>
            <a:r>
              <a:rPr lang="en-US" altLang="zh-TW" sz="2800" dirty="0">
                <a:latin typeface="標楷體" panose="03000509000000000000" pitchFamily="65" charset="-120"/>
                <a:cs typeface="Arial Unicode MS" panose="020B0604020202020204" pitchFamily="34" charset="-120"/>
              </a:rPr>
              <a:t>108</a:t>
            </a:r>
            <a:r>
              <a:rPr lang="zh-TW" altLang="en-US" sz="2800" dirty="0">
                <a:latin typeface="標楷體" panose="03000509000000000000" pitchFamily="65" charset="-120"/>
                <a:cs typeface="Arial Unicode MS" panose="020B0604020202020204" pitchFamily="34" charset="-120"/>
              </a:rPr>
              <a:t>學年度起「五專優先免試入學」招生管道，佔五專各校科組核定招生名額至多</a:t>
            </a:r>
            <a:r>
              <a:rPr lang="en-US" altLang="zh-TW" sz="2800" dirty="0">
                <a:solidFill>
                  <a:srgbClr val="FF0000"/>
                </a:solidFill>
                <a:latin typeface="標楷體" panose="03000509000000000000" pitchFamily="65" charset="-120"/>
                <a:cs typeface="Arial Unicode MS" panose="020B0604020202020204" pitchFamily="34" charset="-120"/>
              </a:rPr>
              <a:t>60%</a:t>
            </a:r>
            <a:r>
              <a:rPr lang="zh-TW" altLang="en-US" sz="2800" dirty="0">
                <a:latin typeface="標楷體" panose="03000509000000000000" pitchFamily="65" charset="-120"/>
                <a:cs typeface="Arial Unicode MS" panose="020B0604020202020204" pitchFamily="34" charset="-120"/>
              </a:rPr>
              <a:t>為原則，</a:t>
            </a:r>
            <a:r>
              <a:rPr lang="zh-TW" altLang="zh-TW" sz="2800" dirty="0"/>
              <a:t>提供</a:t>
            </a:r>
            <a:r>
              <a:rPr lang="zh-TW" altLang="zh-TW" sz="2800" dirty="0">
                <a:solidFill>
                  <a:srgbClr val="FF0000"/>
                </a:solidFill>
              </a:rPr>
              <a:t>超過</a:t>
            </a:r>
            <a:r>
              <a:rPr lang="en-US" altLang="zh-TW" sz="2800" dirty="0">
                <a:solidFill>
                  <a:srgbClr val="FF0000"/>
                </a:solidFill>
              </a:rPr>
              <a:t>10,000</a:t>
            </a:r>
            <a:r>
              <a:rPr lang="zh-TW" altLang="zh-TW" sz="2800" dirty="0">
                <a:solidFill>
                  <a:srgbClr val="FF0000"/>
                </a:solidFill>
              </a:rPr>
              <a:t>個</a:t>
            </a:r>
            <a:r>
              <a:rPr lang="zh-TW" altLang="zh-TW" sz="2800" dirty="0"/>
              <a:t>招生名額，讓有志學子更有機會能夠就讀五專理想科組，適性選擇邁入技職，為新的學習生涯跨出第一步。</a:t>
            </a:r>
            <a:endParaRPr lang="en-US" altLang="zh-TW" sz="2800" dirty="0"/>
          </a:p>
          <a:p>
            <a:pPr eaLnBrk="1" hangingPunct="1"/>
            <a:r>
              <a:rPr lang="zh-TW" altLang="en-US" sz="2800" dirty="0">
                <a:latin typeface="標楷體" panose="03000509000000000000" pitchFamily="65" charset="-120"/>
                <a:cs typeface="Arial Unicode MS" panose="020B0604020202020204" pitchFamily="34" charset="-120"/>
              </a:rPr>
              <a:t>辦理時間在國中教育會考後、各區五專聯合免試入學報名與高級中等學校各就學區志願選填之前。</a:t>
            </a:r>
            <a:endParaRPr lang="en-US" altLang="zh-TW" sz="2800" dirty="0">
              <a:latin typeface="標楷體" panose="03000509000000000000" pitchFamily="65" charset="-120"/>
              <a:cs typeface="Arial Unicode MS" panose="020B0604020202020204" pitchFamily="34" charset="-120"/>
            </a:endParaRPr>
          </a:p>
        </p:txBody>
      </p:sp>
      <p:pic>
        <p:nvPicPr>
          <p:cNvPr id="2048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ircle(out)">
                                      <p:cBhvr>
                                        <p:cTn id="7" dur="1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1000"/>
                                        <p:tgtEl>
                                          <p:spTgt spid="20483">
                                            <p:txEl>
                                              <p:pRg st="1" end="1"/>
                                            </p:txEl>
                                          </p:spTgt>
                                        </p:tgtEl>
                                      </p:cBhvr>
                                    </p:animEffect>
                                    <p:anim calcmode="lin" valueType="num">
                                      <p:cBhvr>
                                        <p:cTn id="13"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pPr eaLnBrk="1" hangingPunct="1"/>
            <a:r>
              <a:rPr lang="en-US" altLang="zh-TW">
                <a:latin typeface="標楷體" panose="03000509000000000000" pitchFamily="65" charset="-120"/>
                <a:cs typeface="Arial Unicode MS" panose="020B0604020202020204" pitchFamily="34" charset="-120"/>
              </a:rPr>
              <a:t>108</a:t>
            </a:r>
            <a:r>
              <a:rPr lang="zh-TW" altLang="en-US">
                <a:latin typeface="標楷體" panose="03000509000000000000" pitchFamily="65" charset="-120"/>
                <a:cs typeface="Arial Unicode MS" panose="020B0604020202020204" pitchFamily="34" charset="-120"/>
              </a:rPr>
              <a:t>學年度招生學校概況</a:t>
            </a:r>
          </a:p>
        </p:txBody>
      </p:sp>
      <p:sp>
        <p:nvSpPr>
          <p:cNvPr id="21507" name="內容版面配置區 2"/>
          <p:cNvSpPr>
            <a:spLocks noGrp="1"/>
          </p:cNvSpPr>
          <p:nvPr>
            <p:ph idx="1"/>
          </p:nvPr>
        </p:nvSpPr>
        <p:spPr>
          <a:xfrm>
            <a:off x="457200" y="1711325"/>
            <a:ext cx="8229600" cy="4525963"/>
          </a:xfrm>
        </p:spPr>
        <p:txBody>
          <a:bodyPr/>
          <a:lstStyle/>
          <a:p>
            <a:pPr eaLnBrk="1" hangingPunct="1"/>
            <a:r>
              <a:rPr lang="en-US" altLang="zh-TW">
                <a:latin typeface="標楷體" panose="03000509000000000000" pitchFamily="65" charset="-120"/>
                <a:cs typeface="Arial Unicode MS" panose="020B0604020202020204" pitchFamily="34" charset="-120"/>
              </a:rPr>
              <a:t>108</a:t>
            </a:r>
            <a:r>
              <a:rPr lang="zh-TW" altLang="en-US">
                <a:latin typeface="標楷體" panose="03000509000000000000" pitchFamily="65" charset="-120"/>
                <a:cs typeface="Arial Unicode MS" panose="020B0604020202020204" pitchFamily="34" charset="-120"/>
              </a:rPr>
              <a:t>學年度五專部招生學校計有國立臺北科技大學、國立虎尾科技大學、國立高雄科技大學等</a:t>
            </a:r>
            <a:r>
              <a:rPr lang="en-US" altLang="zh-TW">
                <a:latin typeface="標楷體" panose="03000509000000000000" pitchFamily="65" charset="-120"/>
                <a:cs typeface="Arial Unicode MS" panose="020B0604020202020204" pitchFamily="34" charset="-120"/>
              </a:rPr>
              <a:t>45</a:t>
            </a:r>
            <a:r>
              <a:rPr lang="zh-TW" altLang="en-US">
                <a:latin typeface="標楷體" panose="03000509000000000000" pitchFamily="65" charset="-120"/>
                <a:cs typeface="Arial Unicode MS" panose="020B0604020202020204" pitchFamily="34" charset="-120"/>
              </a:rPr>
              <a:t>所，包含</a:t>
            </a:r>
            <a:r>
              <a:rPr lang="en-US" altLang="zh-TW">
                <a:latin typeface="標楷體" panose="03000509000000000000" pitchFamily="65" charset="-120"/>
                <a:cs typeface="Arial Unicode MS" panose="020B0604020202020204" pitchFamily="34" charset="-120"/>
              </a:rPr>
              <a:t>10</a:t>
            </a:r>
            <a:r>
              <a:rPr lang="zh-TW" altLang="en-US">
                <a:latin typeface="標楷體" panose="03000509000000000000" pitchFamily="65" charset="-120"/>
                <a:cs typeface="Arial Unicode MS" panose="020B0604020202020204" pitchFamily="34" charset="-120"/>
              </a:rPr>
              <a:t>所國立校院、</a:t>
            </a:r>
            <a:r>
              <a:rPr lang="en-US" altLang="zh-TW">
                <a:latin typeface="標楷體" panose="03000509000000000000" pitchFamily="65" charset="-120"/>
                <a:cs typeface="Arial Unicode MS" panose="020B0604020202020204" pitchFamily="34" charset="-120"/>
              </a:rPr>
              <a:t>35</a:t>
            </a:r>
            <a:r>
              <a:rPr lang="zh-TW" altLang="en-US">
                <a:latin typeface="標楷體" panose="03000509000000000000" pitchFamily="65" charset="-120"/>
                <a:cs typeface="Arial Unicode MS" panose="020B0604020202020204" pitchFamily="34" charset="-120"/>
              </a:rPr>
              <a:t>所私立校院，總招生名額共超過</a:t>
            </a:r>
            <a:r>
              <a:rPr lang="en-US" altLang="zh-TW">
                <a:solidFill>
                  <a:srgbClr val="FF0000"/>
                </a:solidFill>
                <a:latin typeface="標楷體" panose="03000509000000000000" pitchFamily="65" charset="-120"/>
                <a:cs typeface="Arial Unicode MS" panose="020B0604020202020204" pitchFamily="34" charset="-120"/>
              </a:rPr>
              <a:t>15,000</a:t>
            </a:r>
            <a:r>
              <a:rPr lang="zh-TW" altLang="en-US">
                <a:latin typeface="標楷體" panose="03000509000000000000" pitchFamily="65" charset="-120"/>
                <a:cs typeface="Arial Unicode MS" panose="020B0604020202020204" pitchFamily="34" charset="-120"/>
              </a:rPr>
              <a:t>名。</a:t>
            </a:r>
            <a:endParaRPr lang="en-US" altLang="zh-TW">
              <a:latin typeface="標楷體" panose="03000509000000000000" pitchFamily="65" charset="-120"/>
              <a:cs typeface="Arial Unicode MS" panose="020B0604020202020204" pitchFamily="34" charset="-120"/>
            </a:endParaRPr>
          </a:p>
        </p:txBody>
      </p:sp>
      <p:pic>
        <p:nvPicPr>
          <p:cNvPr id="21508"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pPr eaLnBrk="1" hangingPunct="1"/>
            <a:r>
              <a:rPr lang="en-US" altLang="zh-TW">
                <a:latin typeface="標楷體" panose="03000509000000000000" pitchFamily="65" charset="-120"/>
                <a:cs typeface="Arial Unicode MS" panose="020B0604020202020204" pitchFamily="34" charset="-120"/>
              </a:rPr>
              <a:t>108</a:t>
            </a:r>
            <a:r>
              <a:rPr lang="zh-TW" altLang="en-US">
                <a:latin typeface="標楷體" panose="03000509000000000000" pitchFamily="65" charset="-120"/>
                <a:cs typeface="Arial Unicode MS" panose="020B0604020202020204" pitchFamily="34" charset="-120"/>
              </a:rPr>
              <a:t>學年度招生學校一覽表</a:t>
            </a:r>
          </a:p>
        </p:txBody>
      </p:sp>
      <p:graphicFrame>
        <p:nvGraphicFramePr>
          <p:cNvPr id="3" name="內容版面配置區 2"/>
          <p:cNvGraphicFramePr>
            <a:graphicFrameLocks noGrp="1"/>
          </p:cNvGraphicFramePr>
          <p:nvPr>
            <p:ph idx="1"/>
          </p:nvPr>
        </p:nvGraphicFramePr>
        <p:xfrm>
          <a:off x="323850" y="1600200"/>
          <a:ext cx="8569324" cy="4754568"/>
        </p:xfrm>
        <a:graphic>
          <a:graphicData uri="http://schemas.openxmlformats.org/drawingml/2006/table">
            <a:tbl>
              <a:tblPr bandRow="1">
                <a:tableStyleId>{5C22544A-7EE6-4342-B048-85BDC9FD1C3A}</a:tableStyleId>
              </a:tblPr>
              <a:tblGrid>
                <a:gridCol w="1800278">
                  <a:extLst>
                    <a:ext uri="{9D8B030D-6E8A-4147-A177-3AD203B41FA5}">
                      <a16:colId xmlns:a16="http://schemas.microsoft.com/office/drawing/2014/main" val="20000"/>
                    </a:ext>
                  </a:extLst>
                </a:gridCol>
                <a:gridCol w="1800278">
                  <a:extLst>
                    <a:ext uri="{9D8B030D-6E8A-4147-A177-3AD203B41FA5}">
                      <a16:colId xmlns:a16="http://schemas.microsoft.com/office/drawing/2014/main" val="20001"/>
                    </a:ext>
                  </a:extLst>
                </a:gridCol>
                <a:gridCol w="1433910">
                  <a:extLst>
                    <a:ext uri="{9D8B030D-6E8A-4147-A177-3AD203B41FA5}">
                      <a16:colId xmlns:a16="http://schemas.microsoft.com/office/drawing/2014/main" val="20002"/>
                    </a:ext>
                  </a:extLst>
                </a:gridCol>
                <a:gridCol w="1767429">
                  <a:extLst>
                    <a:ext uri="{9D8B030D-6E8A-4147-A177-3AD203B41FA5}">
                      <a16:colId xmlns:a16="http://schemas.microsoft.com/office/drawing/2014/main" val="20003"/>
                    </a:ext>
                  </a:extLst>
                </a:gridCol>
                <a:gridCol w="1767429">
                  <a:extLst>
                    <a:ext uri="{9D8B030D-6E8A-4147-A177-3AD203B41FA5}">
                      <a16:colId xmlns:a16="http://schemas.microsoft.com/office/drawing/2014/main" val="20004"/>
                    </a:ext>
                  </a:extLst>
                </a:gridCol>
              </a:tblGrid>
              <a:tr h="396214">
                <a:tc gridSpan="2">
                  <a:txBody>
                    <a:bodyPr/>
                    <a:lstStyle/>
                    <a:p>
                      <a:pPr algn="ctr"/>
                      <a:r>
                        <a:rPr lang="zh-TW" altLang="en-US" sz="2000" dirty="0">
                          <a:latin typeface="標楷體" panose="03000509000000000000" pitchFamily="65" charset="-120"/>
                          <a:ea typeface="標楷體" panose="03000509000000000000" pitchFamily="65" charset="-120"/>
                          <a:cs typeface="Arial Unicode MS" panose="020B0604020202020204" pitchFamily="34" charset="-120"/>
                        </a:rPr>
                        <a:t>北部</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a:latin typeface="標楷體" panose="03000509000000000000" pitchFamily="65" charset="-120"/>
                          <a:ea typeface="標楷體" panose="03000509000000000000" pitchFamily="65" charset="-120"/>
                          <a:cs typeface="Arial Unicode MS" panose="020B0604020202020204" pitchFamily="34" charset="-120"/>
                        </a:rPr>
                        <a:t>中部</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南部</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北科大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北商大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臺中科大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高科大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臺南護專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6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大華科大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虎尾科大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大同技術學院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醒吾科大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東方設計大學</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蘭陽技術學院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德霖科大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經國管理學院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華夏科大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6214">
                <a:tc>
                  <a:txBody>
                    <a:bodyPr/>
                    <a:lstStyle/>
                    <a:p>
                      <a:r>
                        <a:rPr lang="zh-TW" altLang="en-US" sz="200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馬偕專校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崇仁護專</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6214">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耕莘專校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聖母專校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澎湖科大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6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新生專校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聖約翰科大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高餐大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6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南亞技術學院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龍華科大</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和春技術學院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96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臺灣觀光學院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2260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179388" y="274638"/>
            <a:ext cx="8785225" cy="1143000"/>
          </a:xfrm>
        </p:spPr>
        <p:txBody>
          <a:bodyPr/>
          <a:lstStyle/>
          <a:p>
            <a:pPr eaLnBrk="1" hangingPunct="1"/>
            <a:r>
              <a:rPr lang="en-US" altLang="zh-TW" sz="4000">
                <a:latin typeface="標楷體" panose="03000509000000000000" pitchFamily="65" charset="-120"/>
                <a:cs typeface="Arial Unicode MS" panose="020B0604020202020204" pitchFamily="34" charset="-120"/>
              </a:rPr>
              <a:t>108</a:t>
            </a:r>
            <a:r>
              <a:rPr lang="zh-TW" altLang="en-US" sz="4000">
                <a:latin typeface="標楷體" panose="03000509000000000000" pitchFamily="65" charset="-120"/>
                <a:cs typeface="Arial Unicode MS" panose="020B0604020202020204" pitchFamily="34" charset="-120"/>
              </a:rPr>
              <a:t>學年度五專主要入學管道流程圖</a:t>
            </a:r>
          </a:p>
        </p:txBody>
      </p:sp>
      <p:sp>
        <p:nvSpPr>
          <p:cNvPr id="10243" name="Rectangle 3"/>
          <p:cNvSpPr>
            <a:spLocks noChangeArrowheads="1"/>
          </p:cNvSpPr>
          <p:nvPr/>
        </p:nvSpPr>
        <p:spPr bwMode="auto">
          <a:xfrm>
            <a:off x="755650" y="1700213"/>
            <a:ext cx="4176713" cy="50482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標楷體" panose="03000509000000000000" pitchFamily="65" charset="-120"/>
                <a:ea typeface="標楷體" panose="03000509000000000000" pitchFamily="65" charset="-120"/>
                <a:cs typeface="Arial Unicode MS" panose="020B0604020202020204" pitchFamily="34" charset="-120"/>
              </a:rPr>
              <a:t>國中教育會考</a:t>
            </a:r>
          </a:p>
        </p:txBody>
      </p:sp>
      <p:sp>
        <p:nvSpPr>
          <p:cNvPr id="10245" name="Rectangle 5"/>
          <p:cNvSpPr>
            <a:spLocks noChangeArrowheads="1"/>
          </p:cNvSpPr>
          <p:nvPr/>
        </p:nvSpPr>
        <p:spPr bwMode="auto">
          <a:xfrm>
            <a:off x="755650" y="2925763"/>
            <a:ext cx="4176713" cy="50323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solidFill>
                  <a:schemeClr val="bg1"/>
                </a:solidFill>
                <a:latin typeface="標楷體" panose="03000509000000000000" pitchFamily="65" charset="-120"/>
                <a:ea typeface="標楷體" panose="03000509000000000000" pitchFamily="65" charset="-120"/>
                <a:cs typeface="Arial Unicode MS" panose="020B0604020202020204" pitchFamily="34" charset="-120"/>
              </a:rPr>
              <a:t>五專優先免試入學</a:t>
            </a:r>
          </a:p>
        </p:txBody>
      </p:sp>
      <p:sp>
        <p:nvSpPr>
          <p:cNvPr id="10246" name="Rectangle 7"/>
          <p:cNvSpPr>
            <a:spLocks noChangeArrowheads="1"/>
          </p:cNvSpPr>
          <p:nvPr/>
        </p:nvSpPr>
        <p:spPr bwMode="auto">
          <a:xfrm>
            <a:off x="755650" y="4148138"/>
            <a:ext cx="4176713" cy="504825"/>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solidFill>
                  <a:schemeClr val="bg1"/>
                </a:solidFill>
                <a:latin typeface="標楷體" panose="03000509000000000000" pitchFamily="65" charset="-120"/>
                <a:ea typeface="標楷體" panose="03000509000000000000" pitchFamily="65" charset="-120"/>
                <a:cs typeface="Arial Unicode MS" panose="020B0604020202020204" pitchFamily="34" charset="-120"/>
              </a:rPr>
              <a:t>北、中、南區五專聯合免試入學</a:t>
            </a:r>
          </a:p>
        </p:txBody>
      </p:sp>
      <p:sp>
        <p:nvSpPr>
          <p:cNvPr id="10248" name="Rectangle 11"/>
          <p:cNvSpPr>
            <a:spLocks noChangeArrowheads="1"/>
          </p:cNvSpPr>
          <p:nvPr/>
        </p:nvSpPr>
        <p:spPr bwMode="auto">
          <a:xfrm>
            <a:off x="755650" y="5372100"/>
            <a:ext cx="4176713" cy="503238"/>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solidFill>
                  <a:schemeClr val="bg1"/>
                </a:solidFill>
                <a:latin typeface="標楷體" panose="03000509000000000000" pitchFamily="65" charset="-120"/>
                <a:ea typeface="標楷體" panose="03000509000000000000" pitchFamily="65" charset="-120"/>
                <a:cs typeface="Arial Unicode MS" panose="020B0604020202020204" pitchFamily="34" charset="-120"/>
              </a:rPr>
              <a:t>各校五專免試續招</a:t>
            </a:r>
          </a:p>
        </p:txBody>
      </p:sp>
      <p:sp>
        <p:nvSpPr>
          <p:cNvPr id="10249" name="Text Box 12"/>
          <p:cNvSpPr txBox="1">
            <a:spLocks noChangeArrowheads="1"/>
          </p:cNvSpPr>
          <p:nvPr/>
        </p:nvSpPr>
        <p:spPr bwMode="auto">
          <a:xfrm>
            <a:off x="2987675" y="2349500"/>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cs typeface="Arial Unicode MS" panose="020B0604020202020204" pitchFamily="34" charset="-120"/>
              </a:rPr>
              <a:t>取得會考成績</a:t>
            </a:r>
            <a:r>
              <a:rPr lang="en-US" altLang="zh-TW" sz="1800" dirty="0">
                <a:latin typeface="標楷體" panose="03000509000000000000" pitchFamily="65" charset="-120"/>
                <a:ea typeface="標楷體" panose="03000509000000000000" pitchFamily="65" charset="-120"/>
                <a:cs typeface="Arial Unicode MS" panose="020B0604020202020204" pitchFamily="34" charset="-120"/>
              </a:rPr>
              <a:t>(※</a:t>
            </a:r>
            <a:r>
              <a:rPr lang="zh-TW" altLang="en-US" sz="1800" dirty="0">
                <a:latin typeface="標楷體" panose="03000509000000000000" pitchFamily="65" charset="-120"/>
                <a:ea typeface="標楷體" panose="03000509000000000000" pitchFamily="65" charset="-120"/>
                <a:cs typeface="Arial Unicode MS" panose="020B0604020202020204" pitchFamily="34" charset="-120"/>
              </a:rPr>
              <a:t>註</a:t>
            </a:r>
            <a:r>
              <a:rPr lang="en-US" altLang="zh-TW" sz="1800" dirty="0">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1800" dirty="0">
              <a:latin typeface="標楷體" panose="03000509000000000000" pitchFamily="65" charset="-120"/>
              <a:ea typeface="標楷體" panose="03000509000000000000" pitchFamily="65" charset="-120"/>
              <a:cs typeface="Arial Unicode MS" panose="020B0604020202020204" pitchFamily="34" charset="-120"/>
            </a:endParaRPr>
          </a:p>
        </p:txBody>
      </p:sp>
      <p:sp>
        <p:nvSpPr>
          <p:cNvPr id="10250" name="Text Box 13"/>
          <p:cNvSpPr txBox="1">
            <a:spLocks noChangeArrowheads="1"/>
          </p:cNvSpPr>
          <p:nvPr/>
        </p:nvSpPr>
        <p:spPr bwMode="auto">
          <a:xfrm>
            <a:off x="2987675" y="3638550"/>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標楷體" panose="03000509000000000000" pitchFamily="65" charset="-120"/>
                <a:ea typeface="標楷體" panose="03000509000000000000" pitchFamily="65" charset="-120"/>
                <a:cs typeface="Arial Unicode MS" panose="020B0604020202020204" pitchFamily="34" charset="-120"/>
              </a:rPr>
              <a:t>未錄取</a:t>
            </a:r>
          </a:p>
        </p:txBody>
      </p:sp>
      <p:sp>
        <p:nvSpPr>
          <p:cNvPr id="23561" name="Rectangle 16"/>
          <p:cNvSpPr>
            <a:spLocks noChangeArrowheads="1"/>
          </p:cNvSpPr>
          <p:nvPr/>
        </p:nvSpPr>
        <p:spPr bwMode="auto">
          <a:xfrm>
            <a:off x="6372225" y="2635250"/>
            <a:ext cx="1800225" cy="3602038"/>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a:solidFill>
                  <a:schemeClr val="bg1"/>
                </a:solidFill>
                <a:latin typeface="標楷體" panose="03000509000000000000" pitchFamily="65" charset="-120"/>
                <a:ea typeface="標楷體" panose="03000509000000000000" pitchFamily="65" charset="-120"/>
                <a:cs typeface="Arial Unicode MS" panose="020B0604020202020204" pitchFamily="34" charset="-120"/>
              </a:rPr>
              <a:t>快樂的</a:t>
            </a:r>
          </a:p>
          <a:p>
            <a:pPr algn="ctr" eaLnBrk="1" hangingPunct="1">
              <a:spcBef>
                <a:spcPct val="0"/>
              </a:spcBef>
              <a:buFontTx/>
              <a:buNone/>
            </a:pPr>
            <a:r>
              <a:rPr lang="zh-TW" altLang="en-US" sz="2400">
                <a:solidFill>
                  <a:schemeClr val="bg1"/>
                </a:solidFill>
                <a:latin typeface="標楷體" panose="03000509000000000000" pitchFamily="65" charset="-120"/>
                <a:ea typeface="標楷體" panose="03000509000000000000" pitchFamily="65" charset="-120"/>
                <a:cs typeface="Arial Unicode MS" panose="020B0604020202020204" pitchFamily="34" charset="-120"/>
              </a:rPr>
              <a:t>五專生</a:t>
            </a:r>
          </a:p>
        </p:txBody>
      </p:sp>
      <p:sp>
        <p:nvSpPr>
          <p:cNvPr id="10253" name="Text Box 21"/>
          <p:cNvSpPr txBox="1">
            <a:spLocks noChangeArrowheads="1"/>
          </p:cNvSpPr>
          <p:nvPr/>
        </p:nvSpPr>
        <p:spPr bwMode="auto">
          <a:xfrm>
            <a:off x="5219700" y="28527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55" name="Text Box 23"/>
          <p:cNvSpPr txBox="1">
            <a:spLocks noChangeArrowheads="1"/>
          </p:cNvSpPr>
          <p:nvPr/>
        </p:nvSpPr>
        <p:spPr bwMode="auto">
          <a:xfrm>
            <a:off x="5219700" y="407670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57" name="Line 6"/>
          <p:cNvSpPr>
            <a:spLocks noChangeShapeType="1"/>
          </p:cNvSpPr>
          <p:nvPr/>
        </p:nvSpPr>
        <p:spPr bwMode="auto">
          <a:xfrm>
            <a:off x="2843213" y="2205038"/>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60" name="Line 18"/>
          <p:cNvSpPr>
            <a:spLocks noChangeShapeType="1"/>
          </p:cNvSpPr>
          <p:nvPr/>
        </p:nvSpPr>
        <p:spPr bwMode="auto">
          <a:xfrm>
            <a:off x="4932363" y="3213100"/>
            <a:ext cx="1439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63" name="Line 18"/>
          <p:cNvSpPr>
            <a:spLocks noChangeShapeType="1"/>
          </p:cNvSpPr>
          <p:nvPr/>
        </p:nvSpPr>
        <p:spPr bwMode="auto">
          <a:xfrm>
            <a:off x="4932363" y="4437063"/>
            <a:ext cx="1439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65" name="Line 18"/>
          <p:cNvSpPr>
            <a:spLocks noChangeShapeType="1"/>
          </p:cNvSpPr>
          <p:nvPr/>
        </p:nvSpPr>
        <p:spPr bwMode="auto">
          <a:xfrm>
            <a:off x="4932363" y="5659438"/>
            <a:ext cx="1439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66" name="Text Box 24"/>
          <p:cNvSpPr txBox="1">
            <a:spLocks noChangeArrowheads="1"/>
          </p:cNvSpPr>
          <p:nvPr/>
        </p:nvSpPr>
        <p:spPr bwMode="auto">
          <a:xfrm>
            <a:off x="5219700" y="530066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68" name="Text Box 13"/>
          <p:cNvSpPr txBox="1">
            <a:spLocks noChangeArrowheads="1"/>
          </p:cNvSpPr>
          <p:nvPr/>
        </p:nvSpPr>
        <p:spPr bwMode="auto">
          <a:xfrm>
            <a:off x="2987675" y="4862513"/>
            <a:ext cx="232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標楷體" panose="03000509000000000000" pitchFamily="65" charset="-120"/>
                <a:ea typeface="標楷體" panose="03000509000000000000" pitchFamily="65" charset="-120"/>
                <a:cs typeface="Arial Unicode MS" panose="020B0604020202020204" pitchFamily="34" charset="-120"/>
              </a:rPr>
              <a:t>未錄取</a:t>
            </a:r>
          </a:p>
        </p:txBody>
      </p:sp>
      <p:sp>
        <p:nvSpPr>
          <p:cNvPr id="27" name="Line 6"/>
          <p:cNvSpPr>
            <a:spLocks noChangeShapeType="1"/>
          </p:cNvSpPr>
          <p:nvPr/>
        </p:nvSpPr>
        <p:spPr bwMode="auto">
          <a:xfrm>
            <a:off x="2840038" y="3435350"/>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8" name="Line 6"/>
          <p:cNvSpPr>
            <a:spLocks noChangeShapeType="1"/>
          </p:cNvSpPr>
          <p:nvPr/>
        </p:nvSpPr>
        <p:spPr bwMode="auto">
          <a:xfrm>
            <a:off x="2840038" y="4652963"/>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pic>
        <p:nvPicPr>
          <p:cNvPr id="23572" name="圖片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a:spLocks noChangeArrowheads="1"/>
          </p:cNvSpPr>
          <p:nvPr/>
        </p:nvSpPr>
        <p:spPr bwMode="auto">
          <a:xfrm>
            <a:off x="827088" y="6237288"/>
            <a:ext cx="5395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a:latin typeface="Times New Roman" panose="02020603050405020304" pitchFamily="18" charset="0"/>
                <a:ea typeface="標楷體" panose="03000509000000000000" pitchFamily="65" charset="-120"/>
                <a:cs typeface="Times New Roman" panose="02020603050405020304" pitchFamily="18" charset="0"/>
              </a:rPr>
              <a:t>註：除國立學校及護理科外，各校自訂是否採計會考成績。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in)">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downRight)">
                                      <p:cBhvr>
                                        <p:cTn id="12" dur="1000"/>
                                        <p:tgtEl>
                                          <p:spTgt spid="10249"/>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0257"/>
                                        </p:tgtEl>
                                        <p:attrNameLst>
                                          <p:attrName>style.visibility</p:attrName>
                                        </p:attrNameLst>
                                      </p:cBhvr>
                                      <p:to>
                                        <p:strVal val="visible"/>
                                      </p:to>
                                    </p:set>
                                    <p:animEffect transition="in" filter="strips(downRight)">
                                      <p:cBhvr>
                                        <p:cTn id="15" dur="1000"/>
                                        <p:tgtEl>
                                          <p:spTgt spid="1025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1000"/>
                                        <p:tgtEl>
                                          <p:spTgt spid="3"/>
                                        </p:tgtEl>
                                      </p:cBhvr>
                                    </p:animEffect>
                                  </p:childTnLst>
                                </p:cTn>
                              </p:par>
                            </p:childTnLst>
                          </p:cTn>
                        </p:par>
                        <p:par>
                          <p:cTn id="19" fill="hold" nodeType="afterGroup">
                            <p:stCondLst>
                              <p:cond delay="1000"/>
                            </p:stCondLst>
                            <p:childTnLst>
                              <p:par>
                                <p:cTn id="20" presetID="18" presetClass="entr" presetSubtype="6" fill="hold" grpId="0" nodeType="after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strips(downRight)">
                                      <p:cBhvr>
                                        <p:cTn id="22" dur="1000"/>
                                        <p:tgtEl>
                                          <p:spTgt spid="10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53"/>
                                        </p:tgtEl>
                                        <p:attrNameLst>
                                          <p:attrName>style.visibility</p:attrName>
                                        </p:attrNameLst>
                                      </p:cBhvr>
                                      <p:to>
                                        <p:strVal val="visible"/>
                                      </p:to>
                                    </p:set>
                                    <p:animEffect transition="in" filter="box(in)">
                                      <p:cBhvr>
                                        <p:cTn id="27" dur="500"/>
                                        <p:tgtEl>
                                          <p:spTgt spid="10253"/>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0260"/>
                                        </p:tgtEl>
                                        <p:attrNameLst>
                                          <p:attrName>style.visibility</p:attrName>
                                        </p:attrNameLst>
                                      </p:cBhvr>
                                      <p:to>
                                        <p:strVal val="visible"/>
                                      </p:to>
                                    </p:set>
                                    <p:animEffect transition="in" filter="box(in)">
                                      <p:cBhvr>
                                        <p:cTn id="30" dur="500"/>
                                        <p:tgtEl>
                                          <p:spTgt spid="10260"/>
                                        </p:tgtEl>
                                      </p:cBhvr>
                                    </p:animEffect>
                                  </p:childTnLst>
                                </p:cTn>
                              </p:par>
                            </p:childTnLst>
                          </p:cTn>
                        </p:par>
                        <p:par>
                          <p:cTn id="31" fill="hold" nodeType="withGroup">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561"/>
                                        </p:tgtEl>
                                        <p:attrNameLst>
                                          <p:attrName>style.visibility</p:attrName>
                                        </p:attrNameLst>
                                      </p:cBhvr>
                                      <p:to>
                                        <p:strVal val="visible"/>
                                      </p:to>
                                    </p:set>
                                    <p:animEffect transition="in" filter="fade">
                                      <p:cBhvr>
                                        <p:cTn id="34" dur="500"/>
                                        <p:tgtEl>
                                          <p:spTgt spid="2356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0250"/>
                                        </p:tgtEl>
                                        <p:attrNameLst>
                                          <p:attrName>style.visibility</p:attrName>
                                        </p:attrNameLst>
                                      </p:cBhvr>
                                      <p:to>
                                        <p:strVal val="visible"/>
                                      </p:to>
                                    </p:set>
                                    <p:animEffect transition="in" filter="strips(downRight)">
                                      <p:cBhvr>
                                        <p:cTn id="39" dur="1000"/>
                                        <p:tgtEl>
                                          <p:spTgt spid="10250"/>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trips(downRight)">
                                      <p:cBhvr>
                                        <p:cTn id="42" dur="1000"/>
                                        <p:tgtEl>
                                          <p:spTgt spid="27"/>
                                        </p:tgtEl>
                                      </p:cBhvr>
                                    </p:animEffect>
                                  </p:childTnLst>
                                </p:cTn>
                              </p:par>
                            </p:childTnLst>
                          </p:cTn>
                        </p:par>
                        <p:par>
                          <p:cTn id="43" fill="hold" nodeType="afterGroup">
                            <p:stCondLst>
                              <p:cond delay="1000"/>
                            </p:stCondLst>
                            <p:childTnLst>
                              <p:par>
                                <p:cTn id="44" presetID="18" presetClass="entr" presetSubtype="6" fill="hold" grpId="0" nodeType="afterEffect">
                                  <p:stCondLst>
                                    <p:cond delay="0"/>
                                  </p:stCondLst>
                                  <p:childTnLst>
                                    <p:set>
                                      <p:cBhvr>
                                        <p:cTn id="45" dur="1" fill="hold">
                                          <p:stCondLst>
                                            <p:cond delay="0"/>
                                          </p:stCondLst>
                                        </p:cTn>
                                        <p:tgtEl>
                                          <p:spTgt spid="10246"/>
                                        </p:tgtEl>
                                        <p:attrNameLst>
                                          <p:attrName>style.visibility</p:attrName>
                                        </p:attrNameLst>
                                      </p:cBhvr>
                                      <p:to>
                                        <p:strVal val="visible"/>
                                      </p:to>
                                    </p:set>
                                    <p:animEffect transition="in" filter="strips(downRight)">
                                      <p:cBhvr>
                                        <p:cTn id="46" dur="1000"/>
                                        <p:tgtEl>
                                          <p:spTgt spid="1024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0255"/>
                                        </p:tgtEl>
                                        <p:attrNameLst>
                                          <p:attrName>style.visibility</p:attrName>
                                        </p:attrNameLst>
                                      </p:cBhvr>
                                      <p:to>
                                        <p:strVal val="visible"/>
                                      </p:to>
                                    </p:set>
                                    <p:animEffect transition="in" filter="box(in)">
                                      <p:cBhvr>
                                        <p:cTn id="51" dur="500"/>
                                        <p:tgtEl>
                                          <p:spTgt spid="10255"/>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0263"/>
                                        </p:tgtEl>
                                        <p:attrNameLst>
                                          <p:attrName>style.visibility</p:attrName>
                                        </p:attrNameLst>
                                      </p:cBhvr>
                                      <p:to>
                                        <p:strVal val="visible"/>
                                      </p:to>
                                    </p:set>
                                    <p:animEffect transition="in" filter="box(in)">
                                      <p:cBhvr>
                                        <p:cTn id="54" dur="500"/>
                                        <p:tgtEl>
                                          <p:spTgt spid="1026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10268"/>
                                        </p:tgtEl>
                                        <p:attrNameLst>
                                          <p:attrName>style.visibility</p:attrName>
                                        </p:attrNameLst>
                                      </p:cBhvr>
                                      <p:to>
                                        <p:strVal val="visible"/>
                                      </p:to>
                                    </p:set>
                                    <p:animEffect transition="in" filter="strips(downRight)">
                                      <p:cBhvr>
                                        <p:cTn id="59" dur="1000"/>
                                        <p:tgtEl>
                                          <p:spTgt spid="10268"/>
                                        </p:tgtEl>
                                      </p:cBhvr>
                                    </p:animEffect>
                                  </p:childTnLst>
                                </p:cTn>
                              </p:par>
                              <p:par>
                                <p:cTn id="60" presetID="18" presetClass="entr" presetSubtype="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strips(downRight)">
                                      <p:cBhvr>
                                        <p:cTn id="62" dur="1000"/>
                                        <p:tgtEl>
                                          <p:spTgt spid="28"/>
                                        </p:tgtEl>
                                      </p:cBhvr>
                                    </p:animEffect>
                                  </p:childTnLst>
                                </p:cTn>
                              </p:par>
                            </p:childTnLst>
                          </p:cTn>
                        </p:par>
                        <p:par>
                          <p:cTn id="63" fill="hold" nodeType="afterGroup">
                            <p:stCondLst>
                              <p:cond delay="1000"/>
                            </p:stCondLst>
                            <p:childTnLst>
                              <p:par>
                                <p:cTn id="64" presetID="18" presetClass="entr" presetSubtype="6" fill="hold" grpId="0" nodeType="afterEffect">
                                  <p:stCondLst>
                                    <p:cond delay="0"/>
                                  </p:stCondLst>
                                  <p:childTnLst>
                                    <p:set>
                                      <p:cBhvr>
                                        <p:cTn id="65" dur="1" fill="hold">
                                          <p:stCondLst>
                                            <p:cond delay="0"/>
                                          </p:stCondLst>
                                        </p:cTn>
                                        <p:tgtEl>
                                          <p:spTgt spid="10248"/>
                                        </p:tgtEl>
                                        <p:attrNameLst>
                                          <p:attrName>style.visibility</p:attrName>
                                        </p:attrNameLst>
                                      </p:cBhvr>
                                      <p:to>
                                        <p:strVal val="visible"/>
                                      </p:to>
                                    </p:set>
                                    <p:animEffect transition="in" filter="strips(downRight)">
                                      <p:cBhvr>
                                        <p:cTn id="66" dur="1000"/>
                                        <p:tgtEl>
                                          <p:spTgt spid="10248"/>
                                        </p:tgtEl>
                                      </p:cBhvr>
                                    </p:animEffect>
                                  </p:childTnLst>
                                </p:cTn>
                              </p:par>
                            </p:childTnLst>
                          </p:cTn>
                        </p:par>
                        <p:par>
                          <p:cTn id="67" fill="hold" nodeType="afterGroup">
                            <p:stCondLst>
                              <p:cond delay="2000"/>
                            </p:stCondLst>
                            <p:childTnLst>
                              <p:par>
                                <p:cTn id="68" presetID="4" presetClass="entr" presetSubtype="16" fill="hold" nodeType="afterEffect">
                                  <p:stCondLst>
                                    <p:cond delay="0"/>
                                  </p:stCondLst>
                                  <p:childTnLst>
                                    <p:set>
                                      <p:cBhvr>
                                        <p:cTn id="69" dur="1" fill="hold">
                                          <p:stCondLst>
                                            <p:cond delay="0"/>
                                          </p:stCondLst>
                                        </p:cTn>
                                        <p:tgtEl>
                                          <p:spTgt spid="10266"/>
                                        </p:tgtEl>
                                        <p:attrNameLst>
                                          <p:attrName>style.visibility</p:attrName>
                                        </p:attrNameLst>
                                      </p:cBhvr>
                                      <p:to>
                                        <p:strVal val="visible"/>
                                      </p:to>
                                    </p:set>
                                    <p:animEffect transition="in" filter="box(in)">
                                      <p:cBhvr>
                                        <p:cTn id="70" dur="500"/>
                                        <p:tgtEl>
                                          <p:spTgt spid="10266"/>
                                        </p:tgtEl>
                                      </p:cBhvr>
                                    </p:animEffect>
                                  </p:childTnLst>
                                </p:cTn>
                              </p:par>
                            </p:childTnLst>
                          </p:cTn>
                        </p:par>
                        <p:par>
                          <p:cTn id="71" fill="hold" nodeType="afterGroup">
                            <p:stCondLst>
                              <p:cond delay="2500"/>
                            </p:stCondLst>
                            <p:childTnLst>
                              <p:par>
                                <p:cTn id="72" presetID="4" presetClass="entr" presetSubtype="16" fill="hold" grpId="0" nodeType="afterEffect">
                                  <p:stCondLst>
                                    <p:cond delay="0"/>
                                  </p:stCondLst>
                                  <p:childTnLst>
                                    <p:set>
                                      <p:cBhvr>
                                        <p:cTn id="73" dur="1" fill="hold">
                                          <p:stCondLst>
                                            <p:cond delay="0"/>
                                          </p:stCondLst>
                                        </p:cTn>
                                        <p:tgtEl>
                                          <p:spTgt spid="10265"/>
                                        </p:tgtEl>
                                        <p:attrNameLst>
                                          <p:attrName>style.visibility</p:attrName>
                                        </p:attrNameLst>
                                      </p:cBhvr>
                                      <p:to>
                                        <p:strVal val="visible"/>
                                      </p:to>
                                    </p:set>
                                    <p:animEffect transition="in" filter="box(in)">
                                      <p:cBhvr>
                                        <p:cTn id="74" dur="500"/>
                                        <p:tgtEl>
                                          <p:spTgt spid="10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5" grpId="0" animBg="1"/>
      <p:bldP spid="10246" grpId="0" animBg="1"/>
      <p:bldP spid="10248" grpId="0" animBg="1"/>
      <p:bldP spid="10249" grpId="0"/>
      <p:bldP spid="10250" grpId="0"/>
      <p:bldP spid="23561" grpId="0" animBg="1"/>
      <p:bldP spid="10253" grpId="0"/>
      <p:bldP spid="10255" grpId="0"/>
      <p:bldP spid="10257" grpId="0" animBg="1"/>
      <p:bldP spid="10260" grpId="0" animBg="1"/>
      <p:bldP spid="10263" grpId="0" animBg="1"/>
      <p:bldP spid="10265" grpId="0" animBg="1"/>
      <p:bldP spid="10268" grpId="0"/>
      <p:bldP spid="27" grpId="0" animBg="1"/>
      <p:bldP spid="28" grpId="0" animBg="1"/>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eaLnBrk="1" hangingPunct="1"/>
            <a:r>
              <a:rPr lang="zh-TW" altLang="en-US">
                <a:latin typeface="標楷體" panose="03000509000000000000" pitchFamily="65" charset="-120"/>
                <a:cs typeface="Arial Unicode MS" panose="020B0604020202020204" pitchFamily="34" charset="-120"/>
              </a:rPr>
              <a:t>招生管道說明</a:t>
            </a:r>
          </a:p>
        </p:txBody>
      </p:sp>
      <p:sp>
        <p:nvSpPr>
          <p:cNvPr id="25603" name="內容版面配置區 2"/>
          <p:cNvSpPr>
            <a:spLocks noGrp="1"/>
          </p:cNvSpPr>
          <p:nvPr>
            <p:ph idx="1"/>
          </p:nvPr>
        </p:nvSpPr>
        <p:spPr>
          <a:xfrm>
            <a:off x="468313" y="1341438"/>
            <a:ext cx="8229600" cy="5256212"/>
          </a:xfrm>
        </p:spPr>
        <p:txBody>
          <a:bodyPr/>
          <a:lstStyle/>
          <a:p>
            <a:pPr eaLnBrk="1" hangingPunct="1"/>
            <a:r>
              <a:rPr lang="zh-TW" altLang="en-US" sz="3000" dirty="0">
                <a:latin typeface="標楷體" panose="03000509000000000000" pitchFamily="65" charset="-120"/>
                <a:cs typeface="Arial Unicode MS" panose="020B0604020202020204" pitchFamily="34" charset="-120"/>
              </a:rPr>
              <a:t>有意願就讀五專，可先報名</a:t>
            </a:r>
            <a:r>
              <a:rPr lang="zh-TW" altLang="en-US" sz="3000" b="1" i="1" dirty="0">
                <a:latin typeface="標楷體" panose="03000509000000000000" pitchFamily="65" charset="-120"/>
                <a:cs typeface="Arial Unicode MS" panose="020B0604020202020204" pitchFamily="34" charset="-120"/>
              </a:rPr>
              <a:t>五專優先免試入學</a:t>
            </a:r>
            <a:r>
              <a:rPr lang="zh-TW" altLang="en-US" sz="3000" dirty="0">
                <a:latin typeface="標楷體" panose="03000509000000000000" pitchFamily="65" charset="-120"/>
                <a:cs typeface="Arial Unicode MS" panose="020B0604020202020204" pitchFamily="34" charset="-120"/>
              </a:rPr>
              <a:t>，若未獲錄取，再報名各區</a:t>
            </a:r>
            <a:r>
              <a:rPr lang="zh-TW" altLang="en-US" sz="3000" b="1" i="1" dirty="0">
                <a:latin typeface="標楷體" panose="03000509000000000000" pitchFamily="65" charset="-120"/>
                <a:cs typeface="Arial Unicode MS" panose="020B0604020202020204" pitchFamily="34" charset="-120"/>
              </a:rPr>
              <a:t>五專聯合免試入學</a:t>
            </a:r>
            <a:r>
              <a:rPr lang="zh-TW" altLang="en-US" sz="3000" dirty="0">
                <a:latin typeface="標楷體" panose="03000509000000000000" pitchFamily="65" charset="-120"/>
                <a:cs typeface="Arial Unicode MS" panose="020B0604020202020204" pitchFamily="34" charset="-120"/>
              </a:rPr>
              <a:t>，若仍未獲錄取，請把握各校</a:t>
            </a:r>
            <a:r>
              <a:rPr lang="zh-TW" altLang="en-US" sz="3000" b="1" i="1" dirty="0">
                <a:latin typeface="標楷體" panose="03000509000000000000" pitchFamily="65" charset="-120"/>
                <a:cs typeface="Arial Unicode MS" panose="020B0604020202020204" pitchFamily="34" charset="-120"/>
              </a:rPr>
              <a:t>五專免試續招</a:t>
            </a:r>
            <a:r>
              <a:rPr lang="zh-TW" altLang="en-US" sz="3000" dirty="0">
                <a:latin typeface="標楷體" panose="03000509000000000000" pitchFamily="65" charset="-120"/>
                <a:cs typeface="Arial Unicode MS" panose="020B0604020202020204" pitchFamily="34" charset="-120"/>
              </a:rPr>
              <a:t>之最後機會。</a:t>
            </a:r>
            <a:endParaRPr lang="en-US" altLang="zh-TW" sz="3000" dirty="0">
              <a:latin typeface="標楷體" panose="03000509000000000000" pitchFamily="65" charset="-120"/>
              <a:cs typeface="Arial Unicode MS" panose="020B0604020202020204" pitchFamily="34" charset="-120"/>
            </a:endParaRPr>
          </a:p>
          <a:p>
            <a:pPr eaLnBrk="1" hangingPunct="1"/>
            <a:r>
              <a:rPr lang="zh-TW" altLang="en-US" sz="3000" dirty="0">
                <a:latin typeface="標楷體" panose="03000509000000000000" pitchFamily="65" charset="-120"/>
                <a:cs typeface="Arial Unicode MS" panose="020B0604020202020204" pitchFamily="34" charset="-120"/>
              </a:rPr>
              <a:t>五專優先免試入學及各區五專聯免試入學之「超額比序項目積分」採計方式及「同分比序項目順序」不盡相同，且辦理方式、錄取方式皆有所不同，請報名學生務必注意。</a:t>
            </a:r>
            <a:endParaRPr lang="en-US" altLang="zh-TW" sz="3000" dirty="0">
              <a:latin typeface="標楷體" panose="03000509000000000000" pitchFamily="65" charset="-120"/>
              <a:cs typeface="Arial Unicode MS" panose="020B0604020202020204" pitchFamily="34" charset="-120"/>
            </a:endParaRPr>
          </a:p>
        </p:txBody>
      </p:sp>
      <p:pic>
        <p:nvPicPr>
          <p:cNvPr id="25604"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randombar(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1000"/>
                                        <p:tgtEl>
                                          <p:spTgt spid="25603">
                                            <p:txEl>
                                              <p:pRg st="1" end="1"/>
                                            </p:txEl>
                                          </p:spTgt>
                                        </p:tgtEl>
                                      </p:cBhvr>
                                    </p:animEffect>
                                    <p:anim calcmode="lin" valueType="num">
                                      <p:cBhvr>
                                        <p:cTn id="13"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1"/>
          </p:nvPr>
        </p:nvSpPr>
        <p:spPr>
          <a:xfrm>
            <a:off x="468313" y="1341438"/>
            <a:ext cx="8229600" cy="5256212"/>
          </a:xfrm>
        </p:spPr>
        <p:txBody>
          <a:bodyPr/>
          <a:lstStyle/>
          <a:p>
            <a:pPr eaLnBrk="1" hangingPunct="1"/>
            <a:r>
              <a:rPr lang="zh-TW" altLang="en-US" sz="3000" dirty="0"/>
              <a:t>學生可同時報名高中高職及五專各不同入學管道，惟在不同管道皆有錄取時，</a:t>
            </a:r>
            <a:r>
              <a:rPr lang="zh-TW" altLang="en-US" sz="3000" dirty="0">
                <a:solidFill>
                  <a:srgbClr val="FF0000"/>
                </a:solidFill>
              </a:rPr>
              <a:t>僅能擇一</a:t>
            </a:r>
            <a:r>
              <a:rPr lang="zh-TW" altLang="en-US" sz="3000" dirty="0"/>
              <a:t>辦理報到。</a:t>
            </a:r>
            <a:endParaRPr lang="en-US" altLang="zh-TW" sz="3000" dirty="0"/>
          </a:p>
          <a:p>
            <a:pPr eaLnBrk="1" hangingPunct="1"/>
            <a:endParaRPr lang="en-US" altLang="zh-TW" sz="3000" dirty="0"/>
          </a:p>
          <a:p>
            <a:pPr eaLnBrk="1" hangingPunct="1"/>
            <a:r>
              <a:rPr lang="zh-TW" altLang="en-US" sz="3000" dirty="0"/>
              <a:t>已在高中高職或五專之入學管道錄取並已完成報到手續者，若</a:t>
            </a:r>
            <a:r>
              <a:rPr lang="zh-TW" altLang="en-US" sz="3000" dirty="0">
                <a:solidFill>
                  <a:srgbClr val="FF0000"/>
                </a:solidFill>
              </a:rPr>
              <a:t>未於簡章規定之期限前</a:t>
            </a:r>
            <a:r>
              <a:rPr lang="zh-TW" altLang="en-US" sz="3000" dirty="0"/>
              <a:t>聲明放棄錄取資格，</a:t>
            </a:r>
            <a:r>
              <a:rPr lang="zh-TW" altLang="en-US" sz="3000" dirty="0">
                <a:solidFill>
                  <a:srgbClr val="FF0000"/>
                </a:solidFill>
              </a:rPr>
              <a:t>不可報名</a:t>
            </a:r>
            <a:r>
              <a:rPr lang="zh-TW" altLang="en-US" sz="3000" dirty="0"/>
              <a:t>後續之其他入學管道。</a:t>
            </a:r>
            <a:endParaRPr lang="en-US" altLang="zh-TW" sz="3000" dirty="0"/>
          </a:p>
        </p:txBody>
      </p:sp>
      <p:sp>
        <p:nvSpPr>
          <p:cNvPr id="27651" name="標題 1"/>
          <p:cNvSpPr>
            <a:spLocks noGrp="1"/>
          </p:cNvSpPr>
          <p:nvPr>
            <p:ph type="title"/>
          </p:nvPr>
        </p:nvSpPr>
        <p:spPr/>
        <p:txBody>
          <a:bodyPr/>
          <a:lstStyle/>
          <a:p>
            <a:r>
              <a:rPr lang="zh-TW" altLang="en-US"/>
              <a:t>重要規範事項</a:t>
            </a:r>
          </a:p>
        </p:txBody>
      </p:sp>
      <p:pic>
        <p:nvPicPr>
          <p:cNvPr id="2765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up)">
                                      <p:cBhvr>
                                        <p:cTn id="7" dur="10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650">
                                            <p:txEl>
                                              <p:pRg st="2" end="2"/>
                                            </p:txEl>
                                          </p:spTgt>
                                        </p:tgtEl>
                                        <p:attrNameLst>
                                          <p:attrName>style.visibility</p:attrName>
                                        </p:attrNameLst>
                                      </p:cBhvr>
                                      <p:to>
                                        <p:strVal val="visible"/>
                                      </p:to>
                                    </p:set>
                                    <p:animEffect transition="in" filter="fade">
                                      <p:cBhvr>
                                        <p:cTn id="12" dur="1000"/>
                                        <p:tgtEl>
                                          <p:spTgt spid="27650">
                                            <p:txEl>
                                              <p:pRg st="2" end="2"/>
                                            </p:txEl>
                                          </p:spTgt>
                                        </p:tgtEl>
                                      </p:cBhvr>
                                    </p:animEffect>
                                    <p:anim calcmode="lin" valueType="num">
                                      <p:cBhvr>
                                        <p:cTn id="13" dur="10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76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8438</TotalTime>
  <Words>15397</Words>
  <Application>Microsoft Office PowerPoint</Application>
  <PresentationFormat>如螢幕大小 (4:3)</PresentationFormat>
  <Paragraphs>2241</Paragraphs>
  <Slides>183</Slides>
  <Notes>69</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0</vt:i4>
      </vt:variant>
      <vt:variant>
        <vt:lpstr>投影片標題</vt:lpstr>
      </vt:variant>
      <vt:variant>
        <vt:i4>183</vt:i4>
      </vt:variant>
    </vt:vector>
  </HeadingPairs>
  <TitlesOfParts>
    <vt:vector size="196" baseType="lpstr">
      <vt:lpstr>Adobe 繁黑體 Std B</vt:lpstr>
      <vt:lpstr>Cataneo BT</vt:lpstr>
      <vt:lpstr>微軟正黑體</vt:lpstr>
      <vt:lpstr>新細明體</vt:lpstr>
      <vt:lpstr>標楷體</vt:lpstr>
      <vt:lpstr>Arial</vt:lpstr>
      <vt:lpstr>Calibri</vt:lpstr>
      <vt:lpstr>Comic Sans MS</vt:lpstr>
      <vt:lpstr>Times New Roman</vt:lpstr>
      <vt:lpstr>Verdana</vt:lpstr>
      <vt:lpstr>Wingdings</vt:lpstr>
      <vt:lpstr>Wingdings 2</vt:lpstr>
      <vt:lpstr>Office 佈景主題</vt:lpstr>
      <vt:lpstr>PowerPoint 簡報</vt:lpstr>
      <vt:lpstr>宣導大綱</vt:lpstr>
      <vt:lpstr>開始之前要了解</vt:lpstr>
      <vt:lpstr>PowerPoint 簡報</vt:lpstr>
      <vt:lpstr>名詞解釋-會考</vt:lpstr>
      <vt:lpstr>名詞解釋-免試入學</vt:lpstr>
      <vt:lpstr>名詞解釋-完全免試入學</vt:lpstr>
      <vt:lpstr>名詞解釋-五專優先免試入學</vt:lpstr>
      <vt:lpstr>名詞解釋-五專聯合免試入學</vt:lpstr>
      <vt:lpstr>名詞解釋-高中種類</vt:lpstr>
      <vt:lpstr>PowerPoint 簡報</vt:lpstr>
      <vt:lpstr>進路分析大不同</vt:lpstr>
      <vt:lpstr>--高中職升學進路--</vt:lpstr>
      <vt:lpstr>PowerPoint 簡報</vt:lpstr>
      <vt:lpstr>PowerPoint 簡報</vt:lpstr>
      <vt:lpstr>PowerPoint 簡報</vt:lpstr>
      <vt:lpstr>PowerPoint 簡報</vt:lpstr>
      <vt:lpstr>PowerPoint 簡報</vt:lpstr>
      <vt:lpstr>貼心提醒-1</vt:lpstr>
      <vt:lpstr>貼心提醒-2</vt:lpstr>
      <vt:lpstr>貼心提醒-3</vt:lpstr>
      <vt:lpstr>貼心提醒-4</vt:lpstr>
      <vt:lpstr>PowerPoint 簡報</vt:lpstr>
      <vt:lpstr>PowerPoint 簡報</vt:lpstr>
      <vt:lpstr>PowerPoint 簡報</vt:lpstr>
      <vt:lpstr>PowerPoint 簡報</vt:lpstr>
      <vt:lpstr>PowerPoint 簡報</vt:lpstr>
      <vt:lpstr>花蓮區志願選填與輔導</vt:lpstr>
      <vt:lpstr>PowerPoint 簡報</vt:lpstr>
      <vt:lpstr>十二年國民基本教育架構</vt:lpstr>
      <vt:lpstr>一個測驗，四個入學方式</vt:lpstr>
      <vt:lpstr>多元入學管道(1)</vt:lpstr>
      <vt:lpstr>多元入學管道(2)</vt:lpstr>
      <vt:lpstr>多元入學管道(3)</vt:lpstr>
      <vt:lpstr>PowerPoint 簡報</vt:lpstr>
      <vt:lpstr>PowerPoint 簡報</vt:lpstr>
      <vt:lpstr>PowerPoint 簡報</vt:lpstr>
      <vt:lpstr>十二年國教入學方式核心精神：</vt:lpstr>
      <vt:lpstr>PowerPoint 簡報</vt:lpstr>
      <vt:lpstr>PowerPoint 簡報</vt:lpstr>
      <vt:lpstr>免學費補充</vt:lpstr>
      <vt:lpstr>PowerPoint 簡報</vt:lpstr>
      <vt:lpstr>(http://adapt.k12ea.gov.tw/)</vt:lpstr>
      <vt:lpstr>PowerPoint 簡報</vt:lpstr>
      <vt:lpstr>花蓮區免試入學網路資源</vt:lpstr>
      <vt:lpstr>PowerPoint 簡報</vt:lpstr>
      <vt:lpstr>PowerPoint 簡報</vt:lpstr>
      <vt:lpstr>PowerPoint 簡報</vt:lpstr>
      <vt:lpstr>為什麼要考【教育會考】</vt:lpstr>
      <vt:lpstr>會考摘要-1</vt:lpstr>
      <vt:lpstr>會考摘要-2</vt:lpstr>
      <vt:lpstr>會考摘要-3</vt:lpstr>
      <vt:lpstr>【教育會考】何時考</vt:lpstr>
      <vt:lpstr>【教育會考】成績等級標準</vt:lpstr>
      <vt:lpstr>PowerPoint 簡報</vt:lpstr>
      <vt:lpstr>PowerPoint 簡報</vt:lpstr>
      <vt:lpstr>特殊情形變更學區申請</vt:lpstr>
      <vt:lpstr>變更學區申請程序</vt:lpstr>
      <vt:lpstr>變更就學區</vt:lpstr>
      <vt:lpstr>PowerPoint 簡報</vt:lpstr>
      <vt:lpstr>PowerPoint 簡報</vt:lpstr>
      <vt:lpstr>PowerPoint 簡報</vt:lpstr>
      <vt:lpstr>108年花蓮區高中職免試入學管道</vt:lpstr>
      <vt:lpstr>花蓮區適性入學管道</vt:lpstr>
      <vt:lpstr>位置</vt:lpstr>
      <vt:lpstr>花蓮區高中高職就學管道</vt:lpstr>
      <vt:lpstr>花蓮區【綜合高中】開設學程一覽表</vt:lpstr>
      <vt:lpstr>PowerPoint 簡報</vt:lpstr>
      <vt:lpstr>PowerPoint 簡報</vt:lpstr>
      <vt:lpstr>PowerPoint 簡報</vt:lpstr>
      <vt:lpstr>多元學習【其他項】各校採計項目</vt:lpstr>
      <vt:lpstr>PowerPoint 簡報</vt:lpstr>
      <vt:lpstr>特殊身分學生外加名額處理方式</vt:lpstr>
      <vt:lpstr>PowerPoint 簡報</vt:lpstr>
      <vt:lpstr>花蓮就學區其他入學管道 介紹與說明</vt:lpstr>
      <vt:lpstr>學習區完全免試入學</vt:lpstr>
      <vt:lpstr>學習區完全免試入學</vt:lpstr>
      <vt:lpstr>學習區完全免試入學</vt:lpstr>
      <vt:lpstr>學習區完全免試入學</vt:lpstr>
      <vt:lpstr>國立學校與私立學校完免差別</vt:lpstr>
      <vt:lpstr>特色招生專業群科甄選入學</vt:lpstr>
      <vt:lpstr>PowerPoint 簡報</vt:lpstr>
      <vt:lpstr>免試入學─其他管道</vt:lpstr>
      <vt:lpstr>免試入學─其他管道</vt:lpstr>
      <vt:lpstr>實用技能學程特色</vt:lpstr>
      <vt:lpstr>免試入學─產業特殊需求類科</vt:lpstr>
      <vt:lpstr>◎藝才類甄選入學◎</vt:lpstr>
      <vt:lpstr>甄選入學招生作業</vt:lpstr>
      <vt:lpstr>甄選入學招生作業－術科測驗</vt:lpstr>
      <vt:lpstr>◎體育班甄選入學◎</vt:lpstr>
      <vt:lpstr>PowerPoint 簡報</vt:lpstr>
      <vt:lpstr>五專免試入學</vt:lpstr>
      <vt:lpstr>重大招生變革</vt:lpstr>
      <vt:lpstr>重大招生變革</vt:lpstr>
      <vt:lpstr>108學年度招生學校概況</vt:lpstr>
      <vt:lpstr>108學年度招生學校一覽表</vt:lpstr>
      <vt:lpstr>108學年度五專主要入學管道流程圖</vt:lpstr>
      <vt:lpstr>招生管道說明</vt:lpstr>
      <vt:lpstr>重要規範事項</vt:lpstr>
      <vt:lpstr>五專優先免試入學</vt:lpstr>
      <vt:lpstr>五專優先免試入學招生簡介</vt:lpstr>
      <vt:lpstr>五專優先免試入學錄取方式</vt:lpstr>
      <vt:lpstr>五專優先免試入學招生流程圖</vt:lpstr>
      <vt:lpstr>108學年度五專優先免試入學重要日程</vt:lpstr>
      <vt:lpstr>五專優先免試入學 「超額比序總積分」採計項目</vt:lpstr>
      <vt:lpstr>五專優先免試入學 超額比序項目積分對照表</vt:lpstr>
      <vt:lpstr>[優免] 多元學習表現 – 競賽</vt:lpstr>
      <vt:lpstr>[優免] 多元學習表現 – 服務學習</vt:lpstr>
      <vt:lpstr>PowerPoint 簡報</vt:lpstr>
      <vt:lpstr>[優免] 弱勢身分</vt:lpstr>
      <vt:lpstr>[優免] 均衡學習</vt:lpstr>
      <vt:lpstr>[優免] 國中教育會考</vt:lpstr>
      <vt:lpstr>[優免] 志願序</vt:lpstr>
      <vt:lpstr>五專優先免試入學 超額同分比序順序示意圖</vt:lpstr>
      <vt:lpstr>其他重點提醒</vt:lpstr>
      <vt:lpstr>108學年度北、中、南區五專聯合免試入學</vt:lpstr>
      <vt:lpstr>五專聯合免試入學招生簡介</vt:lpstr>
      <vt:lpstr>PowerPoint 簡報</vt:lpstr>
      <vt:lpstr>PowerPoint 簡報</vt:lpstr>
      <vt:lpstr>PowerPoint 簡報</vt:lpstr>
      <vt:lpstr>五專聯合免試入學招生流程圖</vt:lpstr>
      <vt:lpstr>108學年度各區五專聯合免試入學重要日程</vt:lpstr>
      <vt:lpstr>五專聯合免試入學錄取方式(1/2)</vt:lpstr>
      <vt:lpstr>五專聯合免試入學錄取方式(2/2)</vt:lpstr>
      <vt:lpstr>五專聯合免試入學 「超額比序總積分」採計項目</vt:lpstr>
      <vt:lpstr>積分採計項目與權重範例</vt:lpstr>
      <vt:lpstr>五專聯合免試入學 超額比序項目積分對照表</vt:lpstr>
      <vt:lpstr>[聯免] 多元學習表現(1/4) – 競賽</vt:lpstr>
      <vt:lpstr>[聯免] 多元學習表現(1/4) – 競賽</vt:lpstr>
      <vt:lpstr>[聯免] 多元學習表現(2/4) – 服務學習</vt:lpstr>
      <vt:lpstr>[聯免] 多元學習表現(3/4) 日常生活表現評量</vt:lpstr>
      <vt:lpstr>[聯免] 多元學習表現(4/4) – 體適能</vt:lpstr>
      <vt:lpstr>PowerPoint 簡報</vt:lpstr>
      <vt:lpstr>[聯免] 適性輔導</vt:lpstr>
      <vt:lpstr>[聯免] 國中教育會考</vt:lpstr>
      <vt:lpstr>[聯免] 其他(招生學校自訂項目)</vt:lpstr>
      <vt:lpstr>PowerPoint 簡報</vt:lpstr>
      <vt:lpstr>五專聯合免試入學超額比序順序示意圖</vt:lpstr>
      <vt:lpstr>其他重點提醒</vt:lpstr>
      <vt:lpstr>其他五專招生管道</vt:lpstr>
      <vt:lpstr>五專免試續招</vt:lpstr>
      <vt:lpstr>特色招生甄選入學(七年一貫制)</vt:lpstr>
      <vt:lpstr>特色招生甄選入學(七年一貫制) 招生學校及名額</vt:lpstr>
      <vt:lpstr>特色招生甄選入學(七年一貫制) 考試科目</vt:lpstr>
      <vt:lpstr>特色招生甄選入學(七年一貫制) 辦理日程</vt:lpstr>
      <vt:lpstr>慈濟科技大學五專護理科 原住民專班招生</vt:lpstr>
      <vt:lpstr>慈濟科技大學五專護理科 新住民專班招生(108學年度新增)</vt:lpstr>
      <vt:lpstr>慈濟科技大學五專護理科 原(新)住民專班招生 - 辦理日程</vt:lpstr>
      <vt:lpstr>馬偕醫護管理專科學校東部地區 五專護理科獎助生甄選入學招生</vt:lpstr>
      <vt:lpstr>PowerPoint 簡報</vt:lpstr>
      <vt:lpstr>PowerPoint 簡報</vt:lpstr>
      <vt:lpstr>PowerPoint 簡報</vt:lpstr>
      <vt:lpstr>是否可以報名多個入學管道</vt:lpstr>
      <vt:lpstr>PowerPoint 簡報</vt:lpstr>
      <vt:lpstr>學術傾向資賦優異學生</vt:lpstr>
      <vt:lpstr>技藝技術傾向學生</vt:lpstr>
      <vt:lpstr>藝才出眾的學生</vt:lpstr>
      <vt:lpstr>體育表現出眾的學生</vt:lpstr>
      <vt:lpstr>身心障礙學生</vt:lpstr>
      <vt:lpstr>一般學生</vt:lpstr>
      <vt:lpstr>加強宣導事項(1)</vt:lpstr>
      <vt:lpstr>加強宣導事項(2)</vt:lpstr>
      <vt:lpstr>教育選擇權 vs 教育機會均等</vt:lpstr>
      <vt:lpstr>加強宣導事項(3)</vt:lpstr>
      <vt:lpstr>加強宣導事項(4)</vt:lpstr>
      <vt:lpstr>PowerPoint 簡報</vt:lpstr>
      <vt:lpstr>PowerPoint 簡報</vt:lpstr>
      <vt:lpstr>PowerPoint 簡報</vt:lpstr>
      <vt:lpstr>PowerPoint 簡報</vt:lpstr>
      <vt:lpstr>技術型高級中等學校及五專群科介紹</vt:lpstr>
      <vt:lpstr>15群科參考資料</vt:lpstr>
      <vt:lpstr>PowerPoint 簡報</vt:lpstr>
      <vt:lpstr>PowerPoint 簡報</vt:lpstr>
      <vt:lpstr>PowerPoint 簡報</vt:lpstr>
      <vt:lpstr>PowerPoint 簡報</vt:lpstr>
      <vt:lpstr>PowerPoint 簡報</vt:lpstr>
      <vt:lpstr>PowerPoint 簡報</vt:lpstr>
      <vt:lpstr>PowerPoint 簡報</vt:lpstr>
      <vt:lpstr>PowerPoint 簡報</vt:lpstr>
      <vt:lpstr>性向測驗  攻其不備</vt:lpstr>
      <vt:lpstr>PowerPoint 簡報</vt:lpstr>
      <vt:lpstr>PowerPoint 簡報</vt:lpstr>
      <vt:lpstr>PowerPoint 簡報</vt:lpstr>
    </vt:vector>
  </TitlesOfParts>
  <Company>MOE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高中校長與十二年國民基本教育的有機連帶分析</dc:title>
  <dc:creator>MOEIT</dc:creator>
  <cp:lastModifiedBy>chimin 留</cp:lastModifiedBy>
  <cp:revision>743</cp:revision>
  <cp:lastPrinted>2012-10-04T09:51:58Z</cp:lastPrinted>
  <dcterms:created xsi:type="dcterms:W3CDTF">2012-08-03T02:02:35Z</dcterms:created>
  <dcterms:modified xsi:type="dcterms:W3CDTF">2019-03-23T00:36:51Z</dcterms:modified>
</cp:coreProperties>
</file>