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1E85-896A-49F1-A8B8-1EEBF7957D8A}" type="datetimeFigureOut">
              <a:rPr lang="zh-TW" altLang="en-US" smtClean="0"/>
              <a:pPr/>
              <a:t>2018/9/7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A80F-E267-4769-8B68-138B3D5791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443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1E85-896A-49F1-A8B8-1EEBF7957D8A}" type="datetimeFigureOut">
              <a:rPr lang="zh-TW" altLang="en-US" smtClean="0"/>
              <a:pPr/>
              <a:t>2018/9/7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A80F-E267-4769-8B68-138B3D5791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5095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1E85-896A-49F1-A8B8-1EEBF7957D8A}" type="datetimeFigureOut">
              <a:rPr lang="zh-TW" altLang="en-US" smtClean="0"/>
              <a:pPr/>
              <a:t>2018/9/7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A80F-E267-4769-8B68-138B3D5791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7040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1E85-896A-49F1-A8B8-1EEBF7957D8A}" type="datetimeFigureOut">
              <a:rPr lang="zh-TW" altLang="en-US" smtClean="0"/>
              <a:pPr/>
              <a:t>2018/9/7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A80F-E267-4769-8B68-138B3D5791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5206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1E85-896A-49F1-A8B8-1EEBF7957D8A}" type="datetimeFigureOut">
              <a:rPr lang="zh-TW" altLang="en-US" smtClean="0"/>
              <a:pPr/>
              <a:t>2018/9/7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A80F-E267-4769-8B68-138B3D5791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7356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1E85-896A-49F1-A8B8-1EEBF7957D8A}" type="datetimeFigureOut">
              <a:rPr lang="zh-TW" altLang="en-US" smtClean="0"/>
              <a:pPr/>
              <a:t>2018/9/7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A80F-E267-4769-8B68-138B3D5791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3700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1E85-896A-49F1-A8B8-1EEBF7957D8A}" type="datetimeFigureOut">
              <a:rPr lang="zh-TW" altLang="en-US" smtClean="0"/>
              <a:pPr/>
              <a:t>2018/9/7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A80F-E267-4769-8B68-138B3D5791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1357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1E85-896A-49F1-A8B8-1EEBF7957D8A}" type="datetimeFigureOut">
              <a:rPr lang="zh-TW" altLang="en-US" smtClean="0"/>
              <a:pPr/>
              <a:t>2018/9/7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A80F-E267-4769-8B68-138B3D5791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7728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1E85-896A-49F1-A8B8-1EEBF7957D8A}" type="datetimeFigureOut">
              <a:rPr lang="zh-TW" altLang="en-US" smtClean="0"/>
              <a:pPr/>
              <a:t>2018/9/7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A80F-E267-4769-8B68-138B3D5791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7960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1E85-896A-49F1-A8B8-1EEBF7957D8A}" type="datetimeFigureOut">
              <a:rPr lang="zh-TW" altLang="en-US" smtClean="0"/>
              <a:pPr/>
              <a:t>2018/9/7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A80F-E267-4769-8B68-138B3D5791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0841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1E85-896A-49F1-A8B8-1EEBF7957D8A}" type="datetimeFigureOut">
              <a:rPr lang="zh-TW" altLang="en-US" smtClean="0"/>
              <a:pPr/>
              <a:t>2018/9/7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A80F-E267-4769-8B68-138B3D5791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5826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91E85-896A-49F1-A8B8-1EEBF7957D8A}" type="datetimeFigureOut">
              <a:rPr lang="zh-TW" altLang="en-US" smtClean="0"/>
              <a:pPr/>
              <a:t>2018/9/7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3A80F-E267-4769-8B68-138B3D5791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0961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65" t="12355" r="8626" b="6491"/>
          <a:stretch/>
        </p:blipFill>
        <p:spPr bwMode="auto">
          <a:xfrm>
            <a:off x="731524" y="1059208"/>
            <a:ext cx="10508566" cy="570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31524" y="135878"/>
            <a:ext cx="6260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1.</a:t>
            </a:r>
            <a:r>
              <a:rPr lang="zh-TW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登入國風國中首頁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42001" y="233982"/>
            <a:ext cx="44825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www.kfjh.hlc.edu.tw</a:t>
            </a:r>
            <a:endParaRPr lang="zh-TW" alt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65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10.</a:t>
            </a:r>
            <a:r>
              <a:rPr lang="zh-TW" altLang="en-US" dirty="0" smtClean="0">
                <a:solidFill>
                  <a:srgbClr val="FF0000"/>
                </a:solidFill>
              </a:rPr>
              <a:t>依個人興趣點選</a:t>
            </a:r>
            <a:r>
              <a:rPr lang="en-US" altLang="zh-TW" dirty="0" smtClean="0">
                <a:solidFill>
                  <a:srgbClr val="FF0000"/>
                </a:solidFill>
              </a:rPr>
              <a:t>10</a:t>
            </a:r>
            <a:r>
              <a:rPr lang="zh-TW" altLang="en-US" dirty="0" smtClean="0">
                <a:solidFill>
                  <a:srgbClr val="FF0000"/>
                </a:solidFill>
              </a:rPr>
              <a:t>個志願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224" y="1690688"/>
            <a:ext cx="11815349" cy="41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682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11.</a:t>
            </a:r>
            <a:r>
              <a:rPr lang="zh-TW" altLang="en-US" dirty="0" smtClean="0">
                <a:solidFill>
                  <a:srgbClr val="FF0000"/>
                </a:solidFill>
              </a:rPr>
              <a:t>選填完畢</a:t>
            </a:r>
            <a:r>
              <a:rPr lang="en-US" altLang="zh-TW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按下</a:t>
            </a:r>
            <a:r>
              <a:rPr lang="en-US" altLang="zh-TW" dirty="0" smtClean="0">
                <a:solidFill>
                  <a:srgbClr val="FF0000"/>
                </a:solidFill>
                <a:sym typeface="Wingdings" panose="05000000000000000000" pitchFamily="2" charset="2"/>
              </a:rPr>
              <a:t>“</a:t>
            </a:r>
            <a:r>
              <a:rPr lang="zh-TW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確定</a:t>
            </a:r>
            <a:r>
              <a:rPr lang="en-US" altLang="zh-TW" dirty="0" smtClean="0">
                <a:solidFill>
                  <a:srgbClr val="FF0000"/>
                </a:solidFill>
                <a:sym typeface="Wingdings" panose="05000000000000000000" pitchFamily="2" charset="2"/>
              </a:rPr>
              <a:t>”</a:t>
            </a:r>
            <a:r>
              <a:rPr lang="zh-TW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鍵</a:t>
            </a:r>
            <a:r>
              <a:rPr lang="en-US" altLang="zh-TW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zh-TW" altLang="en-US" smtClean="0">
                <a:solidFill>
                  <a:srgbClr val="FF0000"/>
                </a:solidFill>
                <a:sym typeface="Wingdings" panose="05000000000000000000" pitchFamily="2" charset="2"/>
              </a:rPr>
              <a:t>登出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5412" y="1497104"/>
            <a:ext cx="11646115" cy="4903696"/>
          </a:xfrm>
          <a:prstGeom prst="rect">
            <a:avLst/>
          </a:prstGeom>
        </p:spPr>
      </p:pic>
      <p:pic>
        <p:nvPicPr>
          <p:cNvPr id="5" name="內容版面配置區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7878" l="10000" r="100000">
                        <a14:foregroundMark x1="52391" y1="62334" x2="52391" y2="62334"/>
                        <a14:foregroundMark x1="39783" y1="14854" x2="39783" y2="14854"/>
                        <a14:foregroundMark x1="50870" y1="40849" x2="50870" y2="40849"/>
                        <a14:foregroundMark x1="60652" y1="40584" x2="60652" y2="40584"/>
                        <a14:foregroundMark x1="71739" y1="42706" x2="71739" y2="42706"/>
                        <a14:foregroundMark x1="70000" y1="41114" x2="70000" y2="41114"/>
                        <a14:foregroundMark x1="71957" y1="55968" x2="71957" y2="55968"/>
                        <a14:foregroundMark x1="63478" y1="76923" x2="63478" y2="76923"/>
                        <a14:foregroundMark x1="55217" y1="90186" x2="55217" y2="90186"/>
                        <a14:foregroundMark x1="50435" y1="89390" x2="50435" y2="89390"/>
                        <a14:foregroundMark x1="46522" y1="83024" x2="46522" y2="83024"/>
                        <a14:foregroundMark x1="45217" y1="80371" x2="44565" y2="79841"/>
                        <a14:foregroundMark x1="41739" y1="75332" x2="41739" y2="75332"/>
                        <a14:foregroundMark x1="37826" y1="64721" x2="37826" y2="64721"/>
                        <a14:foregroundMark x1="32826" y1="54907" x2="32826" y2="54907"/>
                        <a14:foregroundMark x1="28478" y1="49072" x2="28478" y2="49072"/>
                        <a14:foregroundMark x1="36087" y1="56233" x2="36087" y2="56233"/>
                        <a14:foregroundMark x1="42609" y1="57825" x2="42609" y2="57825"/>
                        <a14:foregroundMark x1="48913" y1="50398" x2="48913" y2="50398"/>
                        <a14:foregroundMark x1="48913" y1="50398" x2="48913" y2="50398"/>
                        <a14:foregroundMark x1="53478" y1="53581" x2="53478" y2="53581"/>
                        <a14:foregroundMark x1="57391" y1="58621" x2="57391" y2="58621"/>
                        <a14:foregroundMark x1="62174" y1="63660" x2="62174" y2="63660"/>
                        <a14:foregroundMark x1="65000" y1="65252" x2="65000" y2="65252"/>
                        <a14:foregroundMark x1="58140" y1="30114" x2="58140" y2="30114"/>
                        <a14:foregroundMark x1="76744" y1="48295" x2="76744" y2="48295"/>
                        <a14:foregroundMark x1="73488" y1="38636" x2="73488" y2="38636"/>
                        <a14:foregroundMark x1="41860" y1="27273" x2="41860" y2="2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35" r="17905"/>
          <a:stretch/>
        </p:blipFill>
        <p:spPr>
          <a:xfrm>
            <a:off x="11214025" y="2229490"/>
            <a:ext cx="662829" cy="84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127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注意事項：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3600" dirty="0" smtClean="0">
                <a:solidFill>
                  <a:srgbClr val="FF0000"/>
                </a:solidFill>
              </a:rPr>
              <a:t>1.</a:t>
            </a:r>
            <a:r>
              <a:rPr lang="zh-TW" altLang="en-US" sz="3600" dirty="0" smtClean="0">
                <a:solidFill>
                  <a:srgbClr val="FF0000"/>
                </a:solidFill>
              </a:rPr>
              <a:t>請在選填社團時間內做選填。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3600" dirty="0" smtClean="0">
                <a:solidFill>
                  <a:srgbClr val="FF0000"/>
                </a:solidFill>
              </a:rPr>
              <a:t>2.</a:t>
            </a:r>
            <a:r>
              <a:rPr lang="zh-TW" altLang="en-US" sz="3600" dirty="0" smtClean="0">
                <a:solidFill>
                  <a:srgbClr val="FF0000"/>
                </a:solidFill>
              </a:rPr>
              <a:t>務必選擇</a:t>
            </a:r>
            <a:r>
              <a:rPr lang="en-US" altLang="zh-TW" sz="3600" dirty="0" smtClean="0">
                <a:solidFill>
                  <a:srgbClr val="FF0000"/>
                </a:solidFill>
              </a:rPr>
              <a:t>10</a:t>
            </a:r>
            <a:r>
              <a:rPr lang="zh-TW" altLang="en-US" sz="3600" dirty="0" smtClean="0">
                <a:solidFill>
                  <a:srgbClr val="FF0000"/>
                </a:solidFill>
              </a:rPr>
              <a:t>個社團。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3600" dirty="0" smtClean="0">
                <a:solidFill>
                  <a:srgbClr val="FF0000"/>
                </a:solidFill>
              </a:rPr>
              <a:t>3.</a:t>
            </a:r>
            <a:r>
              <a:rPr lang="zh-TW" altLang="en-US" sz="3600" dirty="0" smtClean="0">
                <a:solidFill>
                  <a:srgbClr val="FF0000"/>
                </a:solidFill>
              </a:rPr>
              <a:t>請勿「全部」選擇熱門社團，避免落選。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3600" dirty="0" smtClean="0">
                <a:solidFill>
                  <a:srgbClr val="FF0000"/>
                </a:solidFill>
              </a:rPr>
              <a:t>4.</a:t>
            </a:r>
            <a:r>
              <a:rPr lang="zh-TW" altLang="en-US" sz="3600" dirty="0" smtClean="0">
                <a:solidFill>
                  <a:srgbClr val="FF0000"/>
                </a:solidFill>
              </a:rPr>
              <a:t>未選到</a:t>
            </a:r>
            <a:r>
              <a:rPr lang="en-US" altLang="zh-TW" sz="3600" dirty="0" smtClean="0">
                <a:solidFill>
                  <a:srgbClr val="FF0000"/>
                </a:solidFill>
              </a:rPr>
              <a:t>10 </a:t>
            </a:r>
            <a:r>
              <a:rPr lang="zh-TW" altLang="en-US" sz="3600" dirty="0" smtClean="0">
                <a:solidFill>
                  <a:srgbClr val="FF0000"/>
                </a:solidFill>
              </a:rPr>
              <a:t>個志願的社團，將進行「隨機」選社。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3600" dirty="0" smtClean="0">
                <a:solidFill>
                  <a:srgbClr val="FF0000"/>
                </a:solidFill>
              </a:rPr>
              <a:t>5.</a:t>
            </a:r>
            <a:r>
              <a:rPr lang="zh-TW" altLang="en-US" sz="3600" dirty="0" smtClean="0">
                <a:solidFill>
                  <a:srgbClr val="FF0000"/>
                </a:solidFill>
              </a:rPr>
              <a:t>請勿重覆選擇同一個社團，避免損失個人權益</a:t>
            </a:r>
            <a:r>
              <a:rPr lang="zh-TW" altLang="en-US" sz="3600" dirty="0" smtClean="0">
                <a:solidFill>
                  <a:srgbClr val="FF0000"/>
                </a:solidFill>
              </a:rPr>
              <a:t>。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3600" dirty="0" smtClean="0">
                <a:solidFill>
                  <a:srgbClr val="FF0000"/>
                </a:solidFill>
              </a:rPr>
              <a:t>6.</a:t>
            </a:r>
            <a:r>
              <a:rPr lang="zh-TW" altLang="en-US" sz="3600" dirty="0" smtClean="0">
                <a:solidFill>
                  <a:srgbClr val="FF0000"/>
                </a:solidFill>
              </a:rPr>
              <a:t>強烈建議勿在最後一天（</a:t>
            </a:r>
            <a:r>
              <a:rPr lang="en-US" altLang="zh-TW" sz="3600" dirty="0" smtClean="0">
                <a:solidFill>
                  <a:srgbClr val="FF0000"/>
                </a:solidFill>
              </a:rPr>
              <a:t>9/11</a:t>
            </a:r>
            <a:r>
              <a:rPr lang="zh-TW" altLang="en-US" sz="3600" smtClean="0">
                <a:solidFill>
                  <a:srgbClr val="FF0000"/>
                </a:solidFill>
              </a:rPr>
              <a:t>）選填，避免網路雍塞。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77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9133" y="259320"/>
            <a:ext cx="8651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2.</a:t>
            </a:r>
            <a:r>
              <a:rPr lang="zh-TW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點選</a:t>
            </a:r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左</a:t>
            </a:r>
            <a:r>
              <a:rPr lang="zh-TW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下角  「</a:t>
            </a:r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全誼</a:t>
            </a:r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系統</a:t>
            </a:r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」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291900" y="1614793"/>
            <a:ext cx="11843828" cy="4528832"/>
            <a:chOff x="291900" y="1614793"/>
            <a:chExt cx="11843828" cy="4528832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758" t="14051" r="9828" b="30577"/>
            <a:stretch/>
          </p:blipFill>
          <p:spPr bwMode="auto">
            <a:xfrm>
              <a:off x="291900" y="1614793"/>
              <a:ext cx="11843828" cy="4528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圓角矩形 6"/>
            <p:cNvSpPr/>
            <p:nvPr/>
          </p:nvSpPr>
          <p:spPr>
            <a:xfrm>
              <a:off x="446648" y="4290646"/>
              <a:ext cx="1181686" cy="323557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1628334" y="4152538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點選左鍵</a:t>
              </a:r>
              <a:endPara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10" name="內容版面配置區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7878" l="10000" r="100000">
                        <a14:foregroundMark x1="52391" y1="62334" x2="52391" y2="62334"/>
                        <a14:foregroundMark x1="39783" y1="14854" x2="39783" y2="14854"/>
                        <a14:foregroundMark x1="50870" y1="40849" x2="50870" y2="40849"/>
                        <a14:foregroundMark x1="60652" y1="40584" x2="60652" y2="40584"/>
                        <a14:foregroundMark x1="71739" y1="42706" x2="71739" y2="42706"/>
                        <a14:foregroundMark x1="70000" y1="41114" x2="70000" y2="41114"/>
                        <a14:foregroundMark x1="71957" y1="55968" x2="71957" y2="55968"/>
                        <a14:foregroundMark x1="63478" y1="76923" x2="63478" y2="76923"/>
                        <a14:foregroundMark x1="55217" y1="90186" x2="55217" y2="90186"/>
                        <a14:foregroundMark x1="50435" y1="89390" x2="50435" y2="89390"/>
                        <a14:foregroundMark x1="46522" y1="83024" x2="46522" y2="83024"/>
                        <a14:foregroundMark x1="45217" y1="80371" x2="44565" y2="79841"/>
                        <a14:foregroundMark x1="41739" y1="75332" x2="41739" y2="75332"/>
                        <a14:foregroundMark x1="37826" y1="64721" x2="37826" y2="64721"/>
                        <a14:foregroundMark x1="32826" y1="54907" x2="32826" y2="54907"/>
                        <a14:foregroundMark x1="28478" y1="49072" x2="28478" y2="49072"/>
                        <a14:foregroundMark x1="36087" y1="56233" x2="36087" y2="56233"/>
                        <a14:foregroundMark x1="42609" y1="57825" x2="42609" y2="57825"/>
                        <a14:foregroundMark x1="48913" y1="50398" x2="48913" y2="50398"/>
                        <a14:foregroundMark x1="48913" y1="50398" x2="48913" y2="50398"/>
                        <a14:foregroundMark x1="53478" y1="53581" x2="53478" y2="53581"/>
                        <a14:foregroundMark x1="57391" y1="58621" x2="57391" y2="58621"/>
                        <a14:foregroundMark x1="62174" y1="63660" x2="62174" y2="63660"/>
                        <a14:foregroundMark x1="65000" y1="65252" x2="65000" y2="65252"/>
                        <a14:foregroundMark x1="58140" y1="30114" x2="58140" y2="30114"/>
                        <a14:foregroundMark x1="76744" y1="48295" x2="76744" y2="48295"/>
                        <a14:foregroundMark x1="73488" y1="38636" x2="73488" y2="38636"/>
                        <a14:foregroundMark x1="41860" y1="27273" x2="41860" y2="2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35" r="17905"/>
          <a:stretch/>
        </p:blipFill>
        <p:spPr>
          <a:xfrm>
            <a:off x="1296919" y="4417008"/>
            <a:ext cx="662829" cy="84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063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352" y="1690688"/>
            <a:ext cx="11098966" cy="5006696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900" dirty="0" smtClean="0">
                <a:solidFill>
                  <a:srgbClr val="FF0000"/>
                </a:solidFill>
              </a:rPr>
              <a:t>3.</a:t>
            </a:r>
            <a:r>
              <a:rPr lang="zh-TW" altLang="en-US" sz="4900" dirty="0" smtClean="0">
                <a:solidFill>
                  <a:srgbClr val="FF0000"/>
                </a:solidFill>
              </a:rPr>
              <a:t>選擇身份別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4800" b="1" dirty="0" smtClean="0"/>
              <a:t>https://eschool.hlc.edu.tw/</a:t>
            </a:r>
            <a:endParaRPr lang="zh-TW" altLang="en-US" b="1" dirty="0"/>
          </a:p>
        </p:txBody>
      </p:sp>
      <p:pic>
        <p:nvPicPr>
          <p:cNvPr id="6" name="內容版面配置區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7878" l="10000" r="100000">
                        <a14:foregroundMark x1="52391" y1="62334" x2="52391" y2="62334"/>
                        <a14:foregroundMark x1="39783" y1="14854" x2="39783" y2="14854"/>
                        <a14:foregroundMark x1="50870" y1="40849" x2="50870" y2="40849"/>
                        <a14:foregroundMark x1="60652" y1="40584" x2="60652" y2="40584"/>
                        <a14:foregroundMark x1="71739" y1="42706" x2="71739" y2="42706"/>
                        <a14:foregroundMark x1="70000" y1="41114" x2="70000" y2="41114"/>
                        <a14:foregroundMark x1="71957" y1="55968" x2="71957" y2="55968"/>
                        <a14:foregroundMark x1="63478" y1="76923" x2="63478" y2="76923"/>
                        <a14:foregroundMark x1="55217" y1="90186" x2="55217" y2="90186"/>
                        <a14:foregroundMark x1="50435" y1="89390" x2="50435" y2="89390"/>
                        <a14:foregroundMark x1="46522" y1="83024" x2="46522" y2="83024"/>
                        <a14:foregroundMark x1="45217" y1="80371" x2="44565" y2="79841"/>
                        <a14:foregroundMark x1="41739" y1="75332" x2="41739" y2="75332"/>
                        <a14:foregroundMark x1="37826" y1="64721" x2="37826" y2="64721"/>
                        <a14:foregroundMark x1="32826" y1="54907" x2="32826" y2="54907"/>
                        <a14:foregroundMark x1="28478" y1="49072" x2="28478" y2="49072"/>
                        <a14:foregroundMark x1="36087" y1="56233" x2="36087" y2="56233"/>
                        <a14:foregroundMark x1="42609" y1="57825" x2="42609" y2="57825"/>
                        <a14:foregroundMark x1="48913" y1="50398" x2="48913" y2="50398"/>
                        <a14:foregroundMark x1="48913" y1="50398" x2="48913" y2="50398"/>
                        <a14:foregroundMark x1="53478" y1="53581" x2="53478" y2="53581"/>
                        <a14:foregroundMark x1="57391" y1="58621" x2="57391" y2="58621"/>
                        <a14:foregroundMark x1="62174" y1="63660" x2="62174" y2="63660"/>
                        <a14:foregroundMark x1="65000" y1="65252" x2="65000" y2="65252"/>
                        <a14:foregroundMark x1="58140" y1="30114" x2="58140" y2="30114"/>
                        <a14:foregroundMark x1="76744" y1="48295" x2="76744" y2="48295"/>
                        <a14:foregroundMark x1="73488" y1="38636" x2="73488" y2="38636"/>
                        <a14:foregroundMark x1="41860" y1="27273" x2="41860" y2="2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35" r="17905"/>
          <a:stretch/>
        </p:blipFill>
        <p:spPr>
          <a:xfrm>
            <a:off x="7663177" y="4100493"/>
            <a:ext cx="662829" cy="84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60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b="15765"/>
          <a:stretch/>
        </p:blipFill>
        <p:spPr>
          <a:xfrm>
            <a:off x="1126367" y="1800010"/>
            <a:ext cx="10142449" cy="455858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6712" y="365125"/>
            <a:ext cx="10987088" cy="1325563"/>
          </a:xfrm>
        </p:spPr>
        <p:txBody>
          <a:bodyPr>
            <a:normAutofit/>
          </a:bodyPr>
          <a:lstStyle/>
          <a:p>
            <a:r>
              <a:rPr lang="en-US" altLang="zh-TW" sz="4000" dirty="0" smtClean="0">
                <a:solidFill>
                  <a:srgbClr val="FF0000"/>
                </a:solidFill>
              </a:rPr>
              <a:t>4.</a:t>
            </a:r>
            <a:r>
              <a:rPr lang="zh-TW" altLang="en-US" sz="4000" dirty="0" smtClean="0">
                <a:solidFill>
                  <a:srgbClr val="FF0000"/>
                </a:solidFill>
              </a:rPr>
              <a:t>登入帳號密碼</a:t>
            </a:r>
            <a:r>
              <a:rPr lang="en-US" altLang="zh-TW" sz="4000" dirty="0" smtClean="0">
                <a:solidFill>
                  <a:srgbClr val="FF0000"/>
                </a:solidFill>
              </a:rPr>
              <a:t/>
            </a:r>
            <a:br>
              <a:rPr lang="en-US" altLang="zh-TW" sz="4000" dirty="0" smtClean="0">
                <a:solidFill>
                  <a:srgbClr val="FF0000"/>
                </a:solidFill>
              </a:rPr>
            </a:br>
            <a:r>
              <a:rPr lang="zh-TW" altLang="en-US" sz="4000" dirty="0"/>
              <a:t> </a:t>
            </a:r>
            <a:r>
              <a:rPr lang="zh-TW" altLang="en-US" sz="4000" dirty="0" smtClean="0"/>
              <a:t>          </a:t>
            </a:r>
            <a:r>
              <a:rPr lang="en-US" altLang="zh-TW" sz="4000" dirty="0" smtClean="0"/>
              <a:t>(</a:t>
            </a:r>
            <a:r>
              <a:rPr lang="zh-TW" altLang="en-US" sz="4000" b="1" u="sng" dirty="0" smtClean="0">
                <a:solidFill>
                  <a:srgbClr val="FF0000"/>
                </a:solidFill>
              </a:rPr>
              <a:t>首次</a:t>
            </a:r>
            <a:r>
              <a:rPr lang="zh-TW" altLang="en-US" sz="4000" dirty="0" smtClean="0"/>
              <a:t>登入輸入</a:t>
            </a:r>
            <a:r>
              <a:rPr lang="zh-TW" altLang="en-US" sz="4000" b="1" u="sng" dirty="0" smtClean="0"/>
              <a:t>個人身份</a:t>
            </a:r>
            <a:r>
              <a:rPr lang="zh-TW" altLang="en-US" sz="4000" b="1" u="sng" dirty="0"/>
              <a:t>證</a:t>
            </a:r>
            <a:r>
              <a:rPr lang="zh-TW" altLang="en-US" sz="4000" b="1" u="sng" dirty="0" smtClean="0"/>
              <a:t>字號</a:t>
            </a:r>
            <a:r>
              <a:rPr lang="zh-TW" altLang="en-US" sz="4000" b="1" dirty="0" smtClean="0"/>
              <a:t> </a:t>
            </a:r>
            <a:r>
              <a:rPr lang="en-US" altLang="zh-TW" sz="4000" dirty="0" smtClean="0">
                <a:sym typeface="Wingdings" panose="05000000000000000000" pitchFamily="2" charset="2"/>
              </a:rPr>
              <a:t></a:t>
            </a:r>
            <a:r>
              <a:rPr lang="zh-TW" altLang="en-US" sz="4000" dirty="0" smtClean="0">
                <a:sym typeface="Wingdings" panose="05000000000000000000" pitchFamily="2" charset="2"/>
              </a:rPr>
              <a:t> 按下確定</a:t>
            </a:r>
            <a:r>
              <a:rPr lang="en-US" altLang="zh-TW" sz="4000" dirty="0" smtClean="0"/>
              <a:t>)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44423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5.</a:t>
            </a:r>
            <a:r>
              <a:rPr lang="zh-TW" altLang="en-US" dirty="0" smtClean="0">
                <a:solidFill>
                  <a:srgbClr val="FF0000"/>
                </a:solidFill>
              </a:rPr>
              <a:t>輸入新密碼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30198" y="1690688"/>
            <a:ext cx="6143345" cy="499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40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6712" y="365125"/>
            <a:ext cx="10987088" cy="1325563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6</a:t>
            </a:r>
            <a:r>
              <a:rPr lang="en-US" altLang="zh-TW" sz="4000" dirty="0" smtClean="0">
                <a:solidFill>
                  <a:srgbClr val="FF0000"/>
                </a:solidFill>
              </a:rPr>
              <a:t>.</a:t>
            </a:r>
            <a:r>
              <a:rPr lang="zh-TW" altLang="en-US" sz="4000" dirty="0" smtClean="0">
                <a:solidFill>
                  <a:srgbClr val="FF0000"/>
                </a:solidFill>
              </a:rPr>
              <a:t>使用新密碼登入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7887" y="1690687"/>
            <a:ext cx="9322152" cy="4954811"/>
          </a:xfrm>
          <a:prstGeom prst="rect">
            <a:avLst/>
          </a:prstGeom>
        </p:spPr>
      </p:pic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b="33263"/>
          <a:stretch/>
        </p:blipFill>
        <p:spPr>
          <a:xfrm>
            <a:off x="4874021" y="171461"/>
            <a:ext cx="5663675" cy="17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701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7.</a:t>
            </a:r>
            <a:r>
              <a:rPr lang="zh-TW" altLang="en-US" dirty="0" smtClean="0">
                <a:solidFill>
                  <a:srgbClr val="FF0000"/>
                </a:solidFill>
              </a:rPr>
              <a:t>點選社團管理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233" y="1381594"/>
            <a:ext cx="11947533" cy="4980569"/>
          </a:xfrm>
          <a:prstGeom prst="rect">
            <a:avLst/>
          </a:prstGeom>
        </p:spPr>
      </p:pic>
      <p:pic>
        <p:nvPicPr>
          <p:cNvPr id="4" name="內容版面配置區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7878" l="10000" r="100000">
                        <a14:foregroundMark x1="52391" y1="62334" x2="52391" y2="62334"/>
                        <a14:foregroundMark x1="39783" y1="14854" x2="39783" y2="14854"/>
                        <a14:foregroundMark x1="50870" y1="40849" x2="50870" y2="40849"/>
                        <a14:foregroundMark x1="60652" y1="40584" x2="60652" y2="40584"/>
                        <a14:foregroundMark x1="71739" y1="42706" x2="71739" y2="42706"/>
                        <a14:foregroundMark x1="70000" y1="41114" x2="70000" y2="41114"/>
                        <a14:foregroundMark x1="71957" y1="55968" x2="71957" y2="55968"/>
                        <a14:foregroundMark x1="63478" y1="76923" x2="63478" y2="76923"/>
                        <a14:foregroundMark x1="55217" y1="90186" x2="55217" y2="90186"/>
                        <a14:foregroundMark x1="50435" y1="89390" x2="50435" y2="89390"/>
                        <a14:foregroundMark x1="46522" y1="83024" x2="46522" y2="83024"/>
                        <a14:foregroundMark x1="45217" y1="80371" x2="44565" y2="79841"/>
                        <a14:foregroundMark x1="41739" y1="75332" x2="41739" y2="75332"/>
                        <a14:foregroundMark x1="37826" y1="64721" x2="37826" y2="64721"/>
                        <a14:foregroundMark x1="32826" y1="54907" x2="32826" y2="54907"/>
                        <a14:foregroundMark x1="28478" y1="49072" x2="28478" y2="49072"/>
                        <a14:foregroundMark x1="36087" y1="56233" x2="36087" y2="56233"/>
                        <a14:foregroundMark x1="42609" y1="57825" x2="42609" y2="57825"/>
                        <a14:foregroundMark x1="48913" y1="50398" x2="48913" y2="50398"/>
                        <a14:foregroundMark x1="48913" y1="50398" x2="48913" y2="50398"/>
                        <a14:foregroundMark x1="53478" y1="53581" x2="53478" y2="53581"/>
                        <a14:foregroundMark x1="57391" y1="58621" x2="57391" y2="58621"/>
                        <a14:foregroundMark x1="62174" y1="63660" x2="62174" y2="63660"/>
                        <a14:foregroundMark x1="65000" y1="65252" x2="65000" y2="65252"/>
                        <a14:foregroundMark x1="58140" y1="30114" x2="58140" y2="30114"/>
                        <a14:foregroundMark x1="76744" y1="48295" x2="76744" y2="48295"/>
                        <a14:foregroundMark x1="73488" y1="38636" x2="73488" y2="38636"/>
                        <a14:foregroundMark x1="41860" y1="27273" x2="41860" y2="2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35" r="17905"/>
          <a:stretch/>
        </p:blipFill>
        <p:spPr>
          <a:xfrm>
            <a:off x="1220174" y="4128629"/>
            <a:ext cx="662829" cy="84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400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2272" y="313610"/>
            <a:ext cx="10515600" cy="132556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8.</a:t>
            </a:r>
            <a:r>
              <a:rPr lang="zh-TW" altLang="en-US" dirty="0" smtClean="0">
                <a:solidFill>
                  <a:srgbClr val="FF0000"/>
                </a:solidFill>
              </a:rPr>
              <a:t>點選線上選社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31443"/>
            <a:ext cx="12342531" cy="4836782"/>
          </a:xfrm>
          <a:prstGeom prst="rect">
            <a:avLst/>
          </a:prstGeom>
        </p:spPr>
      </p:pic>
      <p:pic>
        <p:nvPicPr>
          <p:cNvPr id="5" name="內容版面配置區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7878" l="10000" r="100000">
                        <a14:foregroundMark x1="52391" y1="62334" x2="52391" y2="62334"/>
                        <a14:foregroundMark x1="39783" y1="14854" x2="39783" y2="14854"/>
                        <a14:foregroundMark x1="50870" y1="40849" x2="50870" y2="40849"/>
                        <a14:foregroundMark x1="60652" y1="40584" x2="60652" y2="40584"/>
                        <a14:foregroundMark x1="71739" y1="42706" x2="71739" y2="42706"/>
                        <a14:foregroundMark x1="70000" y1="41114" x2="70000" y2="41114"/>
                        <a14:foregroundMark x1="71957" y1="55968" x2="71957" y2="55968"/>
                        <a14:foregroundMark x1="63478" y1="76923" x2="63478" y2="76923"/>
                        <a14:foregroundMark x1="55217" y1="90186" x2="55217" y2="90186"/>
                        <a14:foregroundMark x1="50435" y1="89390" x2="50435" y2="89390"/>
                        <a14:foregroundMark x1="46522" y1="83024" x2="46522" y2="83024"/>
                        <a14:foregroundMark x1="45217" y1="80371" x2="44565" y2="79841"/>
                        <a14:foregroundMark x1="41739" y1="75332" x2="41739" y2="75332"/>
                        <a14:foregroundMark x1="37826" y1="64721" x2="37826" y2="64721"/>
                        <a14:foregroundMark x1="32826" y1="54907" x2="32826" y2="54907"/>
                        <a14:foregroundMark x1="28478" y1="49072" x2="28478" y2="49072"/>
                        <a14:foregroundMark x1="36087" y1="56233" x2="36087" y2="56233"/>
                        <a14:foregroundMark x1="42609" y1="57825" x2="42609" y2="57825"/>
                        <a14:foregroundMark x1="48913" y1="50398" x2="48913" y2="50398"/>
                        <a14:foregroundMark x1="48913" y1="50398" x2="48913" y2="50398"/>
                        <a14:foregroundMark x1="53478" y1="53581" x2="53478" y2="53581"/>
                        <a14:foregroundMark x1="57391" y1="58621" x2="57391" y2="58621"/>
                        <a14:foregroundMark x1="62174" y1="63660" x2="62174" y2="63660"/>
                        <a14:foregroundMark x1="65000" y1="65252" x2="65000" y2="65252"/>
                        <a14:foregroundMark x1="58140" y1="30114" x2="58140" y2="30114"/>
                        <a14:foregroundMark x1="76744" y1="48295" x2="76744" y2="48295"/>
                        <a14:foregroundMark x1="73488" y1="38636" x2="73488" y2="38636"/>
                        <a14:foregroundMark x1="41860" y1="27273" x2="41860" y2="2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35" r="17905"/>
          <a:stretch/>
        </p:blipFill>
        <p:spPr>
          <a:xfrm>
            <a:off x="8591645" y="3791004"/>
            <a:ext cx="662829" cy="84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465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9.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進入社團一覽表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再點上方線上選社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8657" y="1662552"/>
            <a:ext cx="9567930" cy="5144963"/>
          </a:xfrm>
          <a:prstGeom prst="rect">
            <a:avLst/>
          </a:prstGeom>
        </p:spPr>
      </p:pic>
      <p:pic>
        <p:nvPicPr>
          <p:cNvPr id="4" name="內容版面配置區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7878" l="10000" r="100000">
                        <a14:foregroundMark x1="52391" y1="62334" x2="52391" y2="62334"/>
                        <a14:foregroundMark x1="39783" y1="14854" x2="39783" y2="14854"/>
                        <a14:foregroundMark x1="50870" y1="40849" x2="50870" y2="40849"/>
                        <a14:foregroundMark x1="60652" y1="40584" x2="60652" y2="40584"/>
                        <a14:foregroundMark x1="71739" y1="42706" x2="71739" y2="42706"/>
                        <a14:foregroundMark x1="70000" y1="41114" x2="70000" y2="41114"/>
                        <a14:foregroundMark x1="71957" y1="55968" x2="71957" y2="55968"/>
                        <a14:foregroundMark x1="63478" y1="76923" x2="63478" y2="76923"/>
                        <a14:foregroundMark x1="55217" y1="90186" x2="55217" y2="90186"/>
                        <a14:foregroundMark x1="50435" y1="89390" x2="50435" y2="89390"/>
                        <a14:foregroundMark x1="46522" y1="83024" x2="46522" y2="83024"/>
                        <a14:foregroundMark x1="45217" y1="80371" x2="44565" y2="79841"/>
                        <a14:foregroundMark x1="41739" y1="75332" x2="41739" y2="75332"/>
                        <a14:foregroundMark x1="37826" y1="64721" x2="37826" y2="64721"/>
                        <a14:foregroundMark x1="32826" y1="54907" x2="32826" y2="54907"/>
                        <a14:foregroundMark x1="28478" y1="49072" x2="28478" y2="49072"/>
                        <a14:foregroundMark x1="36087" y1="56233" x2="36087" y2="56233"/>
                        <a14:foregroundMark x1="42609" y1="57825" x2="42609" y2="57825"/>
                        <a14:foregroundMark x1="48913" y1="50398" x2="48913" y2="50398"/>
                        <a14:foregroundMark x1="48913" y1="50398" x2="48913" y2="50398"/>
                        <a14:foregroundMark x1="53478" y1="53581" x2="53478" y2="53581"/>
                        <a14:foregroundMark x1="57391" y1="58621" x2="57391" y2="58621"/>
                        <a14:foregroundMark x1="62174" y1="63660" x2="62174" y2="63660"/>
                        <a14:foregroundMark x1="65000" y1="65252" x2="65000" y2="65252"/>
                        <a14:foregroundMark x1="58140" y1="30114" x2="58140" y2="30114"/>
                        <a14:foregroundMark x1="76744" y1="48295" x2="76744" y2="48295"/>
                        <a14:foregroundMark x1="73488" y1="38636" x2="73488" y2="38636"/>
                        <a14:foregroundMark x1="41860" y1="27273" x2="41860" y2="2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35" r="17905"/>
          <a:stretch/>
        </p:blipFill>
        <p:spPr>
          <a:xfrm>
            <a:off x="3541343" y="2595250"/>
            <a:ext cx="662829" cy="84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139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176</Words>
  <Application>Microsoft Office PowerPoint</Application>
  <PresentationFormat>自訂</PresentationFormat>
  <Paragraphs>20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投影片 1</vt:lpstr>
      <vt:lpstr>投影片 2</vt:lpstr>
      <vt:lpstr>3.選擇身份別 https://eschool.hlc.edu.tw/</vt:lpstr>
      <vt:lpstr>4.登入帳號密碼            (首次登入輸入個人身份證字號  按下確定)</vt:lpstr>
      <vt:lpstr>5.輸入新密碼</vt:lpstr>
      <vt:lpstr>6.使用新密碼登入</vt:lpstr>
      <vt:lpstr>7.點選社團管理</vt:lpstr>
      <vt:lpstr>8.點選線上選社</vt:lpstr>
      <vt:lpstr>9.進入社團一覽表再點上方線上選社</vt:lpstr>
      <vt:lpstr>10.依個人興趣點選10個志願</vt:lpstr>
      <vt:lpstr>11.選填完畢按下“確定”鍵登出</vt:lpstr>
      <vt:lpstr>注意事項：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linjc</dc:creator>
  <cp:lastModifiedBy>gen</cp:lastModifiedBy>
  <cp:revision>15</cp:revision>
  <dcterms:created xsi:type="dcterms:W3CDTF">2017-09-05T02:36:34Z</dcterms:created>
  <dcterms:modified xsi:type="dcterms:W3CDTF">2018-09-07T06:09:15Z</dcterms:modified>
</cp:coreProperties>
</file>